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355" r:id="rId106"/>
    <p:sldId id="261" r:id="rId12"/>
    <p:sldId id="360" r:id="rId111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353" r:id="rId104"/>
    <p:sldId id="352" r:id="rId103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356" r:id="rId107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361" r:id="rId112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57" r:id="rId108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33" r:id="rId84"/>
    <p:sldId id="334" r:id="rId85"/>
    <p:sldId id="335" r:id="rId86"/>
    <p:sldId id="358" r:id="rId109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26" r:id="rId77"/>
    <p:sldId id="327" r:id="rId78"/>
    <p:sldId id="359" r:id="rId110"/>
    <p:sldId id="329" r:id="rId80"/>
    <p:sldId id="330" r:id="rId81"/>
    <p:sldId id="331" r:id="rId82"/>
    <p:sldId id="363" r:id="rId114"/>
    <p:sldId id="354" r:id="rId105"/>
    <p:sldId id="332" r:id="rId83"/>
    <p:sldId id="362" r:id="rId1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90.xml"/><Relationship Id="rId78" Type="http://schemas.openxmlformats.org/officeDocument/2006/relationships/slide" Target="slides/slide91.xml"/><Relationship Id="rId80" Type="http://schemas.openxmlformats.org/officeDocument/2006/relationships/slide" Target="slides/slide93.xml"/><Relationship Id="rId81" Type="http://schemas.openxmlformats.org/officeDocument/2006/relationships/slide" Target="slides/slide94.xml"/><Relationship Id="rId82" Type="http://schemas.openxmlformats.org/officeDocument/2006/relationships/slide" Target="slides/slide95.xml"/><Relationship Id="rId83" Type="http://schemas.openxmlformats.org/officeDocument/2006/relationships/slide" Target="slides/slide96.xml"/><Relationship Id="rId84" Type="http://schemas.openxmlformats.org/officeDocument/2006/relationships/slide" Target="slides/slide71.xml"/><Relationship Id="rId85" Type="http://schemas.openxmlformats.org/officeDocument/2006/relationships/slide" Target="slides/slide72.xml"/><Relationship Id="rId86" Type="http://schemas.openxmlformats.org/officeDocument/2006/relationships/slide" Target="slides/slide73.xml"/><Relationship Id="rId88" Type="http://schemas.openxmlformats.org/officeDocument/2006/relationships/slide" Target="slides/slide75.xml"/><Relationship Id="rId89" Type="http://schemas.openxmlformats.org/officeDocument/2006/relationships/slide" Target="slides/slide76.xml"/><Relationship Id="rId90" Type="http://schemas.openxmlformats.org/officeDocument/2006/relationships/slide" Target="slides/slide77.xml"/><Relationship Id="rId91" Type="http://schemas.openxmlformats.org/officeDocument/2006/relationships/slide" Target="slides/slide78.xml"/><Relationship Id="rId92" Type="http://schemas.openxmlformats.org/officeDocument/2006/relationships/slide" Target="slides/slide79.xml"/><Relationship Id="rId93" Type="http://schemas.openxmlformats.org/officeDocument/2006/relationships/slide" Target="slides/slide80.xml"/><Relationship Id="rId94" Type="http://schemas.openxmlformats.org/officeDocument/2006/relationships/slide" Target="slides/slide81.xml"/><Relationship Id="rId95" Type="http://schemas.openxmlformats.org/officeDocument/2006/relationships/slide" Target="slides/slide82.xml"/><Relationship Id="rId96" Type="http://schemas.openxmlformats.org/officeDocument/2006/relationships/slide" Target="slides/slide83.xml"/><Relationship Id="rId97" Type="http://schemas.openxmlformats.org/officeDocument/2006/relationships/slide" Target="slides/slide84.xml"/><Relationship Id="rId98" Type="http://schemas.openxmlformats.org/officeDocument/2006/relationships/slide" Target="slides/slide85.xml"/><Relationship Id="rId99" Type="http://schemas.openxmlformats.org/officeDocument/2006/relationships/slide" Target="slides/slide86.xml"/><Relationship Id="rId100" Type="http://schemas.openxmlformats.org/officeDocument/2006/relationships/slide" Target="slides/slide87.xml"/><Relationship Id="rId101" Type="http://schemas.openxmlformats.org/officeDocument/2006/relationships/slide" Target="slides/slide88.xml"/><Relationship Id="rId102" Type="http://schemas.openxmlformats.org/officeDocument/2006/relationships/slide" Target="slides/slide89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9144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2A65A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8308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Cambria"/>
              </a:rPr>
              <a:t>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>
                <a:solidFill>
                  <a:srgbClr val="D6E1E8"/>
                </a:solidFill>
                <a:latin typeface="Cambria"/>
              </a:rPr>
              <a:t>场景解决方案库 · 把 15 个技术模块拼成客户要的方案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931920"/>
            <a:ext cx="8229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七大高频场景：客服 · 知识库搜索 · 内容生成 · AI Coding · 数字人 · ChatBI · 会议助手</a:t>
            </a:r>
          </a:p>
          <a:p>
            <a:pPr algn="l">
              <a:lnSpc>
                <a:spcPct val="15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每章固定交付：参考架构（积木清单）· 选型决策 · 成本量级 · 常见坑 · 客户对练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893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面向售前技术 · 2026-07 · 配套：电子书书单 + MANIFEST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本讲义 · 十章一条线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2296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导览</a:t>
            </a:r>
          </a:p>
        </p:txBody>
      </p:sp>
      <p:sp>
        <p:nvSpPr>
          <p:cNvPr id="4" name="Oval 3"/>
          <p:cNvSpPr/>
          <p:nvPr/>
        </p:nvSpPr>
        <p:spPr>
          <a:xfrm>
            <a:off x="566928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1728216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从技术轴到场景轴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" y="2057400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方案 = 场景 × 积木；积木地图与工作循环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257860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" y="2523744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方案共性方法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2852927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五层架构、POC 三要素、三本账、口径鉴别术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37413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" y="3319272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智能客服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648456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三层漏斗、解决率口径战场、语音客服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4169663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4114800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企业知识库与 AI 搜索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" y="4443983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权限命门、Glean 模式、连接器工程</a:t>
            </a:r>
          </a:p>
        </p:txBody>
      </p:sp>
      <p:sp>
        <p:nvSpPr>
          <p:cNvPr id="16" name="Oval 15"/>
          <p:cNvSpPr/>
          <p:nvPr/>
        </p:nvSpPr>
        <p:spPr>
          <a:xfrm>
            <a:off x="566928" y="4965192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3856" y="4910328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营销与内容生成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" y="5239512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品牌工程、商业安全与 IP、人审设计</a:t>
            </a:r>
          </a:p>
        </p:txBody>
      </p:sp>
      <p:sp>
        <p:nvSpPr>
          <p:cNvPr id="19" name="Oval 18"/>
          <p:cNvSpPr/>
          <p:nvPr/>
        </p:nvSpPr>
        <p:spPr>
          <a:xfrm>
            <a:off x="6355080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8" y="1728216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AI Coding 与研发提效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2008" y="2057400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双层格局、企业三关注、落地路径</a:t>
            </a:r>
          </a:p>
        </p:txBody>
      </p:sp>
      <p:sp>
        <p:nvSpPr>
          <p:cNvPr id="22" name="Oval 21"/>
          <p:cNvSpPr/>
          <p:nvPr/>
        </p:nvSpPr>
        <p:spPr>
          <a:xfrm>
            <a:off x="6355080" y="257860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2008" y="2523744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数字人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08" y="2852927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离线 vs 实时、链路与成本、合规红线</a:t>
            </a:r>
          </a:p>
        </p:txBody>
      </p:sp>
      <p:sp>
        <p:nvSpPr>
          <p:cNvPr id="25" name="Oval 24"/>
          <p:cNvSpPr/>
          <p:nvPr/>
        </p:nvSpPr>
        <p:spPr>
          <a:xfrm>
            <a:off x="6355080" y="337413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008" y="3319272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ChatBI 与数据分析（新）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22008" y="3648456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语义层是准确率的真相、三道闸控风险</a:t>
            </a:r>
          </a:p>
        </p:txBody>
      </p:sp>
      <p:sp>
        <p:nvSpPr>
          <p:cNvPr id="28" name="Oval 27"/>
          <p:cNvSpPr/>
          <p:nvPr/>
        </p:nvSpPr>
        <p:spPr>
          <a:xfrm>
            <a:off x="6355080" y="4169663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22008" y="4114800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会议与办公助手（新）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2008" y="4443983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记忆库资产、三层口径、bot 疲劳</a:t>
            </a:r>
          </a:p>
        </p:txBody>
      </p:sp>
      <p:sp>
        <p:nvSpPr>
          <p:cNvPr id="31" name="Oval 30"/>
          <p:cNvSpPr/>
          <p:nvPr/>
        </p:nvSpPr>
        <p:spPr>
          <a:xfrm>
            <a:off x="6355080" y="4965192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22008" y="4910328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售前速查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22008" y="5239512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场景→积木总表、分诊树、成本卡、串联地图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806440"/>
            <a:ext cx="11064240" cy="566928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77240" y="5888736"/>
            <a:ext cx="1097280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怎么读：第 1–2 章是方法底座（必读），第 3–9 章按你手头的客户场景挑着读，第 10 章速查收口——每章都能独立成立。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从技术轴到场景轴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Scenario × Building Blocks · 把 15 个模块变成方案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从技术轴到场景轴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用「乐高零件盒 vs 拼装说明书」讲清技术知识和解决方案的关系，以及本模块怎么用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画出解决方案人的工作循环：需求发现 → 参考架构 → POC（Proof of Concept） → 报价 → 落地运营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把库内 15 个技术模块放进「积木地图」：客户任何场景需求，都能反查该用哪几块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用场景轴重述已会的技术：同一个 RAG（Retrieval-Augmented Generation） 在客服、搜索、营销里扮演三种不同角色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从技术轴到场景轴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积木地图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五层书架，每层在方案里的角色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从技术轴到场景轴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194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层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1488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模块</a:t>
            </a:r>
          </a:p>
        </p:txBody>
      </p:sp>
      <p:sp>
        <p:nvSpPr>
          <p:cNvPr id="8" name="Rectangle 7"/>
          <p:cNvSpPr/>
          <p:nvPr/>
        </p:nvSpPr>
        <p:spPr>
          <a:xfrm>
            <a:off x="6967727" y="1554480"/>
            <a:ext cx="4663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在方案里的角色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194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应用模式层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61488" y="2011680"/>
            <a:ext cx="42062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RAG · Agent · Multimodal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67727" y="2011680"/>
            <a:ext cx="4663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三大主料：知识、行动、感官——所有场景章的主角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2194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基础层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61488" y="2670048"/>
            <a:ext cx="42062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LLM（Large Language Model） · Training · Inference · PE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67727" y="2670048"/>
            <a:ext cx="4663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发动机与调校：模型选型、提示词、推理成本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328416"/>
            <a:ext cx="2194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协议层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61488" y="3328416"/>
            <a:ext cx="42062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MCP · A2A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67727" y="3328416"/>
            <a:ext cx="4663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接口标准：工具接入与多 agent 协作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86784"/>
            <a:ext cx="2194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工程保障层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61488" y="3986784"/>
            <a:ext cx="42062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Evaluation · Security · AI-Gateway · Fine-tuning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67727" y="3986784"/>
            <a:ext cx="4663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兜底四件套：验收、护栏、入口治理、特调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645152"/>
            <a:ext cx="2194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算力底座层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61488" y="4645152"/>
            <a:ext cx="42062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AI-Infra-Platform · Compute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67727" y="4645152"/>
            <a:ext cx="4663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私有化与自建时才登场的地基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每个场景章都给一张「积木清单」：哪些是主料、哪些是兜底——翻回对应技术模块，就是深潜入口。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一物三用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同一个 RAG，三个场景三种角色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从技术轴到场景轴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0116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场景</a:t>
            </a:r>
          </a:p>
        </p:txBody>
      </p:sp>
      <p:sp>
        <p:nvSpPr>
          <p:cNvPr id="7" name="Rectangle 6"/>
          <p:cNvSpPr/>
          <p:nvPr/>
        </p:nvSpPr>
        <p:spPr>
          <a:xfrm>
            <a:off x="2578608" y="1554480"/>
            <a:ext cx="4937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RAG 扮演的角色</a:t>
            </a:r>
          </a:p>
        </p:txBody>
      </p:sp>
      <p:sp>
        <p:nvSpPr>
          <p:cNvPr id="8" name="Rectangle 7"/>
          <p:cNvSpPr/>
          <p:nvPr/>
        </p:nvSpPr>
        <p:spPr>
          <a:xfrm>
            <a:off x="7516368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搭档积木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01168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智能客服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78608" y="2011680"/>
            <a:ext cx="49377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知识兜底：答不上不硬编，防幻觉第一道闸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6368" y="2011680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Agent 办业务 + 护栏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43200"/>
            <a:ext cx="201168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企业搜索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78608" y="2743200"/>
            <a:ext cx="493776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绝对主角：权限感知检索就是产品本身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6368" y="2743200"/>
            <a:ext cx="41148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Security 权限 + Evaluation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474720"/>
            <a:ext cx="201168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营销内容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78608" y="3474720"/>
            <a:ext cx="49377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幕后配角：产品参数与品牌规范的事实源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8" y="3474720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Multimodal 生成 + 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61772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对客永远从场景讲起、技术配角出场：先说「少雇十个人」的漏斗，再说漏斗里那格是 RAG。顺序反了就成了推销技术。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技术不变、角色在变——这就是为什么 15 个模块要再加一个场景轴模块才算完整。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1 章 · 从技术轴到场景轴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挑你最近一次听到的真实客户需求，写一页纸方案骨架：场景痛点 / 主料模块 / 兜底模块 / 验收指标。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把第 8 章「场景 → 积木总表」抄一遍贴在工位，对客前扫一眼——这是本模块的最小使用方式。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给同事讲 10 分钟「RAG 在三个场景里的三种角色」：能讲顺，说明场景轴建立了。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一页纸方案骨架是本模块所有练习的地基——后面每章动手做都会在它上面加东西。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从技术轴到场景轴 · 动手做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你们和纯卖模型 API 的有什么区别？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模型只是发动机，我们交付整车：场景架构、数据管线、评估验收、安全护栏。本模块每个场景章就是一张整车图纸，按您的场景对号入座。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我的需求很特殊，你们有现成方案吗？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场景会变、积木不变。我们按七类高频场景给参考架构，您的需求通常是某个场景的变体——先分诊到最近的场景，再按差异调积木，比从零设计快得多。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各家方案架构图都差不多，凭什么选你？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架构图确实趋同，差异在三处看不见的地方：评估验收怎么设、成本账算得准不准、坑趟过多少——所以我们每个方案都带口径定义和风险清单。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先做哪个场景最容易见效？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通用答案是内部知识库或客服：数据现成、风险可控、ROI 好算。更负责的答法是按「数据就绪度 × 容错成本」帮您排矩阵——POC 三要素就是干这个的。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从技术轴到场景轴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一句话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方案 = 场景 × 积木：技术轴管深度，场景轴管对客，两轴都熟才是解决方案人。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工作循环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需求发现 → 参考架构 → POC → 报价 → 落地运营；每步都有对应章节接住。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积木地图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应用层是主料、保障层是兜底、底座层私有化才登场——场景章各配积木清单。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用法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对客前翻对应场景章 + 第 8 章速查；要深潜，顺着积木清单翻回技术模块。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从技术轴到场景轴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方案共性方法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Method · 参考架构 / POC 三要素 / 三本账 / 口径鉴别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方案共性方法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画出任何 AI 方案都适用的通用参考架构：入口 / 编排 / 模型 / 数据 / 保障五层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用三要素设计一个不跑偏的 POC：真数据、签字的指标、明确的验收线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给客户算三本账：token 账、并发账、人力账——并知道哪本最常被漏报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识破厂商口径：deflection ≠ resolution，宣传与独立实测常差 30–40 个百分点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通用参考架构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五层架构：POC 建两层，方案书画五层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210312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入口层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61488" y="1600200"/>
            <a:ext cx="5760720" cy="621792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统一接入 · 限流配额 · 审计 · 成本治理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13648" y="1600200"/>
            <a:ext cx="301752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51606E"/>
                </a:solidFill>
                <a:latin typeface="Calibri"/>
              </a:rPr>
              <a:t>AI-Gateway 模块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31720"/>
            <a:ext cx="210312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编排层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61488" y="2331720"/>
            <a:ext cx="5760720" cy="621792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业务逻辑：Agent / 工作流 / 低代码平台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13648" y="2331720"/>
            <a:ext cx="301752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51606E"/>
                </a:solidFill>
                <a:latin typeface="Calibri"/>
              </a:rPr>
              <a:t>Agent 模块（含第 7 章）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63240"/>
            <a:ext cx="210312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模型层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61488" y="3063240"/>
            <a:ext cx="5760720" cy="621792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模型选型 · 提示词 · 微调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13648" y="3063240"/>
            <a:ext cx="301752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51606E"/>
                </a:solidFill>
                <a:latin typeface="Calibri"/>
              </a:rPr>
              <a:t>LLM / PE / Fine-tuning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794760"/>
            <a:ext cx="210312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数据层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61488" y="3794760"/>
            <a:ext cx="5760720" cy="621792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知识库 · 向量检索 · 权限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13648" y="3794760"/>
            <a:ext cx="301752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51606E"/>
                </a:solidFill>
                <a:latin typeface="Calibri"/>
              </a:rPr>
              <a:t>RAG 模块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526280"/>
            <a:ext cx="210312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保障层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61488" y="4526280"/>
            <a:ext cx="5760720" cy="621792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评估验收 · 护栏 · 内容安全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13648" y="4526280"/>
            <a:ext cx="301752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51606E"/>
                </a:solidFill>
                <a:latin typeface="Calibri"/>
              </a:rPr>
              <a:t>Evaluation / Security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POC 常只建模型 + 数据两层；但方案书必须画全五层——客户的安全团队和采购看的恰恰是后三层。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POC 三要素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不跑偏的 POC：数据、指标、验收线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① 真数据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用客户真实数据的抽样，拒绝演示数据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数据就绪度是第一风险：脏、缺、散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拿不到真数据 = 项目风险信号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② 签字的指标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提前定义「好」：准确率 / 解决率 / 延迟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口径双方书面确认，别口头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指标要能自动测（进评估集）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③ 验收线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低于多少算失败、高于多少扩大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没有验收线的 POC 会永远「再试试」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失败也要有结论：换场景还是补数据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类比：</a:t>
            </a:r>
            <a:r>
              <a:rPr sz="1250" b="0">
                <a:solidFill>
                  <a:srgbClr val="1A2733"/>
                </a:solidFill>
                <a:latin typeface="Calibri"/>
              </a:rPr>
              <a:t>POC 像装修先砌一面样板墙：用真水泥真瓷砖（真数据），量平整度（指标），验收签字（验收线）——而不是贴一张效果图。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成本三本账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报价的三本账：token、并发、人力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token 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单次成本 × 日调用量，输入输出分开算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缓存能砍 50–90%（系统提示是大头）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长上下文场景要单独测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并发账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峰值并发定限流与配额档位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语音场景再乘通话分钟数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私有化：并发直接决定卡数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人力账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提示词维护、知识库运营、评估回归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最常被漏报的一笔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漏了它，报价第二年爆雷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报价公式：单位成本 × 用量 × 1.3 缓冲 + 人力运营包——先给量级再给精确数，量级错了谈判就崩了。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口径鉴别术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厂商数字怎么听：四组口径与追问方式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厂商爱报的</a:t>
            </a:r>
          </a:p>
        </p:txBody>
      </p:sp>
      <p:sp>
        <p:nvSpPr>
          <p:cNvPr id="7" name="Rectangle 6"/>
          <p:cNvSpPr/>
          <p:nvPr/>
        </p:nvSpPr>
        <p:spPr>
          <a:xfrm>
            <a:off x="3675887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实际该看的</a:t>
            </a:r>
          </a:p>
        </p:txBody>
      </p:sp>
      <p:sp>
        <p:nvSpPr>
          <p:cNvPr id="8" name="Rectangle 7"/>
          <p:cNvSpPr/>
          <p:nvPr/>
        </p:nvSpPr>
        <p:spPr>
          <a:xfrm>
            <a:off x="7607808" y="1554480"/>
            <a:ext cx="4023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当场追问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3108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deflection 挡走率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75887" y="2011680"/>
            <a:ext cx="39319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resolution 真解决率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07808" y="2011680"/>
            <a:ext cx="40233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「被挡走的用户后来去哪了？」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51760"/>
            <a:ext cx="310896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演示数据准确率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75887" y="2651760"/>
            <a:ext cx="39319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客户真数据准确率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07808" y="2651760"/>
            <a:ext cx="402336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「换我的数据现场跑一遍？」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91840"/>
            <a:ext cx="3108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最佳延迟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75887" y="3291840"/>
            <a:ext cx="39319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P95 延迟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7808" y="3291840"/>
            <a:ext cx="40233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「高峰期是什么表现？」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31920"/>
            <a:ext cx="310896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起步价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75887" y="3931920"/>
            <a:ext cx="39319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满负荷 TCO（Total Cost of Ownership）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3931920"/>
            <a:ext cx="402336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「按我的量算三年总账？」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846320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数据锚点：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客服 AI 厂商自报解决率 70–80%，独立口径企业分流率中位仅 41.2%——30–40 个百分点的差距是常态，不是个例。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会追问口径的售前，客户当场就能感到「这人懂行」——口径鉴别是性价比最高的专业度信号。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常见坑总表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五类坑与提前拆法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1828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坑</a:t>
            </a:r>
          </a:p>
        </p:txBody>
      </p:sp>
      <p:sp>
        <p:nvSpPr>
          <p:cNvPr id="7" name="Rectangle 6"/>
          <p:cNvSpPr/>
          <p:nvPr/>
        </p:nvSpPr>
        <p:spPr>
          <a:xfrm>
            <a:off x="2395728" y="1554480"/>
            <a:ext cx="47548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长什么样</a:t>
            </a:r>
          </a:p>
        </p:txBody>
      </p:sp>
      <p:sp>
        <p:nvSpPr>
          <p:cNvPr id="8" name="Rectangle 7"/>
          <p:cNvSpPr/>
          <p:nvPr/>
        </p:nvSpPr>
        <p:spPr>
          <a:xfrm>
            <a:off x="7150608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提前拆法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1828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需求坑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95728" y="2011680"/>
            <a:ext cx="47548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客户「想要 AI」但说不出业务指标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50608" y="2011680"/>
            <a:ext cx="44805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先挖指标：省多少人 / 快多少 / 多卖多少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33472"/>
            <a:ext cx="18288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数据坑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95728" y="2633472"/>
            <a:ext cx="47548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知识库上线半年没人更新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50608" y="2633472"/>
            <a:ext cx="44805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运营机制写进合同，不是口头承诺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55264"/>
            <a:ext cx="1828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期望坑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95728" y="3255264"/>
            <a:ext cx="47548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拿 ChatGPT 体验对标内部小模型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50608" y="3255264"/>
            <a:ext cx="44805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演示与生产用同档模型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77056"/>
            <a:ext cx="18288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验收坑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95728" y="3877056"/>
            <a:ext cx="47548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没定口径，效果各说各话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50608" y="3877056"/>
            <a:ext cx="44805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POC 三要素前置，指标签字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498848"/>
            <a:ext cx="1828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安全坑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95728" y="4498848"/>
            <a:ext cx="47548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上线前一周才想起合规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50608" y="4498848"/>
            <a:ext cx="44805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保障层放进第一版方案书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五个坑没有一个是技术坑——AI 项目烂尾，八成烂在方法和预期管理上。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五层架构 → 云服务对照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103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架构层</a:t>
            </a:r>
          </a:p>
        </p:txBody>
      </p:sp>
      <p:sp>
        <p:nvSpPr>
          <p:cNvPr id="7" name="Rectangle 6"/>
          <p:cNvSpPr/>
          <p:nvPr/>
        </p:nvSpPr>
        <p:spPr>
          <a:xfrm>
            <a:off x="2670048" y="1554480"/>
            <a:ext cx="8961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代表云服务（多家选项，不绑一家）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2103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入口层</a:t>
            </a:r>
          </a:p>
        </p:txBody>
      </p:sp>
      <p:sp>
        <p:nvSpPr>
          <p:cNvPr id="9" name="Rectangle 8"/>
          <p:cNvSpPr/>
          <p:nvPr/>
        </p:nvSpPr>
        <p:spPr>
          <a:xfrm>
            <a:off x="2670048" y="2011680"/>
            <a:ext cx="8961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各云 API 网关 / AI Gateway 托管版 · 自建 LiteLLM / Higress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651760"/>
            <a:ext cx="21031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编排层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0048" y="2651760"/>
            <a:ext cx="89611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函数计算 / 容器服务 · 托管 agent 平台（含低代码：Coze / Dify / HiAgent 类）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291840"/>
            <a:ext cx="2103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70048" y="3291840"/>
            <a:ext cx="8961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MaaS（Model as a Service） 模型 API · GPU 实例自部署（vLLM 系）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931920"/>
            <a:ext cx="21031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数据层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70048" y="3931920"/>
            <a:ext cx="89611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托管向量检索 · 对象存储 + 检索引擎自建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572000"/>
            <a:ext cx="2103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保障层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70048" y="4572000"/>
            <a:ext cx="8961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内容安全 API · 托管评估服务（Bedrock 评估 / Vertex 评估类）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对照表是「翻译器」：客户问「在你们云上怎么搭」，把五层各点一个服务名——具体选型再进各技术模块。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2 章 · 方案共性方法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把第 1 章的一页纸方案补成五层架构图，并标出 POC 阶段只建哪两层、为什么。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给这个方案算三本账（假设日调用 1 万次），感受哪本账最大——通常出乎意料的是人力账。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找一份厂商客服 AI 宣传页，用口径鉴别表逐条标注：这个数字我该怎么追问。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三本账算不准没关系，量级对就行——报价谈判先谈量级，精确数是合同阶段的事。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 · 动手做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POC 成功了，为什么上生产还要再收一笔钱？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POC 只建了模型和数据两层样板墙；上生产要补入口、保障、运营三层——高可用、权限、审计、评估回归都是生产件，这才是工程大头。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你们报价比竞品贵 30%，贵在哪？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请先对齐口径：我们的报价含人力运营包和评估验收，低价单常报裸 token。按满负荷 TCO 对比通常持平甚至更低——账可以当场一起算。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AI 项目是不是很容易烂尾？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烂尾的共性是三缺：缺真数据、缺验收线、缺运营人。我们把 POC 三要素前置到合同附件，三个坑启动前就堵上——这是方法问题，不是运气问题。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大模型迭代这么快，方案会不会半年就过时？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五层里只有模型层在快速迭代，所以把模型做成可替换件：网关统一接入、评估集守质量线——换模型是配置变更，不是重做项目。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通用架构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五层：入口 / 编排 / 模型 / 数据 / 保障——POC 建两层，方案书画五层。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POC 三要素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真数据、签字的指标、明确的验收线——缺一个就会「永远再试试」。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三本账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token + 并发 + 人力；漏人力账的报价第二年爆雷。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口径鉴别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deflection ≠ resolution，宣传与实测差 30–40pp——追问方式比数字重要。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智能客服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AI Customer Service · 三层漏斗与解决率的真相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智能客服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画出智能客服的三层漏斗：自助解决 → AI 深度处理 → 人工升级，讲清 AI 的真实目标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给出参考架构与积木清单：RAG + Agent + 语音链路 + Evaluation + Gateway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讲清解决率口径的水分：厂商自报 70–80% vs 独立中位 41.2%，以及怎么承诺才专业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报出成本量级：文本按会话、语音按分钟，对标人工单通成本讲 ROI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三层漏斗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客服 AI 的目标不是替代人工，是漏斗前移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用户进线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全渠道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25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L1 自助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FAQ / RAG 直答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216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81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L2 AI 深度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Agent 查单办事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172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537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L3 人工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复杂 / 情绪 / 高危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315468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每层的定位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L1 扛量：高频重复问题占进线的大头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L2 办事：查订单、改地址、办退款（带审批）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L3 值钱：人工去处理真正需要人的对话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620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36208" y="315468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升级的艺术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情绪激动 / 高危业务 / 连续两次没答上 → 自动升级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升级时带摘要：别让用户再说一遍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升级率是健康指标，不是失败指标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对客话术：AI 不是砍掉客服团队，是把 L3 的量往 L1/L2 搬——让人工从「答 FAQ」升级到「处理值钱对话」。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参考架构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积木清单：谁是主料、谁是兜底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积木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51206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在客服方案里干什么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8430767" y="1554480"/>
            <a:ext cx="32004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深潜入口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RAG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51206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知识兜底：答案必须有出处，防幻觉第一道闸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30767" y="2011680"/>
            <a:ext cx="32004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RAG 模块（混合检索）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78608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Agent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578608"/>
            <a:ext cx="51206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办业务：查订单 / 退款，高危操作带人工审批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30767" y="2578608"/>
            <a:ext cx="32004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Agent 模块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14553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语音链路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145536"/>
            <a:ext cx="51206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电话客服：级联为主、SIP（Session Initiation Protocol，会话发起协议） 接呼叫中心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30767" y="3145536"/>
            <a:ext cx="32004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Multimodal 第 8 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712464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AI-Gateway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10128" y="3712464"/>
            <a:ext cx="51206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入口治理：限流、审计、成本上限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30767" y="3712464"/>
            <a:ext cx="32004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AI-Gateway 模块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279392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Evaluation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10128" y="4279392"/>
            <a:ext cx="51206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解决率验收：评估集 + 口径守门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30767" y="4279392"/>
            <a:ext cx="32004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Evaluation 模块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4846320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Security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10128" y="4846320"/>
            <a:ext cx="51206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提示注入、数据脱敏、内容安全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430767" y="4846320"/>
            <a:ext cx="32004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Security 模块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主料是 RAG + Agent，语音是可选件（有电话渠道才上）——但 Evaluation 永远不是可选件。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语音客服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有电话渠道时：语音链路怎么接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用户来电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PSTN（Public Switched Telephone Network，公共交换电话网） / 呼叫中心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25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SIP 网关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接入 RTC（Real-Time Communication） 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216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81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语音链路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级联 ASR→LLM→TTS（Text-to-Speech）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172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537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业务后端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工单 / 订单系统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315468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关键口径（详见 Multimodal 第 8 章）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企业电话客服 2026 主流仍是级联（可审计）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延迟目标 P50 &lt;1.5s；成本 $0.01–0.17/分钟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电话是 8kHz 窄带：ASR 选电话调优档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620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36208" y="315468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工程量大头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呼叫中心集成（SIP）与坐席协同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工单 / 订单系统对接（API / MCP，Model Context Protocol）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排期里如实体现，别让集成变成惊喜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承上启下：</a:t>
            </a:r>
            <a:r>
              <a:rPr sz="1250" b="0">
                <a:solidFill>
                  <a:srgbClr val="1A2733"/>
                </a:solidFill>
                <a:latin typeface="Calibri"/>
              </a:rPr>
              <a:t>语音链路的延迟拆帐、级联 vs 端到端、打断工程——完整深潜见 Multimodal 模块第 8 章「语音与实时交互」。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成本与报价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成本量级：对标人工讲 ROI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$0.01–0.05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文本客服 · 每会话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RAG + 中档模型量级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$0.01–0.17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7136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语音客服 · 每分钟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7136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级联管线口径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5007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66175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¥3–8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6175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人工客服 · 每通对比锚点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5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含人力与管理成本量级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886200"/>
            <a:ext cx="110642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ROI 公式讲给客户：AI 单次成本是人工的几十分之一，但只对「被 AI 真解决的那部分」成立——所以解决率口径直接决定 ROI 是真是假。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报价按「会话 / 分钟单价 × 量 × 1.3 + 运营包」；集成费（呼叫中心 / 工单系统）单列，别摊进单价里藏着。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常见坑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客服场景的四个高频坑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坑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2976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长什么样</a:t>
            </a:r>
          </a:p>
        </p:txBody>
      </p:sp>
      <p:sp>
        <p:nvSpPr>
          <p:cNvPr id="8" name="Rectangle 7"/>
          <p:cNvSpPr/>
          <p:nvPr/>
        </p:nvSpPr>
        <p:spPr>
          <a:xfrm>
            <a:off x="7242048" y="1554480"/>
            <a:ext cx="4389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拆法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知识库荒废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2976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上线三个月后答案开始过期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42048" y="2011680"/>
            <a:ext cx="43891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知识运营机制进合同 + 覆盖率仪表盘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人设失控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670048"/>
            <a:ext cx="42976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被诱导说竞品好 / 承诺不存在的政策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42048" y="2670048"/>
            <a:ext cx="43891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护栏 + 红队测试 + 评估回归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328416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只测挡走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328416"/>
            <a:ext cx="42976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deflection 高但客户投诉上升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42048" y="3328416"/>
            <a:ext cx="43891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验收口径用 resolution + CSAT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86784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高危无兜底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4368" y="3986784"/>
            <a:ext cx="42976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AI 直接执行退款被薅羊毛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42048" y="3986784"/>
            <a:ext cx="43891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高危操作 AI 草稿 + 人工确认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四个坑全部有真实事故案例——把坑讲给客户听本身就是信任建设：说明你不是第一次做。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3 章 · 智能客服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 20 条真实历史工单建迷你评估集，让任一 RAG bot 跑一遍，手工标注「真解决」比例——亲身体会自报与实测的差距。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给「查订单 + 改收货地址」需求画 Agent 工具清单，标出哪一步必须人工审批、为什么。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用第 2 章三本账给「日均 5000 会话、10% 走语音」的客服项目算一份报价草稿。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1 题的标注结果留好——它就是你对客讲「口径战场」时最有力的一手证据。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 · 动手做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你们解决率能承诺多少？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不先拍数字——厂商自报 70–80%，独立实测中位只有 41%，差在口径。我承诺测法：用您的真实工单建评估集测基线，验收线一起签，这比数字负责。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客户骂人、问敏感问题怎么办？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三道闸：输入侧内容安全过滤、生成侧人设与护栏约束、高情绪高危自动升级人工并带对话摘要。护栏规则 POC 阶段就和您的质检团队一起定。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能接我们现有呼叫中心和工单系统吗？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能。语音走 SIP 网关接呼叫中心，坐席系统不换；工单走 API 或 MCP 对接。这两个集成是客服项目工程量大头，排期里会如实体现。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AI 答错造成客诉，责任怎么算？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分层兜底：高危业务 AI 只出草稿、人工确认执行；普通问答错误率进 SLA、评估回归守门。责任边界写进合同——含糊的地方将来都是纠纷。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一句话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客服 AI = 漏斗前移：L1 自助扛量、L2 Agent 办事、L3 人工处理值钱对话。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积木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RAG 兜知识、Agent 办业务、语音链路接电话、Evaluation 守口径——评估不是可选件。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口径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自报 70–80% vs 独立中位 41.2%：承诺测法，不承诺数字。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成本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文本按会话、语音按分钟、对标人工单通成本讲 ROI；集成费单列。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智能客服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企业知识库与 AI 搜索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Enterprise Knowledge &amp; AI Search · 权限是命门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企业知识库与 AI 搜索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分清两种产品形态：部门级知识库问答 vs 全公司 AI 搜索——工程量差一个数量级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画出参考架构：连接器 → 索引 → 权限感知检索 → 生成引用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讲清为什么权限（ACL，Access Control List）是这个场景的命门，以及「存在性也是机密」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 Glean 模式（$300M ARR）讲清这个市场为什么值钱、钱花在哪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两种形态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先分形态再报价：问答 vs 搜索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知识库问答（部门级）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圈定范围的文档集：制度、产品手册、FAQ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RAG 直答，Dify 类低代码平台即可起步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周级上线，工程量以「知识运营」为主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企业 AI 搜索（公司级）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全司异构源：邮件、IM、文档、工单、CRM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先搜后答、带出处；连接器 + 权限是主工程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季度级工程，Glean 类产品或自建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客户说「我要一个企业知识库」时，第一件事是分清他要的是哪种——两者报价差一个数量级，混着谈必翻车。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参考架构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四段管线：连接、索引、检索、生成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连接器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邮件/文档/IM/工单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25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索引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向量+图谱+ACL 元数据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216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81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权限感知检索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查询时实时过滤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1728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53728" y="1828800"/>
            <a:ext cx="237744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生成与引用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答案必带出处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324612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积木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10128" y="3246120"/>
            <a:ext cx="83210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角色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70332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RAG 三高级章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703320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混合检索 / GraphRAG / 结构化数据——按知识形态选检索路线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4270248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Security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10128" y="4270248"/>
            <a:ext cx="83210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数据权限、脱敏、审计——安全评审的主答卷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83717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Evaluation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10128" y="4837176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检索质量验收：召回 / 引用准确率 / 越权测试集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连接器工程最容易被低估：每个源系统都是一个小项目（认证、增量同步、格式解析、ACL 映射）——报价按源系统个数算。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市场锚点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Glean 模式解剖：这个市场为什么值钱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$300M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ARR（2026-05）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同比 +89%，15 个月×3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$7.2B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7136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估值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7136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2025-06 Series F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5007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66175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1 亿+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6175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agent actions / 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5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搜索是 Agent 的地基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886200"/>
            <a:ext cx="110642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启示：</a:t>
            </a:r>
            <a:r>
              <a:rPr sz="1250" b="0">
                <a:solidFill>
                  <a:srgbClr val="1A2733"/>
                </a:solidFill>
                <a:latin typeface="Calibri"/>
              </a:rPr>
              <a:t>Glean 卖的是「权限感知知识图谱」而不是搜索框——企业愿意为「找得到 + 不泄密」按人头付钱；而且搜索正在变成 Agent 的地基：先找得到，才谈得上会办事。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讲这页给客户的用意：这不是「加个搜索功能」，是一条被资本市场验证过的产品线——工程量值这个价。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选型决策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按范围与约束对号入座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你的情况</a:t>
            </a:r>
          </a:p>
        </p:txBody>
      </p:sp>
      <p:sp>
        <p:nvSpPr>
          <p:cNvPr id="7" name="Rectangle 6"/>
          <p:cNvSpPr/>
          <p:nvPr/>
        </p:nvSpPr>
        <p:spPr>
          <a:xfrm>
            <a:off x="4773168" y="1554480"/>
            <a:ext cx="6858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建议路线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42062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部门级、文档为主、想快</a:t>
            </a:r>
          </a:p>
        </p:txBody>
      </p:sp>
      <p:sp>
        <p:nvSpPr>
          <p:cNvPr id="9" name="Rectangle 8"/>
          <p:cNvSpPr/>
          <p:nvPr/>
        </p:nvSpPr>
        <p:spPr>
          <a:xfrm>
            <a:off x="4773168" y="2011680"/>
            <a:ext cx="68580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RAG 知识库：Dify 类平台起步，周级上线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670048"/>
            <a:ext cx="42062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全司异构源、要统一搜索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73168" y="2670048"/>
            <a:ext cx="68580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企业搜索平台：Glean 类产品或按第 4 章架构自建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328416"/>
            <a:ext cx="42062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已有搜索引擎想加 AI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73168" y="3328416"/>
            <a:ext cx="68580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检索增强改造：保留索引，加语义层与生成层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986784"/>
            <a:ext cx="42062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私有化硬要求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73168" y="3986784"/>
            <a:ext cx="68580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自建 RAG + 权限中间层；模型走开源自部署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决策变量只有三个：范围（部门/全司）、源系统异构度、私有化要求——问清这三个，路线自然浮出来。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4 章 · 企业知识库与 AI 搜索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列出你公司 5 个知识源，为每个标注：谁有权限、怎么同步、多久过期——这就是一份连接器工程量评估。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 Dify 类平台建两个不同权限的账号，验证知识库的 ACL 过滤行为——大多数低代码平台这里是短板，亲手试过才有发言权。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设计 20 条「员工真会问」的评估问题，其中 5 条是无权限应拒答的——这就是越权测试集的雏形。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2 题大概率会发现平台权限粒度不够——这个发现本身就是你方案里「为什么要加权限中间层」的论据。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 · 动手做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和网盘、Wiki 自带的搜索有什么区别？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三个升级：跨源（邮件+IM+文档一起搜）、语义（不靠关键词命中）、直答（给答案带出处而不是给一堆链接）。代价是连接器和权限工程——这正是报价大头。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员工会不会搜到不该看的东西？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这是方案的第一设计约束：权限从源系统继承、查询时实时过滤、无权限连存在性都不暴露。POC 验收带专门的越权测试集，安全团队签字才上线。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为什么这么贵？搜索不是免费功能吗？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贵在三处看不见的：每个数据源一套连接器与同步、ACL 映射与审计、索引运营。这个市场头部产品 ARR 三亿美金、按人头收费——工程量已被市场定过价。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我们文档质量差，AI 能搜出好答案吗？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不能，垃圾进垃圾出。但方案可以带知识运营：覆盖率仪表盘找出高频无答案问题，反向驱动文档补全——把「找不到」变成知识治理的入口。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形态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部门级问答 vs 全司搜索：工程量差一个数量级，先分形态再报价。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命门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权限感知检索：ACL 继承 + 查询时过滤 + 存在性保护；越权测试集进验收。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市场锚点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Glean $300M ARR、$7.2B 估值——「找得到 + 不泄密」被市场定过价。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地基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搜索是 Agent 的前置：先找得到，才谈得上会办事——这也是追加销售的路径。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企业知识库与 AI 搜索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营销与内容生成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Marketing &amp; Content Gen · 品牌一致性是工程问题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营销与内容生成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分清三条生成线：文案、图像、视频——成熟度、成本、坑各不相同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讲清品牌一致性怎么做成工程：风格注入、禁用词、品牌资产库三件套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 Firefly 模式讲商业安全与 IP 赔付：客户法务问「侵权谁负责」时答得出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设计人审环节：AI 生成 ≠ 直接发布，抽检率按风险分级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三条线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文案、图像、视频：成熟度与成本各不同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文案 · 最成熟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批量 SEO / 广告变体 / 邮件 / 商详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Jasper 模式：风格指南全局生效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成本 ~$0.001–0.01/条，按吨算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图像 · 素材工厂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商品图 / 海报 / 社媒配图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扩散 vs 自回归见 Multimodal 第 5 章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成本 $0.02–0.1/张，迭代是乘数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视频 · 最烧钱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短视频 / 数字人口播（见第 7 章）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时长 × 分辨率 × 迭代次数三重乘数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成本 $0.5–5/条 起步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按线报价、按线设坑检——三条线唯一的公共课题是：怎么让产出「像你家的」，这就是下一页。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品牌工程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品牌一致性 = 提示词 + 检索 + 微调的组合拳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9260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手段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3008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做法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对应积木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9260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风格注入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93008" y="2011680"/>
            <a:ext cx="42062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风格指南 + 语气示例进系统提示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9319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Prompt-Engineering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51760"/>
            <a:ext cx="292608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禁用词护栏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2651760"/>
            <a:ext cx="420624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违禁表述 / 竞品词进输出过滤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651760"/>
            <a:ext cx="39319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Security 护栏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91840"/>
            <a:ext cx="29260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事实源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93008" y="3291840"/>
            <a:ext cx="42062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产品参数走 RAG，模型只管措辞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291840"/>
            <a:ext cx="39319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RAG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31920"/>
            <a:ext cx="292608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品牌资产库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93008" y="3931920"/>
            <a:ext cx="420624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素材 / 版式检索复用；重度需求训定制模型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99248" y="3931920"/>
            <a:ext cx="393192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Multimodal + Fine-tuning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61772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类比：</a:t>
            </a:r>
            <a:r>
              <a:rPr sz="1250" b="0">
                <a:solidFill>
                  <a:srgbClr val="1A2733"/>
                </a:solidFill>
                <a:latin typeface="Calibri"/>
              </a:rPr>
              <a:t>像新员工入职培训——不给培训手册的实习生写不出「像你家」的文案，模型也一样：一致性靠喂规范，不靠运气。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客户最常见的失望是「生成的东西不像我们」——把这页讲清，你就把失望提前变成了工作量与报价项。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商业安全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IP 与商业安全：法务问题架构上兜底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9260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维度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3008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商业安全定位（Firefly 模式）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607808" y="1554480"/>
            <a:ext cx="4023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一般开源 / 通用模型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92608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训练数据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93008" y="2011680"/>
            <a:ext cx="411480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授权库 + 公版，来源可溯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07808" y="2011680"/>
            <a:ext cx="402336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来源不明，存在争议风险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06624"/>
            <a:ext cx="2926080" cy="694944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IP 赔付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2706624"/>
            <a:ext cx="4114800" cy="694944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企业客户合格用途有赔付条款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07808" y="2706624"/>
            <a:ext cx="4023360" cy="694944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普遍无赔付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401568"/>
            <a:ext cx="292608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内容溯源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93008" y="3401568"/>
            <a:ext cx="411480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支持内容凭证类标识（C2PA，Coalition for Content Provenance and Authenticity 类）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7808" y="3401568"/>
            <a:ext cx="402336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需自行加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34340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售前答法：</a:t>
            </a:r>
            <a:r>
              <a:rPr sz="1250" b="0">
                <a:solidFill>
                  <a:srgbClr val="1A2733"/>
                </a:solidFill>
                <a:latin typeface="Calibri"/>
              </a:rPr>
              <a:t>法务问「生成的图侵权谁负责」——两层兜底：选商业安全定位的供应商（数据可溯 + 赔付条款），加发布前人审留痕。合同里权责写清。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对外内容的翻车成本是指数级的——商业安全不是技术选型加分项，是营销场景的入场券。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人审环节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生成 ≠ 发布：把翻车挡在发布前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生成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按 brief 批量出稿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4149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机器初筛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品牌/合规护栏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917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人审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抽检率按风险分级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37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9063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发布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带留痕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831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效果回流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数据反哺 brief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15468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抽检率怎么分级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对外广告 / 法务敏感：100% 人审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社媒日常 / 内部物料：抽检 10–30%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模板化变体（改尺寸/换文案）：机器初筛即可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620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315468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人审看什么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品牌：像不像我家（色彩/语气/版式）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事实：产品参数、价格、承诺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合规：广告法用语、行业红线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人审不是不信任 AI，是风险定价：万分之一的翻车概率 × 指数级翻车成本 = 必须有人签字。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5 章 · 营销与内容生成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把你公司的品牌规范写成系统提示 + 禁用词表，让模型生成 10 条产品文案，数一数「不像我家」的有几条。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同一张商品图 brief 分别用两个生成模型出图，对比品牌色和风格漂移——这就是你选型页的一手素材。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给「AI 生成的社媒内容」设计一张人审 checklist：品牌 / 事实 / 合规三栏，每栏三个检查点。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1 题的「不像我家」比例，就是你对客讲品牌工程时的开场数据——先让客户看到问题，再卖解法。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 · 动手做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生成的内容侵权了算谁的？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两层兜底：选商业安全定位的模型（训练数据可溯源、企业 IP 赔付条款），加发布前人审留痕。合同权责写清——这是方案区别于「随便接个 API」的地方。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AI 写的东西千篇一律怎么办？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三招：风格指南加范文注入让它「像你家」；多样性参数加多版本生成供挑选；高价值内容 AI 出初稿、人来点睛。AI 管产能，人管灵魂。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能保证生成的产品参数不出错吗？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纯生成不能，所以参数类内容必须走 RAG：产品库是唯一事实源，模型只负责措辞，再加人审抽检——事实错误在营销场景是硬伤，架构上就要堵死。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我们小团队值得上吗？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值得，这是少数单人也能见效的场景：从文案变体和素材改尺寸开始，SaaS 月费级投入；量上来再谈定制模型和资产库——路径可以很渐进。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三条线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文案最成熟、图像是素材工厂、视频最烧钱——按线报价、按线设坑检。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品牌工程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风格注入 + 禁用词 + 事实源 + 资产库：一致性是工程不是运气。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商业安全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训练数据可溯 + IP 赔付 + 人审留痕——法务问题架构上兜底。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人审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生成 ≠ 发布：机器初筛 + 分级抽检，翻车挡在发布前。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营销与内容生成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AI Coding 与研发提效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AI Coding · 补全与 agentic 的双层格局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AI Coding 与研发提效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讲清双层格局：IDE 补全 / 编辑 vs agentic 整任务委托——组合拳而不是三选一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 2026 市场数据：Copilot 用户第一、Cursor 收入第一、Claude Code 使用率第一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回答企业三关注：代码安全、私有库上下文、ROI 度量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给出落地路径：试点团队 → 基线度量 → 分层推广，enablement 决定效果差 3 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AI Coding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市场格局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2026 三个第一：用谁的数字都要说清口径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AI Coding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4.7M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Copilot 付费用户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用户量第一（+75% YoY）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$4B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7136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Cursor ARR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7136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收入第一（Forbes 2026-06）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5007" y="1691640"/>
            <a:ext cx="3566160" cy="1874519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66175" y="1874519"/>
            <a:ext cx="31546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E4D64"/>
                </a:solidFill>
                <a:latin typeface="Cambria"/>
              </a:rPr>
              <a:t>39%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6175" y="2487168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Claude Code 工作使用率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5" y="2852928"/>
            <a:ext cx="3154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使用率第一（JetBrains 2026-05～07）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886200"/>
            <a:ext cx="110642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市场 $12.8B（2026）、85% 开发者在用、工作使用率 Claude Code 39% / Copilot 21% / Codex 16% / Cursor 12%——「要不要上」已经不是问题，问题是怎么组合、怎么度量。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格局级变量——SpaceX $60B 全股票收购 Cursor 母公司 Anysphere（06-16 宣布、08-14 已交割）；引用数据永远带口径。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企业三关注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安全、上下文、ROI：采购必问三题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AI Coding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代码安全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企业版普遍承诺不用客户代码训练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敏感行业：网关脱敏审计 / 私有化部署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「能不能贴代码」要有成文规范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私有库上下文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补全要懂你的代码库才有用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代码库索引 / RAG / MCP 接内部文档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这是效果差异的主要来源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ROI 度量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别只看补全接受率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看 PR 周期、缺陷率、DORA 指标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用自己的基线，不用厂商宣传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三问对应三个方案件：安全条款 + 部署形态、上下文工程、度量方案——答好这三题，采购流程就顺了。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落地路径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试点 → 度量 → 分层推广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AI Coding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网关接入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统一 key/预算/审计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4149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试点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2 团队 × 8 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917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基线对比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PR 周期/缺陷率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37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9063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分层推广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按团队画像配比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831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持续运营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用法培训+复盘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4612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积木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246120"/>
            <a:ext cx="83210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角色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370332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AI-Gateway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10128" y="3703320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统一接入与成本审计——工具可换，账本不乱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270248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Security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10128" y="4270248"/>
            <a:ext cx="83210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代码泄露防护、生成代码安全扫描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83717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LLM-Inference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10128" y="4837176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私有化部署选项（开源 Coding 模型自托管）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只买 license 不做 enablement，效果差 3 倍——用法培训和评审规范是方案的一部分，不是客户自己的事。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6 章 · AI Coding 与研发提效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给自己团队跑两周对照实验：一半人用 AI 工具，记录 PR 吞吐与评审驳回率——拿到你自己的第一手提效数据。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用网关（LiteLLM 类）给 AI Coding 工具接统一 key，看每人每天 token 花费分布——你会发现二八分布明显。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写一份一页纸「AI 编码使用规范」：什么代码能贴、生成代码谁负责、评审标准不降级。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对照实验的样本很小没关系——你要的不是论文级结论，是「我们亲手测过」的对客底气。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AI Coding · 动手做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代码会不会被拿去训练模型？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企业版普遍合同承诺不训练；敏感行业再加两层：网关脱敏审计、或私有化部署开源模型。按您的合规等级给部署形态选项。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提效到底有多少，怎么证明？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行业口径 20–50% 但方差大。我们的做法是试点出您自己的数字：2 个团队 8 周，对照 PR 周期、缺陷率、DORA 指标——用您的基线说话。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初级工程师会不会被 AI 带坏？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风险真实：生成代码看着对、实际有坑。对策是评审门禁不降级 + 新人配 AI 结对规范——AI 提高产量，评审守住质量，两者不能互换。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该买 Copilot 还是 Cursor 还是 Claude Code？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不是三选一：主流是 IDE 层选一个 + agent 层选一个的组合，网关统一管预算。按团队画像配比——工具会迭代，接入架构不变。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AI Coding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双层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IDE 补全管单人效率，agentic 管整任务委托——组合拳不是三选一。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数据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Copilot 用户第一、Cursor 收入第一、Claude Code 使用率第一；85% 开发者在用。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三关注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安全（不训练 + 审计）、私有库上下文、ROI 用自己的基线度量。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路径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网关接入 → 试点 → 基线对比 → 分层推广；enablement 决定效果差 3 倍。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AI Coding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数字人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Digital Human · 从录播工厂到实时对话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数字人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分清离线生成与实时驱动两种数字人：成本与工程差一个量级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画出实时数字人链路：语音链路 + 大脑 + 口型驱动 + 渲染推流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给出三类场景与成本量级：口播视频、直播、交互客服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讲清合规红线三问：形象授权、深度合成标识、声音克隆授权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两种形态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内容工厂 vs 交互服务：差一个量级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离线生成 · 内容工厂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文本 → 口播视频：培训、产品介绍、口播号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HeyGen Avatar V 级：15 秒素材建分身、30 分钟不漂移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渲染一次卖多次，按分钟计费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实时驱动 · 交互服务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WebRTC 双向对话：数字客服、导览、陪练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LiveAvatar 模式：听、答、说全实时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每秒都在算，按并发计费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先问客户要的是「内容工厂」还是「交互服务」——差一个量级的是架构和成本结构，不是价格策略。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实时链路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数字人 = 语音 Agent + 一张会动的脸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用户说话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RTC 收流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4149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语音链路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ASR/S2S（见 mm 第8章）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917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大脑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LLM+RAG 人设知识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37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9063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口型与渲染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唇形/表情驱动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831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推流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WebRTC 回传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15468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延迟预算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在语音链路预算上再加渲染 100–200ms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目标仍是 &lt;1.5s 内开口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口型不同步比慢更「穿帮」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620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315468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积木清单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语音实时链路 → Multimodal 第 8 章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人设与知识 → RAG + PE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形象生成 → Multimodal 生成侧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承上启下：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这条链路的语音部分（级联 vs 端到端、打断、RTC）完整深潜见 Multimodal 模块第 8 章——数字人只是给它加了一张脸。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场景与成本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三类场景：从最成熟到最烧钱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场景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4572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形态与现状</a:t>
            </a:r>
          </a:p>
        </p:txBody>
      </p:sp>
      <p:sp>
        <p:nvSpPr>
          <p:cNvPr id="8" name="Rectangle 7"/>
          <p:cNvSpPr/>
          <p:nvPr/>
        </p:nvSpPr>
        <p:spPr>
          <a:xfrm>
            <a:off x="7882128" y="1554480"/>
            <a:ext cx="3749039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成本结构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口播 / 培训视频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45720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离线生成，最成熟；替代真人拍摄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82128" y="2011680"/>
            <a:ext cx="3749039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按分钟计费，改稿零成本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4320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直播带货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743200"/>
            <a:ext cx="45720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7×24 数字人直播，中国特色主场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82128" y="2743200"/>
            <a:ext cx="3749039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时长包 / 坐播方案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47472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交互客服 / 导览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474720"/>
            <a:ext cx="45720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实时驱动，最烧钱；客服的「有脸版」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82128" y="3474720"/>
            <a:ext cx="3749039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并发计费 + 语音链路成本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709160"/>
            <a:ext cx="11064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按「时长 × 互动深度」分格子：长时低互动 → 直播数字人；短时高互动 → 实时交互；无互动 → 离线口播。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口播已过「不细看分不清」线，直播是量的生意，实时交互是体验的生意——三格子别混着报价。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合规红线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三问不过，项目直接停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形象授权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真人分身需书面授权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授权范围 / 期限 / 撤回机制写清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离职员工的分身要能下线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深度合成标识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AI 生成内容显著标识义务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直播 / 视频角标常态化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平台规则 + 监管要求双重约束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声音克隆授权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声音与肖像同等保护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几秒样本即可克隆 = 风险也大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名人音色是高压线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售前三问：</a:t>
            </a:r>
            <a:r>
              <a:rPr sz="1250" b="0">
                <a:solidFill>
                  <a:srgbClr val="1A2733"/>
                </a:solidFill>
                <a:latin typeface="Calibri"/>
              </a:rPr>
              <a:t>形象哪来的、标不标识、授权链全不全——这三问答不好，技术再好项目也得停；答得好，合规就是你的竞争力。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7 章 · 数字人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 HeyGen 类工具花 15 秒素材做个数字分身、出一条口播视频，体会「内容工厂」的成本结构与效果上限。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画一条实时数字人链路图，复用 Multimodal 第 8 章的延迟拆帐，标出渲染新增的 100–200ms 花在哪。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列出你所在行业用数字人的两个合规风险及对策——用「三问」框架过一遍。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做完第 1 题你会发现：离线数字人的门槛已经低到「人人可做」——所以方案的差异化在链路与合规，不在「有没有」。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 · 动手做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数字人和真人主播比划算吗？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分场景：录播口播成本是拍摄的零头且随时改稿；7×24 直播数字人碾压；高情感直播真人不可替代。按「时长 × 互动深度」帮您分格子选。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逼真度够吗，会不会恐怖谷？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2026 年头部方案口播已过「不细看分不清」线；实时驱动略逊但客服导览够用。按场景定逼真度要求——为导览买影视级是浪费。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会不会有法律风险？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三条红线管住就可控：真人形象与声音书面授权、AI 生成显著标识、内容审核照常跑。我们方案里合规是默认件，不是选配。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实时数字人为什么贵这么多？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离线是渲染一次卖多次，实时是每秒都在算：语音链路 + 渲染推流 + 并发扩容。先分清您要内容工厂还是交互服务——差量级的是架构。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两形态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离线 = 内容工厂（按分钟），实时 = 交互服务（按并发）——差一个量级。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链路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数字人 = 语音 Agent + 会动的脸；延迟在语音预算上加渲染 100–200ms。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场景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口播最成熟、直播是量的生意、实时交互是体验的生意——分格子报价。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合规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形象授权 + 深度合成标识 + 声音授权：三问不过项目停，答得好是竞争力。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数字人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ChatBI 与数据分析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ChatBI · 让业务自己问数：准确率的真相在语义层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ChatBI 与数据分析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 ChatBI 的三层需求（查数 → 归因 → 报告）和 BI 团队的角色转变：从写报表到维护口径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打赢准确率口径战场：裸 Text-to-SQL 真实企业任务仅 10–21%，语义模型加持后 90%+——差距不在模型在语义层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画出参考架构：入口分类 → 语义层 → SQL 生成 → 只读执行 → 答案带出处，三道闸控风险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报出产品格局：垂直一体派（Cortex Analyst/Genie/Fabric）vs 独立派（ThoughtSpot/dbt/Cube）的取舍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场景解剖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让业务自己问数：三层需求与一个角色转变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三层需求（由浅入深）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L1 查数：「上月华东区收入多少」——高频大头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L2 归因：「为什么环比降了」——要拆维度找异动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L3 报告：「生成月度经营分析」——组合查数+叙事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BI 团队的角色转变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从「人肉写报表」到「维护语义层口径」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口径定义得越全，问数越准——治理更重要了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对 BI 团队讲：这是升级不是替代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43484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ChatBI 扩大的是数据的使用面（人人能问），而不是取代分析师——它把分析师从取数队列里解放出来做真正的分析。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先分清客户要哪一层：L1 两三周能上；L2 依赖语义层厚度；L3 是 Agent 工程——三层混着报价必翻车。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参考架构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参考架构：三道闸控住「算错数」风险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入口分类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问数 or 问文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4149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语义层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指标口径映射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917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SQL 生成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高频走确定性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37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9063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只读执行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行级权限过滤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831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答案+出处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附 SQL 与口径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4612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积木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246120"/>
            <a:ext cx="83210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角色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370332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RAG 第 12 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10128" y="3703320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Text-to-SQL 与语义层的技术底座（本章是它的场景视角）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270248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Security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10128" y="4270248"/>
            <a:ext cx="83210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只读权限、行级过滤、审计——「搜索越好泄密越快」在数据上同样成立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83717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Evaluation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10128" y="4837176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准确率验收：高频指标集 + 越权测试 + 口径回归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三道闸：高频指标只走语义层（确定性生成）、SQL 只读+行级过滤、答案附 SQL 与口径出处可复核——裸 SQL 只留给内部临时分析。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产品格局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产品格局：绑平台的快，独立的活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流派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4937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代表（2026-10）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8247888" y="1554480"/>
            <a:ext cx="33832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垂直一体派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4937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Snowflake Cortex Analyst（YAML 语义模型）· Databricks Genie Agents（Unity Catalog）· MS Fabric Copilot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47888" y="2011680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在自家平台内最准最顺，代价是数据要进它的平台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852928"/>
            <a:ext cx="274320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独立语义/BI 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852928"/>
            <a:ext cx="493776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ThoughtSpot Spotter · dbt 语义层 · Cube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47888" y="2852928"/>
            <a:ext cx="338328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跨平台、不搬数据；集成工程自己做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国内格局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694176"/>
            <a:ext cx="4937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主流 BI（帆软/观远/网易有数等）均已挂 ChatBI；各云有问数产品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47888" y="3694176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按客户已有 BI 栈顺势选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846320"/>
            <a:ext cx="11064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E4D64"/>
                </a:solidFill>
                <a:latin typeface="Calibri"/>
              </a:rPr>
              <a:t>新变量：</a:t>
            </a:r>
            <a:r>
              <a:rPr sz="1200" b="0">
                <a:solidFill>
                  <a:srgbClr val="1A2733"/>
                </a:solidFill>
                <a:latin typeface="Calibri"/>
              </a:rPr>
              <a:t>Snowflake 2026 推出 Semantic View Autopilot——从查询历史与可信 BI 资产自动学习指标定义，把建语义层从天级压到分钟级；「语义层太贵」的反对理由正在失效。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选型第一问不是「哪家准」而是「客户数据在哪」：数据已在 Snowflake/Databricks → 顺势用自家的；多源分散 → 独立语义层。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成本与坑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成本结构与三个坑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成本结构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大头是语义层建设与运营的人力，不是模型调用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起步：10–20 个高频指标定口径，两三周出 PoC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查询本身走走量档模型即可，token 成本很低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三个坑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口径评审：各部门「收入」定义打架——组织问题不是技术问题，售前提前做预期管理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长尾问数：语义层没覆盖的问题要么拒答要么走审慎兜底，别让模型硬编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「准确率承诺」：承诺测法（高频指标集验收）不承诺全域数字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ChatBI 是少数「难点在甲方组织内部」的场景——把口径评审会开起来，比任何模型调优都关键；这也是项目要配运营包的原因。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8 章 · ChatBI 与数据分析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挑你熟悉的业务域写 10 个高频指标的口径定义（名称/口径/表/负责人），体会「语义层」到底是什么活。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用任一开源方案（dbt 语义层或 Text-to-SQL demo）对同一批问题跑「有语义层 vs 裸 SQL」对比，复现准确率跃迁。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设计一张「问数验收集」：20 条高频问题 + 5 条越权问题 + 5 条语义层未覆盖的长尾问题，标注每类的预期行为。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2 题的对比数据留好——「51%→90%」讲给客户不如「你自己库上的前后对比」有说服力。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 · 动手做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 ChatBI 准确率能到多少？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取决于语义层：裸 Text-to-SQL 在真实企业库只有一两成，绑定语义模型后行业口径能到 90%+。所以我们先帮您建 10–20 个高频指标的口径，用您的验收集实测——把准确率问题变成治理问题。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算错一个数比答错一段话严重得多，怎么控？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三道闸：高频指标只走语义层确定性生成、SQL 只读权限+行级过滤、每个答案附生成的 SQL 与口径出处可复核。裸 SQL 只留给内部临时分析场景。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这会替代我们 BI 团队吗？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不替代，是换岗：从人肉写报表升级为维护语义层口径——口径越全问数越准，BI 团队反而成了 ChatBI 质量的决定者。我们的方案里有给 BI 团队的口径运营手册。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要把数据都搬进你们平台吗？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不一定：数据已集中在某个仓（Snowflake/Databricks 类）就顺势用其原生问数；多源分散用独立语义层方案，数据不搬家。选型第一问是「您数据在哪」，不是「哪家模型准」。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一句话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ChatBI = 语义层治理 + 受控生成：准确率差距不在模型在口径。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口径战场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裸 SQL 真实企业 10–21%、语义层后 90%+——两个口径都要会讲。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三道闸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高频走语义层、SQL 只读+行级过滤、答案附出处——算错数的风险架构上堵死。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真难点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口径评审是组织问题：售前提前做预期管理，项目配口径运营。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ChatBI 与数据分析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9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会议与办公助手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Meeting &amp; Workplace Assistant · 从纪要到行动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会议与办公助手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分清两大形态：笔记器（转写+摘要+行动项）vs agentic 会议平台（会后自动执行），价值三层递进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画出参考架构：采集 → ASR（Automatic Speech Recognition）+说话人分离 → 摘要行动项 → 会议记忆库 → 办公流集成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报出市场格局：原生集成派（Zoom/Teams/飞书）vs 独立派（Otter/Granola），以及 bot 疲劳趋势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打赢口径战场：会议助手的「准确率」分三层——转写 WER（Word Error Rate，词错误率）、摘要忠实度、行动项召回，混谈必翻车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场景解剖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两大形态与三层价值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形态一 · 笔记器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转写 + 摘要 + 行动项：Granola/Otter/Zoom 内置 AI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单会价值，交付快，按席位订阅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2026 年已是「有没有」而非「要不要」的问题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形态二 · agentic 会议平台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会后自动执行：建任务、发跟进、更新 CRM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价值大但要审批边界（Agent 模块护栏那套）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从笔记器升级的自然路径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43484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三层价值：</a:t>
            </a:r>
            <a:r>
              <a:rPr sz="1250" b="0">
                <a:solidFill>
                  <a:srgbClr val="1A2733"/>
                </a:solidFill>
                <a:latin typeface="Calibri"/>
              </a:rPr>
              <a:t>单会纪要（省记录时间）→ 会议记忆库（跨会可检索：「上次谁承诺了什么」）→ 行动闭环（纪要直接变任务）——报价按层递进，别一次全卖。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会议记忆库是最被低估的一层：单会摘要是快消品，可检索的组织记忆才是资产——这也是本场景接 RAG 的地方。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参考架构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参考架构：五段链路与积木清单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采集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bot/桌面/平台原生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4149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ASR+分离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谁在说什么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917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摘要+行动项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LLM 提炼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37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9063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记忆库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跨会检索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831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办公流集成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任务/日历/CRM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4612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积木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246120"/>
            <a:ext cx="83210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角色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370332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Multimodal 第 4/8 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10128" y="3703320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ASR 与说话人分离的能力底座；实时字幕要用第 8 章的流式链路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270248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RAG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10128" y="4270248"/>
            <a:ext cx="83210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会议记忆库：转写文本入库、权限感知检索（谁能搜到谁的会）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83717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Agent + Security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10128" y="4837176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行动项自动执行的审批边界；录音知情同意与数据合规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采集方式是架构分水岭：入会 bot 最通用但有「bot 疲劳」、桌面采集免打扰但要装端、平台原生最顺但绑生态——按客户会议栈选。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市场格局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市场格局：原生派 vs 独立派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流派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4937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代表（2026-10）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8247888" y="1554480"/>
            <a:ext cx="33832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原生集成派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4937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Zoom Workplace 内置 AI（零安装）· Teams Copilot（M365 +$30/人/月）· 飞书妙记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47888" y="2011680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开箱即用、绑定生态；跨平台会议要多套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852928"/>
            <a:ext cx="274320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独立派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852928"/>
            <a:ext cx="493776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Otter（会话检索）· Fireflies · Granola（bot-free 桌面采集，2026-03 融资 $125M、估值 $1.5B）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47888" y="2852928"/>
            <a:ext cx="338328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跨平台统一；要过安全审查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趋势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694176"/>
            <a:ext cx="4937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bot 疲劳驱动 bot-free；会议功能并入大平台；笔记器 → agentic 演进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47888" y="3694176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独立工具窗口期在收窄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企业客户十有八九已有 Zoom/Teams/飞书——先问「你们开会用什么」，原生派够用就别引入新工具；差异化需求（跨平台记忆库/深度集成）才是独立方案的入场券。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口径与合规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口径战场与合规红线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「准确率」分三层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转写 WER：中文口音/专有名词是重灾区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摘要忠实度：有没有编造没说过的话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行动项召回：漏了「老板随口交办」才是客诉源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三层各设指标验收（接 Evaluation），混谈必翻车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合规红线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录音知情同意：入会提示/双方确认，按地区法规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记忆库权限：谁能搜到谁的会——ACL 与知识库同规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「AI 纪要当会议结论」的责任坑：纪要标注 AI 生成、重要决议人工确认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会议数据是企业最敏感的数据之一（战略、人事、客户尽在其中）——本场景的安全评审严格程度按「企业搜索」标准做，不是按「效率工具」标准。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9 章 · 会议与办公助手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拿一段 30 分钟真实会议录音（自己的），分别过两个转写服务，对比 WER 和说话人分离质量——中文专名的差距会让你印象深刻。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把转写文本交给 LLM 出摘要和行动项，人工对照原文数「编造」和「漏项」各几处——这就是三层口径的体感。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设计一张会议助手安全评审清单：知情同意、存储位置、记忆库权限、保留期、AI 标注五项各写验收标准。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2 题的「漏项」通常比「编造」多——行动项召回才是会议助手最该盯的指标，也是对客演示时最容易被抓的短板。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 · 动手做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和 Teams/Zoom 自带的 AI 比，你们强在哪？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原生助手管单会够用。我们的差异在三处：跨平台统一的会议记忆库（Zoom+Teams+线下会都进一个可检索库）、与您业务系统的行动闭环（纪要直接变任务/CRM 记录）、以及私有化选项。若您只要单会纪要，我会直说用原生的就够。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录音合规吗？员工和客户会不会反感？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三件套：入会知情提示+按地区法规双方同意、bot-free 桌面采集可减打扰感、记忆库按 ACL 隔离且设保留期。合规是本场景的入场券，我们按企业搜索的安全标准做评审。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摘要漏了关键决策、或编了没说过的话，谁负责？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架构上先降概率：摘要忠实度与行动项召回各设验收指标、重要会议人工确认后归档、纪要显著标注 AI 生成。责任边界写进合同：AI 纪要是草稿，决议以人工确认版为准。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这东西 ROI 怎么算？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两笔账：显性账按「与会人数 × 每周会议小时 × 记录整理时间」算省时；隐性账是记忆库——「上次谁承诺了什么」从翻聊天记录变成秒级检索。建议试点两个高会议密度团队，四周出您自己的数据。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两形态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笔记器管单会、agentic 平台管闭环——按层递进卖，别一次全卖。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资产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会议记忆库是最被低估的一层：可检索的组织记忆才是资产（接 RAG）。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口径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准确率分三层：WER / 摘要忠实度 / 行动项召回——行动项漏项是客诉源。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合规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按企业搜索的安全标准评审：知情同意、ACL、保留期、AI 标注。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会议与办公助手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10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Cheatsheet · 一页纸找到你要的积木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场景→积木总表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七场景 × 积木映射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54480"/>
            <a:ext cx="2286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场景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285292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主料</a:t>
            </a:r>
          </a:p>
        </p:txBody>
      </p:sp>
      <p:sp>
        <p:nvSpPr>
          <p:cNvPr id="6" name="Rectangle 5"/>
          <p:cNvSpPr/>
          <p:nvPr/>
        </p:nvSpPr>
        <p:spPr>
          <a:xfrm>
            <a:off x="678484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兜底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8048" y="1554480"/>
            <a:ext cx="2103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本讲义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22860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智能客服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2928" y="2011680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RAG + Agent + 语音链路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84848" y="2011680"/>
            <a:ext cx="27432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Evaluation + Gateway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28048" y="2011680"/>
            <a:ext cx="21031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第 3 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487168"/>
            <a:ext cx="228600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知识库/AI 搜索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2928" y="2487168"/>
            <a:ext cx="393192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RAG 三高级章 + Security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84848" y="2487168"/>
            <a:ext cx="274320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Evaluation 越权测试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28048" y="2487168"/>
            <a:ext cx="210312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第 4 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2962656"/>
            <a:ext cx="22860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营销内容生成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52928" y="2962656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Multimodal 生成 + PE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84848" y="2962656"/>
            <a:ext cx="27432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Security 人审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528048" y="2962656"/>
            <a:ext cx="21031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第 5 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438144"/>
            <a:ext cx="228600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AI Coding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52928" y="3438144"/>
            <a:ext cx="393192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Agent + AI-Gateway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84848" y="3438144"/>
            <a:ext cx="274320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Security + 私有化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28048" y="3438144"/>
            <a:ext cx="210312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第 6 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3913632"/>
            <a:ext cx="22860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数字人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52928" y="3913632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Multimodal 语音+生成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84848" y="3913632"/>
            <a:ext cx="27432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合规三问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528048" y="3913632"/>
            <a:ext cx="21031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第 7 章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4389120"/>
            <a:ext cx="228600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ChatBI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52928" y="4389120"/>
            <a:ext cx="393192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RAG 结构化 + 语义层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784848" y="4389120"/>
            <a:ext cx="274320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Security 行级权限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28048" y="4389120"/>
            <a:ext cx="2103120" cy="47548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第 8 章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4864608"/>
            <a:ext cx="22860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会议助手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852928" y="4864608"/>
            <a:ext cx="39319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Multimodal ASR + RAG 记忆库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84848" y="4864608"/>
            <a:ext cx="27432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Agent 审批 + 合规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528048" y="4864608"/>
            <a:ext cx="21031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第 9 章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C0642A"/>
                </a:solidFill>
                <a:latin typeface="Calibri"/>
              </a:rPr>
              <a:t>用法：</a:t>
            </a:r>
            <a:r>
              <a:rPr sz="1250">
                <a:solidFill>
                  <a:srgbClr val="1A2733"/>
                </a:solidFill>
                <a:latin typeface="Calibri"/>
              </a:rPr>
              <a:t>对客前 30 秒扫这张表：确定主料 → 翻对应场景章 → 深潜翻技术模块——这就是本模块的最短使用路径。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成本速查卡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量级速查：报价先报量级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场景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3675887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单位成本量级</a:t>
            </a:r>
          </a:p>
        </p:txBody>
      </p:sp>
      <p:sp>
        <p:nvSpPr>
          <p:cNvPr id="6" name="Rectangle 5"/>
          <p:cNvSpPr/>
          <p:nvPr/>
        </p:nvSpPr>
        <p:spPr>
          <a:xfrm>
            <a:off x="7516367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口径备注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011680"/>
            <a:ext cx="310896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文本客服</a:t>
            </a:r>
          </a:p>
        </p:txBody>
      </p:sp>
      <p:sp>
        <p:nvSpPr>
          <p:cNvPr id="8" name="Rectangle 7"/>
          <p:cNvSpPr/>
          <p:nvPr/>
        </p:nvSpPr>
        <p:spPr>
          <a:xfrm>
            <a:off x="3675887" y="2011680"/>
            <a:ext cx="384048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$0.01–0.05 / 会话</a:t>
            </a:r>
          </a:p>
        </p:txBody>
      </p:sp>
      <p:sp>
        <p:nvSpPr>
          <p:cNvPr id="9" name="Rectangle 8"/>
          <p:cNvSpPr/>
          <p:nvPr/>
        </p:nvSpPr>
        <p:spPr>
          <a:xfrm>
            <a:off x="7516367" y="2011680"/>
            <a:ext cx="41148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RAG + 中档模型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450592"/>
            <a:ext cx="310896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语音客服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75887" y="2450592"/>
            <a:ext cx="384048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$0.01–0.17 / 分钟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16367" y="2450592"/>
            <a:ext cx="411480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级联管线；端到端另算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889504"/>
            <a:ext cx="310896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企业搜索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75887" y="2889504"/>
            <a:ext cx="384048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按人头订阅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16367" y="2889504"/>
            <a:ext cx="41148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Glean 模式市场定价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3328416"/>
            <a:ext cx="310896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文案生成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7" y="3328416"/>
            <a:ext cx="384048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$0.001–0.01 / 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16367" y="3328416"/>
            <a:ext cx="411480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便宜到按吨算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3767328"/>
            <a:ext cx="310896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图像生成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5887" y="3767328"/>
            <a:ext cx="384048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$0.02–0.1 / 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16367" y="3767328"/>
            <a:ext cx="41148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迭代次数是乘数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206240"/>
            <a:ext cx="310896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AI Coding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75887" y="4206240"/>
            <a:ext cx="384048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$19–40 / 人 / 月 + 用量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16367" y="4206240"/>
            <a:ext cx="411480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IDE 层月费 + agent 层 token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645152"/>
            <a:ext cx="310896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ChatBI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75887" y="4645152"/>
            <a:ext cx="384048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大头是语义层建设人力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16367" y="4645152"/>
            <a:ext cx="41148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查询 token 成本很低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5084064"/>
            <a:ext cx="310896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会议助手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75887" y="5084064"/>
            <a:ext cx="384048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按席位订阅（Teams Copilot $30/人/月 参照）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16367" y="5084064"/>
            <a:ext cx="4114800" cy="43891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记忆库存储另计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8096" y="5852159"/>
            <a:ext cx="1066190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>
                <a:solidFill>
                  <a:srgbClr val="1A2733"/>
                </a:solidFill>
                <a:latin typeface="Calibri"/>
              </a:rPr>
              <a:t>所有数字为 2026-07 量级口径，会漂——但相对关系稳定；报价永远「先量级后精确」。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b="1">
                <a:solidFill>
                  <a:srgbClr val="128199"/>
                </a:solidFill>
                <a:latin typeface="Calibri"/>
              </a:rPr>
              <a:t>第 10 章 · 高频问题汇总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000" b="1">
                <a:solidFill>
                  <a:srgbClr val="0B2540"/>
                </a:solidFill>
                <a:latin typeface="Cambria"/>
              </a:rPr>
              <a:t>八个最高频问题（详见各章对练页）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解决率能承诺多少？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1572768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承诺测法不承诺数字——评估集 + 基线 + 签字验收线（第 3 章）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084832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员工会搜到不该看的吗？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2084832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权限感知检索 + 越权测试集（第 4 章）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96896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生成内容侵权谁负责？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2596896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商业安全供应商 + 人审留痕两层兜底（第 5 章）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108960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代码会被拿去训练吗？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3108960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企业版合同承诺 + 网关审计 + 私有化选项（第 6 章）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621024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POC 成功为什么还要收钱？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3621024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POC 两层，生产五层——差的三层是工程大头（第 2 章）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133088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报价贵 30% 贵在哪？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4133088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对齐口径：满负荷 TCO + 人力运营包（第 2 章）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645152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先做哪个场景？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0" y="4645152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数据就绪度 × 容错成本排矩阵（第 1 章）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157216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1">
                <a:solidFill>
                  <a:srgbClr val="0E4D64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方案会不会半年过时？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0" y="5157216"/>
            <a:ext cx="6172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1">
                <a:solidFill>
                  <a:srgbClr val="C0642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模型是可替换件：网关 + 评估集守线（第 2 章）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779008"/>
            <a:ext cx="110642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5852160"/>
            <a:ext cx="1066190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00" b="1">
                <a:solidFill>
                  <a:srgbClr val="C0642A"/>
                </a:solidFill>
                <a:latin typeface="Calibri"/>
              </a:rPr>
              <a:t>用法：</a:t>
            </a:r>
            <a:r>
              <a:rPr sz="1200" b="0">
                <a:solidFill>
                  <a:srgbClr val="1A2733"/>
                </a:solidFill>
                <a:latin typeface="Calibri"/>
              </a:rPr>
              <a:t>这页是「电梯答案」——每个 15 秒内说完；被追问再翻对应章的完整对练页。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跨模块串联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本模块在知识库里的位置：全库的索引层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Solution-Patterns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RAG / Agent / Multimodal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三大主料：每个场景章都在用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Evaluation / Security / Gateway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兜底件：验收、护栏、入口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Agent · 低代码平台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「有没有平台」的答案层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Multimodal · 语音实时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客服与数字人的语音底座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定位：解决方案层（与 Model-Landscape 同层）。全库的「场景索引层」——单向引用所有技术模块，技术模块无需反向依赖它。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Cambria"/>
              </a:rPr>
              <a:t>场景方案讲义 · 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004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D6E1E8"/>
                </a:solidFill>
                <a:latin typeface="Cambria"/>
              </a:rPr>
              <a:t>从「场景 × 积木」的方法 → 七大场景图纸 → 一页纸速查，一条线讲透。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77639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EAF3F5"/>
                </a:solidFill>
                <a:latin typeface="Calibri"/>
              </a:rPr>
              <a:t>怎么用这份讲义：对客前翻对应场景章 + 第 10 章速查；写方案书用第 2 章五层架构与三本账；要深潜顺着积木清单翻回技术模块。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4360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配套：精选电子书书单（12 项，3 份 PDF 已入库）· 时效性事实核实于 2026-07-11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方案共性方法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四阶段交付门：风险逐步收敛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交付门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价值门（discovery）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业务决策、baseline、owner 锁定（见 intake 一页纸）——过不了就别开工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技术门（PoC）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数据、指标、验收线三要素跑通（本章前页）——证据放行，不是演示放行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NFR 门（pilot）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延迟、成本、安全、合规在真实流量上达标——三本账在这一层对现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运营门（production）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监控、回滚、责任人、支持边界就位——运营包五件套接手（接 AI-Ops）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纪律：每阶段有独立假设、证据和退出条件；关键数据、风险、配额或运营条件不满足，允许停止或重设计——「能停」是专业，不是失败。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方案共性方法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一页 intake：把诉求变成决策合同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intake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结果 Outcome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改变什么决策？证据：baseline 与 KPI——没有可量化价值就退出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用户 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谁用、谁负责？证据：流程与 owner——没人接管就退出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数据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证据从哪来？证据：样本与权限——不可合法使用就退出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风险 Risk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错了会怎样？证据：影响分级与门禁——不可接受就退出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用法：先锁业务决策、baseline、owner、数据和风险，再讨论模型、Agent 与云服务——每个字段都要客户 owner 与技术团队能共同验证；POC 三要素是它的技术侧对现。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方案共性方法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方案验收：六条线闭环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验收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价值 + 模式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决策/KPI/baseline 清楚（方案一页纸）；复杂度由场景证明——RAG 够用就别上 Agent（分诊树）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架构 + 数据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能力/owner/主路径完整（架构与时序图）；来源/权限/版本/删除可控（数据契约，接 DE 模块）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保障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质量/NFR/风险/TCO 可承诺——评测与门禁（接 Evaluation），四阶段门逐层放行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交付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阶段、运营、退出可执行——runbook 与路线图；运营包五件套（接 AI-Ops）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终极判断：客户能签署业务结果与责任，团队能用证据决定继续、停止、扩容、回滚或替换——功能 Demo 只验证了一小部分假设。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场景方案讲义 · Solution-Patterns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两条轴  TECH vs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技术轴管深度，场景轴管对客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同一批技术，两种组织方式——解决方案人日常活在场景轴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0" y="2148840"/>
            <a:ext cx="3063240" cy="658368"/>
          </a:xfrm>
          <a:prstGeom prst="roundRect">
            <a:avLst>
              <a:gd name="adj" fmla="val 8000"/>
            </a:avLst>
          </a:prstGeom>
          <a:solidFill>
            <a:srgbClr val="0B2540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方案 = 场景 × 积木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06324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172968"/>
            <a:ext cx="48463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技术轴 · 你已有的 15 个模块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11880"/>
            <a:ext cx="4846320" cy="11887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按技术组织：RAG 是什么、Agent 怎么编排、推理怎么提速</a:t>
            </a:r>
          </a:p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回答「这个技术怎么用好」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学习与内功的视角，越深越好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306324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3172968"/>
            <a:ext cx="48463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场景轴 · 本模块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3611880"/>
            <a:ext cx="4846320" cy="11887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按客户场景：客服、搜索、营销、Coding、数字人</a:t>
            </a:r>
          </a:p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回答「这个需求怎么解」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对客与方案的视角，越快越好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3291840" y="2825496"/>
            <a:ext cx="1920240" cy="219456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995160" y="2825496"/>
            <a:ext cx="1874520" cy="219456"/>
          </a:xfrm>
          <a:prstGeom prst="line">
            <a:avLst/>
          </a:prstGeom>
          <a:ln w="2032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40080" y="5074920"/>
            <a:ext cx="10908792" cy="1170432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175504"/>
            <a:ext cx="10424160" cy="10241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类比：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15 个模块是乐高零件盒，本模块是拼装说明书——零件认得全，不等于拼得出船。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案例：客户不会问「你们 RAG 用什么重排序」，他问「我的客服能不能少雇十个人」——场景轴负责把后者翻译成前者。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从技术轴到场景轴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口径战场  SELF-REPORTED vs MEASURED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解决率的真相：自报与实测差多远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厂商自报 70–80%，独立口径中位只有 41.2%——差距全在「口径」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48840"/>
            <a:ext cx="10058400" cy="5669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03704"/>
            <a:ext cx="26060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Fin（Intercom）自报</a:t>
            </a:r>
          </a:p>
          <a:p>
            <a:pPr algn="l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12,000+ 客户平均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2276856"/>
            <a:ext cx="3951579" cy="310896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53731" y="2203704"/>
            <a:ext cx="137160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76%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843784"/>
            <a:ext cx="10058400" cy="5669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2898648"/>
            <a:ext cx="26060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Sierra 自报</a:t>
            </a:r>
          </a:p>
          <a:p>
            <a:pPr algn="l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WeightWatchers 案例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29000" y="2971800"/>
            <a:ext cx="4128515" cy="310896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30668" y="2898648"/>
            <a:ext cx="137160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~70%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38728"/>
            <a:ext cx="10058400" cy="5669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593592"/>
            <a:ext cx="26060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Decagon 自报</a:t>
            </a:r>
          </a:p>
          <a:p>
            <a:pPr algn="l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注意：是 deflection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29000" y="3666744"/>
            <a:ext cx="4718304" cy="31089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0456" y="3593592"/>
            <a:ext cx="137160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80%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233672"/>
            <a:ext cx="10058400" cy="5669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4288536"/>
            <a:ext cx="26060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独立口径中位</a:t>
            </a:r>
          </a:p>
          <a:p>
            <a:pPr algn="l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一线分流率（deflection）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29000" y="4361688"/>
            <a:ext cx="2429926" cy="310896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32078" y="4288536"/>
            <a:ext cx="137160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9B2C2C"/>
                </a:solidFill>
                <a:latin typeface="Calibri"/>
                <a:ea typeface="Calibri"/>
              </a:rPr>
              <a:t>41.2%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0" y="4343400"/>
            <a:ext cx="43891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1" i="0">
                <a:solidFill>
                  <a:srgbClr val="9B2C2C"/>
                </a:solidFill>
                <a:latin typeface="Calibri"/>
                <a:ea typeface="Calibri"/>
              </a:rPr>
              <a:t>← 独立全量数据，几乎腰斩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120640"/>
            <a:ext cx="10908792" cy="11338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221224"/>
            <a:ext cx="10424160" cy="9875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差距来自口径：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deflection（挡走）≠ resolution（真解决）· 演示数据 ≠ 生产数据 · 头部案例 ≠ 全量中位。</a:t>
            </a:r>
          </a:p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售前答法：「用您的历史工单抽样建评估集，POC 测出您自己的基线，验收线双方签字」——比任何数字都有说服力。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智能客服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双层格局  TWO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补全管单人效率，agentic 管整任务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「三选一」是伪命题——给客户配组合：IDE 层选一个 + agent 层选一个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5486400" cy="26974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5856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IDE 补全 / 编辑层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743200"/>
            <a:ext cx="4846320" cy="512064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逐行补全 · 局部改写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Copilot / Cursor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01568"/>
            <a:ext cx="5029200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价值：单人打字与查找效率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按人头月费，最容易起量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适合：普惠铺开、先让全员用起来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148840"/>
            <a:ext cx="5486400" cy="269748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25856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agentic 编码层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2743200"/>
            <a:ext cx="4846320" cy="512064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4A1B0C"/>
                </a:solidFill>
                <a:latin typeface="Calibri"/>
                <a:ea typeface="Calibri"/>
              </a:rPr>
              <a:t>整任务委托 · 端到端修 bug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4A1B0C"/>
                </a:solidFill>
                <a:latin typeface="Calibri"/>
                <a:ea typeface="Calibri"/>
              </a:rPr>
              <a:t>Claude Code 类终端 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401568"/>
            <a:ext cx="5029200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价值：把「活」交出去，不是「补字」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按用量计费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适合：跨文件改造、重复性工程任务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5029200"/>
            <a:ext cx="11000232" cy="1216152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5138928"/>
            <a:ext cx="10515600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27500A"/>
                </a:solidFill>
                <a:latin typeface="Calibri"/>
                <a:ea typeface="Calibri"/>
              </a:rPr>
              <a:t>数据锚点：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70% 工程师同时用 2–4 个工具；主流组合 = IDE 层（Cursor / Copilot）+ agent 层（Claude Code 类）。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要点：给客户配组合而不是站队——网关统一管预算，工具迭代不伤架构。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AI Coding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8 章 · 口径战场  SEMANTIC LAYER JUMP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准确率的真相：差距不在模型，在语义层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把「你们准确率多少」转化为「语义层建到多厚」——口径治理问题，就赢了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40280"/>
            <a:ext cx="10058400" cy="74980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95144"/>
            <a:ext cx="260604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裸 Text-to-SQL</a:t>
            </a:r>
          </a:p>
          <a:p>
            <a:pPr algn="l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真实企业库实测（乱 schema、黑话口径）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2368296"/>
            <a:ext cx="943660" cy="493775"/>
          </a:xfrm>
          <a:prstGeom prst="roundRect">
            <a:avLst>
              <a:gd name="adj" fmla="val 4000"/>
            </a:avLst>
          </a:prstGeom>
          <a:solidFill>
            <a:srgbClr val="888780"/>
          </a:solidFill>
          <a:ln w="12700">
            <a:solidFill>
              <a:srgbClr val="6666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45812" y="2295144"/>
            <a:ext cx="137160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666660"/>
                </a:solidFill>
                <a:latin typeface="Calibri"/>
                <a:ea typeface="Calibri"/>
              </a:rPr>
              <a:t>10–21%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097280" y="3008376"/>
            <a:ext cx="0" cy="182880"/>
          </a:xfrm>
          <a:prstGeom prst="line">
            <a:avLst/>
          </a:prstGeom>
          <a:ln w="2286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40080" y="3209544"/>
            <a:ext cx="10058400" cy="74980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264408"/>
            <a:ext cx="260604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加语义模型后</a:t>
            </a:r>
          </a:p>
          <a:p>
            <a:pPr algn="l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Snowflake 内部 150 题基准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3337560"/>
            <a:ext cx="4246473" cy="493775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48625" y="3264408"/>
            <a:ext cx="137160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51% → 90%+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097280" y="3977639"/>
            <a:ext cx="0" cy="182881"/>
          </a:xfrm>
          <a:prstGeom prst="line">
            <a:avLst/>
          </a:prstGeom>
          <a:ln w="2286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40080" y="4178808"/>
            <a:ext cx="10058400" cy="74980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233672"/>
            <a:ext cx="260604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语义层基准上限</a:t>
            </a:r>
          </a:p>
          <a:p>
            <a:pPr algn="l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dbt 语义层基准口径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29000" y="4306824"/>
            <a:ext cx="5838901" cy="493775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12700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41053" y="4233672"/>
            <a:ext cx="137160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27500A"/>
                </a:solidFill>
                <a:latin typeface="Calibri"/>
                <a:ea typeface="Calibri"/>
              </a:rPr>
              <a:t>98–100%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008376"/>
            <a:ext cx="4114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 i="0">
                <a:solidFill>
                  <a:srgbClr val="993C1D"/>
                </a:solidFill>
                <a:latin typeface="Calibri"/>
                <a:ea typeface="Calibri"/>
              </a:rPr>
              <a:t>加语义层 → 跃迁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3977640"/>
            <a:ext cx="4114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 i="0">
                <a:solidFill>
                  <a:srgbClr val="27500A"/>
                </a:solidFill>
                <a:latin typeface="Calibri"/>
                <a:ea typeface="Calibri"/>
              </a:rPr>
              <a:t>再加治理 → 逼近上限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30368"/>
            <a:ext cx="10908792" cy="100584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321808"/>
            <a:ext cx="1042416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这页是本章的灵魂：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学术基准（Spider 类）裸 SQL 能到五六成，但真实企业库只有一两成——给客户一定讲后者，再用语义层的跃迁数据卖治理。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ChatBI 与数据分析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分诊决策树  TRIAGE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客户开口第一句，先分诊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1732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分诊错了后面全错——宁可多问三个问题再分诊，也别顺着第一句话直接进方案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10511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客户说的话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1810511"/>
            <a:ext cx="63093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分诊去向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84831"/>
            <a:ext cx="4434840" cy="457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67127"/>
            <a:ext cx="41148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「想让 AI 答问题 / 少雇客服」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102352" y="2313432"/>
            <a:ext cx="365760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504688" y="2084831"/>
            <a:ext cx="603504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05856" y="2167127"/>
            <a:ext cx="57607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对外 → 第 3 章客服 ｜ 对内 → 第 4 章知识库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595067"/>
            <a:ext cx="4434840" cy="457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2677363"/>
            <a:ext cx="41148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「想让 AI 做内容 / 做视频」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102352" y="2823667"/>
            <a:ext cx="365760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504688" y="2595067"/>
            <a:ext cx="603504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05856" y="2677363"/>
            <a:ext cx="57607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第 5 章内容生成；要「人形」→ 第 7 章数字人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105302"/>
            <a:ext cx="4434840" cy="457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187598"/>
            <a:ext cx="41148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「研发想提效」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102352" y="3333902"/>
            <a:ext cx="365760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504688" y="3105302"/>
            <a:ext cx="603504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05856" y="3187598"/>
            <a:ext cx="57607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第 6 章 AI Coding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3615537"/>
            <a:ext cx="4434840" cy="457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3697833"/>
            <a:ext cx="41148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「想用自然语言问数据 / 智能报表」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102352" y="3844137"/>
            <a:ext cx="365760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504688" y="3615537"/>
            <a:ext cx="603504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705856" y="3697833"/>
            <a:ext cx="57607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第 8 章 ChatBI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125772"/>
            <a:ext cx="4434840" cy="457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2960" y="4208068"/>
            <a:ext cx="41148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「会议纪要 / 办公提效」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102352" y="4354372"/>
            <a:ext cx="365760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504688" y="4125772"/>
            <a:ext cx="603504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705856" y="4208068"/>
            <a:ext cx="57607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第 9 章会议助手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4636008"/>
            <a:ext cx="4434840" cy="457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2960" y="4718304"/>
            <a:ext cx="41148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「都想要，先做哪个」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02352" y="4864608"/>
            <a:ext cx="365760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5504688" y="4636008"/>
            <a:ext cx="603504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705856" y="4718304"/>
            <a:ext cx="57607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回第 1 章：按数据就绪度 × 容错成本排矩阵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40080" y="5146243"/>
            <a:ext cx="4434840" cy="457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2960" y="5228539"/>
            <a:ext cx="41148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「你们有没有平台」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5102352" y="5374843"/>
            <a:ext cx="365760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5504688" y="5146243"/>
            <a:ext cx="603504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705856" y="5228539"/>
            <a:ext cx="57607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Agent 模块第 7 章低代码平台选型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工作循环  THE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解决方案人的五步循环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1732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循环不是瀑布——POC 失败回到需求发现重挑场景，是常态不是事故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685519" y="2638709"/>
            <a:ext cx="514093" cy="608094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5629418" y="3821230"/>
            <a:ext cx="158087" cy="724299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3223088" y="4950127"/>
            <a:ext cx="960463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1619134" y="3821230"/>
            <a:ext cx="158087" cy="724299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2207027" y="2638709"/>
            <a:ext cx="514093" cy="608094"/>
          </a:xfrm>
          <a:prstGeom prst="line">
            <a:avLst/>
          </a:prstGeom>
          <a:ln w="1905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720339" y="2093976"/>
            <a:ext cx="1965960" cy="74980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① 需求发现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听痛点、挖场景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98831" y="3041728"/>
            <a:ext cx="1965960" cy="74980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② 参考架构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拼积木、画图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2131" y="4575223"/>
            <a:ext cx="1965960" cy="74980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③ POC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AF3F5"/>
                </a:solidFill>
                <a:latin typeface="Calibri"/>
                <a:ea typeface="Calibri"/>
              </a:rPr>
              <a:t>小切口验证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88548" y="4575223"/>
            <a:ext cx="1965960" cy="74980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④ 报价方案书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三本账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1848" y="3041728"/>
            <a:ext cx="1965960" cy="74980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⑤ 落地运营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评估、迭代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31720" y="3547872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回路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48839" y="3886200"/>
            <a:ext cx="31089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1">
                <a:solidFill>
                  <a:srgbClr val="993C1D"/>
                </a:solidFill>
                <a:latin typeface="Calibri"/>
                <a:ea typeface="Calibri"/>
              </a:rPr>
              <a:t>POC 失败 → 回需求发现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52360" y="2286000"/>
            <a:ext cx="4114800" cy="27889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0" y="2404872"/>
            <a:ext cx="3703320" cy="2606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角色 · 像全科医生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先分诊、开检查单（POC 指标）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深度问题转回 15 个技术模块（转专科）</a:t>
            </a:r>
          </a:p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· 价值在「翻译」：业务语言 ↔ 技术语言</a:t>
            </a:r>
          </a:p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每步对应章节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需求发现 → 第 1、8 章 · 架构与三本账 → 第 2 章 · POC 验收 → 第 2 章 + Evaluation 模块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从技术轴到场景轴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权限命门  PERMISSION-AWARE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权限感知检索：存在性也是机密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搜索越好、泄密越快——权限做不对，AI 搜索就是最高效的泄密器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27500A"/>
                </a:solidFill>
                <a:latin typeface="Calibri"/>
                <a:ea typeface="Calibri"/>
              </a:rPr>
              <a:t>怎么做对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788920"/>
            <a:ext cx="5029200" cy="2011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· ACL 从源系统继承，不另建一套权限</a:t>
            </a:r>
          </a:p>
          <a:p>
            <a:pPr algn="l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· 查询时实时过滤，不是索引时过滤一次</a:t>
            </a:r>
          </a:p>
          <a:p>
            <a:pPr algn="l"/>
            <a:r>
              <a:rPr sz="1150" b="1" i="0">
                <a:solidFill>
                  <a:srgbClr val="27500A"/>
                </a:solidFill>
                <a:latin typeface="Calibri"/>
                <a:ea typeface="Calibri"/>
              </a:rPr>
              <a:t>· 无权限时，连「有这份文档」都不暴露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类比：图书馆内部书库——馆员只把你有借阅证的书拿给你，且不会告诉你「有一本你不能看的书」。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219456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做错的后果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788920"/>
            <a:ext cx="5029200" cy="2011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9B2C2C"/>
                </a:solidFill>
                <a:latin typeface="Calibri"/>
                <a:ea typeface="Calibri"/>
              </a:rPr>
              <a:t>· 员工搜到薪酬表 / 裁员计划 → 安全事故</a:t>
            </a:r>
          </a:p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权限缓存过期 → 离职员工还能搜</a:t>
            </a:r>
          </a:p>
          <a:p>
            <a:pPr algn="l"/>
            <a:r>
              <a:rPr sz="1150" b="1" i="0">
                <a:solidFill>
                  <a:srgbClr val="9B2C2C"/>
                </a:solidFill>
                <a:latin typeface="Calibri"/>
                <a:ea typeface="Calibri"/>
              </a:rPr>
              <a:t>· 搜索越好，泄密越快 → 放大器效应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根因：索引时过滤一次、或另建权限，都会漏——权限必须跟着「查询这一刻的身份」走。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5074920"/>
            <a:ext cx="11000232" cy="116128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5184648"/>
            <a:ext cx="1051560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POC 验收必须包含「越权测试集」：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拿无权限账号问 20 条敏感问题，一条都不能漏——这是安全团队签字放行的前提。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对客一句话：权限不是「搜索的一个功能」，是「搜索能不能上线」的开关。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企业知识库与 AI 搜索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第2章 · 方案共性方法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fin.ai 对比页 / digitalapplied 2026 统计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智能客服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digitalapplied 2026 统计；沿用 mm-voice-realtime 同源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企业知识库与 AI 搜索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TechCrunch 2026-05-28 / Glean press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第5章 · 营销与内容生成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Adobe 官方 / genesysgrowth 2026 对比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第6章 · AI Coding 与研发提效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ideaplan / tech-insider / JetBrains 2026 调查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40740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第7章 · 数字人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440740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HeyGen 官方 blog / help center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6460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491947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第8章 · ChatBI 与数据分析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1947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promethium 2026 企业对比 / Snowflake 工程博客 / colrows；promethium 语义层十强 / colrows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537667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5431536"/>
            <a:ext cx="1115568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……其余条目见 MANIFEST.md 时效性事实表。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2026-07-10 至 2026-07-11　·　保鲜机制：季度巡检（每年 1/4/7/10 月）＋ 建议复查日定点复查　·　引用任何数字前先核日期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场景方案讲义 · Solution-Patterns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211567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2065263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8495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51647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1631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74783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211567" cy="8788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2046975" cy="750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五层架构上云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8495" y="1828799"/>
            <a:ext cx="4423135" cy="8788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60791" y="1892807"/>
            <a:ext cx="4258543" cy="750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您这套准备落在哪家云上，模型 API 和向量检索用谁家的？入口、保障两层（限流、审计、内容安全）是现成的，还是这次一起建？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1631" y="1828799"/>
            <a:ext cx="4423135" cy="8788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83927" y="1892807"/>
            <a:ext cx="4258543" cy="750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这张表答「在你们云上怎么搭」，不答「选哪个」。托管 agent 平台接起编排，POC 只砌了模型和数据两层样板墙：入口、保障、运营三层是上生产才补的工程大头，云省搭建，省不掉限流配额、审计、内容安全。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Solution-Patterns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101</Slides>
  <ScaleCrop>false</ScaleCrop>
  <HeadingPairs>
    <vt:vector size="2" baseType="variant">
      <vt:variant>
        <vt:lpstr>幻灯片标题</vt:lpstr>
      </vt:variant>
      <vt:variant>
        <vt:i4>101</vt:i4>
      </vt:variant>
    </vt:vector>
  </HeadingPairs>
  <TitlesOfParts>
    <vt:vector size="101" baseType="lpstr">
      <vt:lpstr>Solution-Patterns</vt:lpstr>
      <vt:lpstr>从技术轴到场景轴</vt:lpstr>
      <vt:lpstr>从技术轴到场景轴</vt:lpstr>
      <vt:lpstr>学完这一章，你能讲清楚</vt:lpstr>
      <vt:lpstr>技术轴管深度，场景轴管对客</vt:lpstr>
      <vt:lpstr>五层书架，每层在方案里的角色</vt:lpstr>
      <vt:lpstr>解决方案人的五步循环</vt:lpstr>
      <vt:lpstr>同一个 RAG，三个场景三种角色</vt:lpstr>
      <vt:lpstr>动手做 · HANDS-ON</vt:lpstr>
      <vt:lpstr>客户会怎么问（面试题）</vt:lpstr>
      <vt:lpstr>本章小结</vt:lpstr>
      <vt:lpstr>方案共性方法</vt:lpstr>
      <vt:lpstr>学完这一章，你能讲清楚</vt:lpstr>
      <vt:lpstr>五层架构：POC 建两层，方案书画五层</vt:lpstr>
      <vt:lpstr>不跑偏的 POC：数据、指标、验收线</vt:lpstr>
      <vt:lpstr>报价的三本账：token、并发、人力</vt:lpstr>
      <vt:lpstr>一页 intake：把诉求变成决策合同</vt:lpstr>
      <vt:lpstr>四阶段交付门：风险逐步收敛</vt:lpstr>
      <vt:lpstr>厂商数字怎么听：四组口径与追问方式</vt:lpstr>
      <vt:lpstr>五类坑与提前拆法</vt:lpstr>
      <vt:lpstr>五层架构 → 云服务对照</vt:lpstr>
      <vt:lpstr>动手做 · HANDS-ON</vt:lpstr>
      <vt:lpstr>客户会怎么问（面试题）</vt:lpstr>
      <vt:lpstr>本章小结</vt:lpstr>
      <vt:lpstr>智能客服</vt:lpstr>
      <vt:lpstr>学完这一章，你能讲清楚</vt:lpstr>
      <vt:lpstr>客服 AI 的目标不是替代人工，是漏斗前移</vt:lpstr>
      <vt:lpstr>积木清单：谁是主料、谁是兜底</vt:lpstr>
      <vt:lpstr>解决率的真相：自报与实测差多远</vt:lpstr>
      <vt:lpstr>有电话渠道时：语音链路怎么接</vt:lpstr>
      <vt:lpstr>成本量级：对标人工讲 ROI</vt:lpstr>
      <vt:lpstr>客服场景的四个高频坑</vt:lpstr>
      <vt:lpstr>动手做 · HANDS-ON</vt:lpstr>
      <vt:lpstr>客户会怎么问（面试题）</vt:lpstr>
      <vt:lpstr>本章小结</vt:lpstr>
      <vt:lpstr>企业知识库与 AI 搜索</vt:lpstr>
      <vt:lpstr>学完这一章，你能讲清楚</vt:lpstr>
      <vt:lpstr>先分形态再报价：问答 vs 搜索</vt:lpstr>
      <vt:lpstr>四段管线：连接、索引、检索、生成</vt:lpstr>
      <vt:lpstr>权限感知检索：存在性也是机密</vt:lpstr>
      <vt:lpstr>Glean 模式解剖：这个市场为什么值钱</vt:lpstr>
      <vt:lpstr>按范围与约束对号入座</vt:lpstr>
      <vt:lpstr>动手做 · HANDS-ON</vt:lpstr>
      <vt:lpstr>客户会怎么问（面试题）</vt:lpstr>
      <vt:lpstr>本章小结</vt:lpstr>
      <vt:lpstr>营销与内容生成</vt:lpstr>
      <vt:lpstr>学完这一章，你能讲清楚</vt:lpstr>
      <vt:lpstr>文案、图像、视频：成熟度与成本各不同</vt:lpstr>
      <vt:lpstr>品牌一致性 = 提示词 + 检索 + 微调的组合拳</vt:lpstr>
      <vt:lpstr>IP 与商业安全：法务问题架构上兜底</vt:lpstr>
      <vt:lpstr>生成 ≠ 发布：把翻车挡在发布前</vt:lpstr>
      <vt:lpstr>动手做 · HANDS-ON</vt:lpstr>
      <vt:lpstr>客户会怎么问（面试题）</vt:lpstr>
      <vt:lpstr>本章小结</vt:lpstr>
      <vt:lpstr>AI Coding 与研发提效</vt:lpstr>
      <vt:lpstr>学完这一章，你能讲清楚</vt:lpstr>
      <vt:lpstr>补全管单人效率，agentic 管整任务</vt:lpstr>
      <vt:lpstr>2026 三个第一：用谁的数字都要说清口径</vt:lpstr>
      <vt:lpstr>安全、上下文、ROI：采购必问三题</vt:lpstr>
      <vt:lpstr>试点 → 度量 → 分层推广</vt:lpstr>
      <vt:lpstr>动手做 · HANDS-ON</vt:lpstr>
      <vt:lpstr>客户会怎么问（面试题）</vt:lpstr>
      <vt:lpstr>本章小结</vt:lpstr>
      <vt:lpstr>Digital Human · 从录播工厂到实时对话</vt:lpstr>
      <vt:lpstr>学完这一章，你能讲清楚</vt:lpstr>
      <vt:lpstr>内容工厂 vs 交互服务：差一个量级</vt:lpstr>
      <vt:lpstr>数字人 = 语音 Agent + 一张会动的脸</vt:lpstr>
      <vt:lpstr>三类场景：从最成熟到最烧钱</vt:lpstr>
      <vt:lpstr>三问不过，项目直接停</vt:lpstr>
      <vt:lpstr>动手做 · HANDS-ON</vt:lpstr>
      <vt:lpstr>客户会怎么问（面试题）</vt:lpstr>
      <vt:lpstr>本章小结</vt:lpstr>
      <vt:lpstr>ChatBI 与数据分析</vt:lpstr>
      <vt:lpstr>学完这一章，你能讲清楚</vt:lpstr>
      <vt:lpstr>让业务自己问数：三层需求与一个角色转变</vt:lpstr>
      <vt:lpstr>准确率的真相：差距不在模型，在语义层</vt:lpstr>
      <vt:lpstr>参考架构：三道闸控住「算错数」风险</vt:lpstr>
      <vt:lpstr>产品格局：绑平台的快，独立的活</vt:lpstr>
      <vt:lpstr>成本结构与三个坑</vt:lpstr>
      <vt:lpstr>动手做 · HANDS-ON</vt:lpstr>
      <vt:lpstr>客户会怎么问（面试题）</vt:lpstr>
      <vt:lpstr>本章小结</vt:lpstr>
      <vt:lpstr>会议与办公助手</vt:lpstr>
      <vt:lpstr>学完这一章，你能讲清楚</vt:lpstr>
      <vt:lpstr>两大形态与三层价值</vt:lpstr>
      <vt:lpstr>参考架构：五段链路与积木清单</vt:lpstr>
      <vt:lpstr>市场格局：原生派 vs 独立派</vt:lpstr>
      <vt:lpstr>口径战场与合规红线</vt:lpstr>
      <vt:lpstr>动手做 · HANDS-ON</vt:lpstr>
      <vt:lpstr>客户会怎么问（面试题）</vt:lpstr>
      <vt:lpstr>本章小结</vt:lpstr>
      <vt:lpstr>售前速查</vt:lpstr>
      <vt:lpstr>七场景 × 积木映射</vt:lpstr>
      <vt:lpstr>客户开口第一句，先分诊</vt:lpstr>
      <vt:lpstr>量级速查：报价先报量级</vt:lpstr>
      <vt:lpstr>八个最高频问题（详见各章对练页）</vt:lpstr>
      <vt:lpstr>本模块在知识库里的位置：全库的索引层</vt:lpstr>
      <vt:lpstr>生产验收</vt:lpstr>
      <vt:lpstr>从「场景 × 积木」的方法 → 七大场景图纸 → 一页纸速查，一条线讲透。</vt:lpstr>
      <vt:lpstr>来源与核实</vt:lpstr>
      <vt:lpstr>上云追问卡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