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80" r:id="rId131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81" r:id="rId132"/>
    <p:sldId id="382" r:id="rId133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83" r:id="rId134"/>
    <p:sldId id="384" r:id="rId135"/>
    <p:sldId id="303" r:id="rId51"/>
    <p:sldId id="304" r:id="rId52"/>
    <p:sldId id="305" r:id="rId53"/>
    <p:sldId id="306" r:id="rId54"/>
    <p:sldId id="307" r:id="rId55"/>
    <p:sldId id="310" r:id="rId56"/>
    <p:sldId id="311" r:id="rId57"/>
    <p:sldId id="312" r:id="rId58"/>
    <p:sldId id="385" r:id="rId136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86" r:id="rId137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87" r:id="rId138"/>
    <p:sldId id="388" r:id="rId139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89" r:id="rId140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76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90" r:id="rId141"/>
    <p:sldId id="371" r:id="rId118"/>
    <p:sldId id="372" r:id="rId119"/>
    <p:sldId id="373" r:id="rId120"/>
    <p:sldId id="374" r:id="rId121"/>
    <p:sldId id="392" r:id="rId143"/>
    <p:sldId id="308" r:id="rId122"/>
    <p:sldId id="309" r:id="rId123"/>
    <p:sldId id="379" r:id="rId124"/>
    <p:sldId id="375" r:id="rId125"/>
    <p:sldId id="391" r:id="rId14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554480"/>
            <a:ext cx="5029200" cy="50292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0241280" y="3108960"/>
            <a:ext cx="3840480" cy="3840480"/>
          </a:xfrm>
          <a:prstGeom prst="ellipse">
            <a:avLst/>
          </a:prstGeom>
          <a:solidFill>
            <a:srgbClr val="128199">
              <a:alpha val="6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8308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· 检索增强生成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Retrieval-Augmented Generation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361188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给大模型外挂一个随时可查、可更新、可溯源的知识库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4370832"/>
            <a:ext cx="338328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437083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原理篇 · 第 1–5 章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97680" y="4370832"/>
            <a:ext cx="338328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297680" y="437083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实践篇 · 第 6–9 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955279" y="4370832"/>
            <a:ext cx="3383280" cy="365760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955279" y="437083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进阶篇 · 第 10–12 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" y="5943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读者定位：AI 平台「售前技术」角色（有 Python/API 基础，重底层概念与取舍）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997135" y="594360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8FA6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2026-07-12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2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900" dirty="0"/>
          </a:p>
        </p:txBody>
      </p:sp>
      <p:sp>
        <p:nvSpPr>
          <p:cNvPr id="32" name="Rectangle 3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本讲义怎么读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全书导览：原理五章 + 实践四章 + 进阶三章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1783080"/>
            <a:ext cx="3749039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原理篇 · 1–5 章（懂）</a:t>
            </a:r>
          </a:p>
        </p:txBody>
      </p:sp>
      <p:sp>
        <p:nvSpPr>
          <p:cNvPr id="35" name="Oval 34"/>
          <p:cNvSpPr/>
          <p:nvPr/>
        </p:nvSpPr>
        <p:spPr>
          <a:xfrm>
            <a:off x="640080" y="2286000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40080" y="2286000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188719" y="2231136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RAG 是什么 / 为什么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8719" y="2523744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短板 · 三步流程 · vs 微调</a:t>
            </a:r>
          </a:p>
        </p:txBody>
      </p:sp>
      <p:sp>
        <p:nvSpPr>
          <p:cNvPr id="39" name="Oval 38"/>
          <p:cNvSpPr/>
          <p:nvPr/>
        </p:nvSpPr>
        <p:spPr>
          <a:xfrm>
            <a:off x="640080" y="3035808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40080" y="3035808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88719" y="2980944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向量检索与 Embedding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188719" y="3273552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语义变坐标 · ANN · 选型</a:t>
            </a:r>
          </a:p>
        </p:txBody>
      </p:sp>
      <p:sp>
        <p:nvSpPr>
          <p:cNvPr id="43" name="Oval 42"/>
          <p:cNvSpPr/>
          <p:nvPr/>
        </p:nvSpPr>
        <p:spPr>
          <a:xfrm>
            <a:off x="640080" y="3785615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640080" y="3785615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188719" y="3730752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切分策略 Chunking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188719" y="4023359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怎么切 · 上下文检索</a:t>
            </a:r>
          </a:p>
        </p:txBody>
      </p:sp>
      <p:sp>
        <p:nvSpPr>
          <p:cNvPr id="47" name="Oval 46"/>
          <p:cNvSpPr/>
          <p:nvPr/>
        </p:nvSpPr>
        <p:spPr>
          <a:xfrm>
            <a:off x="640080" y="4535424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640080" y="4535424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88719" y="4480560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重排序 Reranking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188719" y="4773168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两阶段 · 交叉编码器</a:t>
            </a:r>
          </a:p>
        </p:txBody>
      </p:sp>
      <p:sp>
        <p:nvSpPr>
          <p:cNvPr id="51" name="Oval 50"/>
          <p:cNvSpPr/>
          <p:nvPr/>
        </p:nvSpPr>
        <p:spPr>
          <a:xfrm>
            <a:off x="640080" y="5285232"/>
            <a:ext cx="402336" cy="402336"/>
          </a:xfrm>
          <a:prstGeom prst="ellipse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640080" y="5285232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188719" y="5230368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常见评估方法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188719" y="5522976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两侧指标 · Ragas 等框架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572000" y="1783080"/>
            <a:ext cx="3749039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实践篇 · 6–9 章（跑）</a:t>
            </a:r>
          </a:p>
        </p:txBody>
      </p:sp>
      <p:sp>
        <p:nvSpPr>
          <p:cNvPr id="56" name="Oval 55"/>
          <p:cNvSpPr/>
          <p:nvPr/>
        </p:nvSpPr>
        <p:spPr>
          <a:xfrm>
            <a:off x="4572000" y="2286000"/>
            <a:ext cx="402336" cy="402336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4572000" y="2286000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6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120640" y="2231136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动手搭最小 RAG 管线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120640" y="2523744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两条腿 · 代码 · 框架选型</a:t>
            </a:r>
          </a:p>
        </p:txBody>
      </p:sp>
      <p:sp>
        <p:nvSpPr>
          <p:cNvPr id="60" name="Oval 59"/>
          <p:cNvSpPr/>
          <p:nvPr/>
        </p:nvSpPr>
        <p:spPr>
          <a:xfrm>
            <a:off x="4572000" y="3035808"/>
            <a:ext cx="402336" cy="402336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4572000" y="3035808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7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120640" y="2980944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混合检索 Hybrid Search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20640" y="3273552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BM25 + 向量 · RRF 融合</a:t>
            </a:r>
          </a:p>
        </p:txBody>
      </p:sp>
      <p:sp>
        <p:nvSpPr>
          <p:cNvPr id="64" name="Oval 63"/>
          <p:cNvSpPr/>
          <p:nvPr/>
        </p:nvSpPr>
        <p:spPr>
          <a:xfrm>
            <a:off x="4572000" y="3785615"/>
            <a:ext cx="402336" cy="402336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4572000" y="3785615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8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120640" y="3730752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Agentic RAG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120640" y="4023359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五大模式 · CRAG · 接 Agent</a:t>
            </a:r>
          </a:p>
        </p:txBody>
      </p:sp>
      <p:sp>
        <p:nvSpPr>
          <p:cNvPr id="68" name="Oval 67"/>
          <p:cNvSpPr/>
          <p:nvPr/>
        </p:nvSpPr>
        <p:spPr>
          <a:xfrm>
            <a:off x="4572000" y="4535424"/>
            <a:ext cx="402336" cy="402336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4572000" y="4535424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9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120640" y="4480560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生产化落地与常见坑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120640" y="4773168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漂移 / 尖刺 / 黑盒 · 缓存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503920" y="1783080"/>
            <a:ext cx="3749039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2F855A"/>
                </a:solidFill>
                <a:latin typeface="Calibri"/>
                <a:ea typeface="Calibri"/>
              </a:rPr>
              <a:t>进阶篇 · 10–12 章（广）</a:t>
            </a:r>
          </a:p>
        </p:txBody>
      </p:sp>
      <p:sp>
        <p:nvSpPr>
          <p:cNvPr id="73" name="Oval 72"/>
          <p:cNvSpPr/>
          <p:nvPr/>
        </p:nvSpPr>
        <p:spPr>
          <a:xfrm>
            <a:off x="8503920" y="2286000"/>
            <a:ext cx="402336" cy="402336"/>
          </a:xfrm>
          <a:prstGeom prst="ellipse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8503920" y="2286000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10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052560" y="2231136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GraphRAG 图谱增强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052560" y="2523744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全局问题 · 社区摘要 · 成本账</a:t>
            </a:r>
          </a:p>
        </p:txBody>
      </p:sp>
      <p:sp>
        <p:nvSpPr>
          <p:cNvPr id="77" name="Oval 76"/>
          <p:cNvSpPr/>
          <p:nvPr/>
        </p:nvSpPr>
        <p:spPr>
          <a:xfrm>
            <a:off x="8503920" y="3035808"/>
            <a:ext cx="402336" cy="402336"/>
          </a:xfrm>
          <a:prstGeom prst="ellipse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8503920" y="3035808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11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9052560" y="2980944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多模态 RAG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052560" y="3273552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三条路线 · ColPali</a:t>
            </a:r>
          </a:p>
        </p:txBody>
      </p:sp>
      <p:sp>
        <p:nvSpPr>
          <p:cNvPr id="81" name="Oval 80"/>
          <p:cNvSpPr/>
          <p:nvPr/>
        </p:nvSpPr>
        <p:spPr>
          <a:xfrm>
            <a:off x="8503920" y="3785615"/>
            <a:ext cx="402336" cy="402336"/>
          </a:xfrm>
          <a:prstGeom prst="ellipse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8503920" y="3785615"/>
            <a:ext cx="402336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050" b="1">
                <a:solidFill>
                  <a:srgbClr val="FFFFFF"/>
                </a:solidFill>
                <a:latin typeface="Cambria"/>
                <a:ea typeface="Cambria"/>
              </a:rPr>
              <a:t>12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052560" y="3730752"/>
            <a:ext cx="324612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B2540"/>
                </a:solidFill>
                <a:latin typeface="Calibri"/>
                <a:ea typeface="Calibri"/>
              </a:rPr>
              <a:t>结构化数据 RAG</a:t>
            </a:r>
          </a:p>
        </p:txBody>
      </p:sp>
      <p:sp>
        <p:nvSpPr>
          <p:cNvPr id="84" name="Rectangle 83"/>
          <p:cNvSpPr/>
          <p:nvPr/>
        </p:nvSpPr>
        <p:spPr>
          <a:xfrm>
            <a:off x="9052560" y="4023359"/>
            <a:ext cx="3246120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000" b="0">
                <a:solidFill>
                  <a:srgbClr val="51606E"/>
                </a:solidFill>
                <a:latin typeface="Calibri"/>
                <a:ea typeface="Calibri"/>
              </a:rPr>
              <a:t>Text-to-SQL · 语义层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40080" y="6126480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0">
                <a:solidFill>
                  <a:srgbClr val="51606E"/>
                </a:solidFill>
                <a:latin typeface="Calibri"/>
                <a:ea typeface="Calibri"/>
              </a:rPr>
              <a:t>讲法：每个概念都走「概念 → 通俗类比 → 具体案例 → 小结」；每章配学习目标、动手做、客户会怎么问、本章小结。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是什么 / 为什么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&amp; Why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先讲清大模型的三个先天短板：知识过期、不知道你的私有数据、爱一本正经地编（幻觉）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用「先查资料再回答」的方式补齐短板，把外部知识注入生成过程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 RAG 与微调，帮客户在真实场景里做出正确选择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RAG 是什么 / 为什么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用一句话向非技术客户解释「RAG（Retrieval-Augmented Generation） 到底解决什么问题」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 RAG 的三步流程：检索（Retrieve）→ 增强（Augment）→ 生成（Generate）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 RAG 相比「把知识塞进 Prompt」「重新训练/微调模型」各自的边界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判断一个客户需求该不该用 RAG，以及从哪里起步最划算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大模型的先天短板：为什么需要外挂知识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把痛点讲透，客户才理解 RAG 的价值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233629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629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56232" y="216712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大模型的知识来自训练数据，训练完就「定格」了：它不知道训练截止之后发生的事，也从没见过你公司内网里的文档；被问到不懂的还会流畅地编造——这就是幻觉（Hallucination）。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22960" y="338785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38785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56232" y="321868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像一位知识渊博但「闭卷考试、且毕业后再没读过书」的专家：脑子里存量很大，但更新停了，也翻不了你桌上的内部资料，遇到不会的又不肯说不知道。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22960" y="443941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43941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56232" y="427024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你问「我们公司 2026 年 Q2 的退货政策是什么」，纯大模型要么答训练时的旧版本，要么干脆编一个听起来很像的。企业根本不敢把它直接接客服。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22960" y="549097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2960" y="54909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856232" y="532180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问题不在模型「不够聪明」，而在它「查不到、看不到最新和私有的知识」。解决思路：别硬塞进脑子，给它一个能随时查的资料库。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是什么：先查资料，再回答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RAG（检索增强生成，Retrieval-Augmented Generation）＝ 回答前先从外部知识库检索相关片段，把它们作为上下文喂给大模型，让模型「看着资料」再生成答案。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从「闭卷考」变成「开卷考」：题目一来，先翻到相关那几页摊在面前，再动笔答。答得准不准，既看脑子，也看你翻资料的本事。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客服问答：用户问退货政策→系统检索到最新政策文档的相关段落→连同问题一起给模型→模型据此作答，并能标注「依据某文档第 3 条」，可溯源。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一句话给客户：RAG 让大模型「带着你的最新资料开卷答题」，答案更新、更准、可追溯来源。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三步流程：检索 → 增强 → 生成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377440"/>
            <a:ext cx="3246120" cy="2194560"/>
          </a:xfrm>
          <a:prstGeom prst="roundRect">
            <a:avLst>
              <a:gd name="adj" fmla="val 3750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943100" y="2057400"/>
            <a:ext cx="640080" cy="64008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94310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4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检索 Retrieve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96112" y="3383280"/>
            <a:ext cx="27340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把用户问题转成向量，去知识库里找出语义最相关的若干片段（Top-K）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904488" y="3108960"/>
            <a:ext cx="530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2A65A"/>
                </a:solidFill>
              </a:rPr>
              <a:t>→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453128" y="2377440"/>
            <a:ext cx="3246120" cy="2194560"/>
          </a:xfrm>
          <a:prstGeom prst="roundRect">
            <a:avLst>
              <a:gd name="adj" fmla="val 3750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5756148" y="2057400"/>
            <a:ext cx="640080" cy="64008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756148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40" dirty="0"/>
          </a:p>
        </p:txBody>
      </p:sp>
      <p:sp>
        <p:nvSpPr>
          <p:cNvPr id="13" name="Text 11"/>
          <p:cNvSpPr/>
          <p:nvPr/>
        </p:nvSpPr>
        <p:spPr>
          <a:xfrm>
            <a:off x="4636008" y="28803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增强 Augment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709160" y="3383280"/>
            <a:ext cx="27340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把检索到的片段拼进 Prompt，作为「参考资料」和原问题一起交给模型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7717536" y="3108960"/>
            <a:ext cx="530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2A65A"/>
                </a:solidFill>
              </a:rPr>
              <a:t>→</a:t>
            </a:r>
            <a:endParaRPr lang="en-US" sz="3000" dirty="0"/>
          </a:p>
        </p:txBody>
      </p:sp>
      <p:sp>
        <p:nvSpPr>
          <p:cNvPr id="16" name="Shape 14"/>
          <p:cNvSpPr/>
          <p:nvPr/>
        </p:nvSpPr>
        <p:spPr>
          <a:xfrm>
            <a:off x="8266176" y="2377440"/>
            <a:ext cx="3246120" cy="2194560"/>
          </a:xfrm>
          <a:prstGeom prst="roundRect">
            <a:avLst>
              <a:gd name="adj" fmla="val 3750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9569196" y="2057400"/>
            <a:ext cx="640080" cy="64008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9569196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4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40" dirty="0"/>
          </a:p>
        </p:txBody>
      </p:sp>
      <p:sp>
        <p:nvSpPr>
          <p:cNvPr id="19" name="Text 17"/>
          <p:cNvSpPr/>
          <p:nvPr/>
        </p:nvSpPr>
        <p:spPr>
          <a:xfrm>
            <a:off x="8449056" y="28803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生成 Generate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522208" y="3383280"/>
            <a:ext cx="273405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模型基于给定资料作答，可要求「只依据资料、给出出处」，降低幻觉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40080" y="5029200"/>
            <a:ext cx="10911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离线：解析文档 → 切分（Chunking）→ 算 Embedding → 灌进向量库。  在线：上面这三步。离线建库是第 2、3 章，重排在第 4 章，评估在第 5 章。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vs 微调：到底改什么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客户最常纠结的一道选择题，讲清边界比讲优点更值钱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 改的是「知识」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96112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更新数据不动模型权重。加一份文档、改一条政策，重新入库即可，分钟级生效。天然可溯源、成本低。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79896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微调改的是「行为」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79896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用样本再训练，改的是模型的说话风格、格式遵从、领域语感或特定能力。改的是「怎么说」，不是「知道什么」。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96112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什么时候选 RAG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96112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知识频繁变动、要引用出处、私有数据多、预算有限、要快速上线——绝大多数「企业知识问答」都属于这类。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23864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79896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什么时候选微调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479896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要固定输出格式/语气、教会模型一种它没有的技能或领域表达、或极致压低推理时的 Prompt 长度。常与 RAG 组合用。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130552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检索增强生成（RAG）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96112" y="2624328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回答前先检索外部知识、再据此生成的技术范式。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62602" y="1965960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618634" y="2130552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幻觉（Hallucination）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18634" y="2624328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模型一本正经地编造看似合理、实则错误的内容。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85125" y="1965960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341157" y="2130552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检索（Retrieval）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341157" y="2624328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从知识库中找出与问题最相关片段的过程。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151376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315968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上下文（Context）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96112" y="4809744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喂给模型、供其参考作答的那段资料与提示。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62602" y="4151376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618634" y="4315968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知识库（Knowledge Base）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18634" y="4809744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承载可检索文档/片段的底层存储，常为向量库。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085125" y="4151376"/>
            <a:ext cx="3466490" cy="1929384"/>
          </a:xfrm>
          <a:prstGeom prst="roundRect">
            <a:avLst>
              <a:gd name="adj" fmla="val 4265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341157" y="4315968"/>
            <a:ext cx="295442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微调（Fine-tuning）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341157" y="4809744"/>
            <a:ext cx="295442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用样本再训练模型、改变其行为或能力的方法。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上云怎么落地：一套 RAG 的服务地图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给客户一句话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托管式 RAG 一条龙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 Bedrock Knowledge Bases / Azure AI Foundry + AI Search / 阿里云百炼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不想自己拼零件，用平台的托管 RAG，接数据源即用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大模型生成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 Bedrock（Claude 等）/ Azure OpenAI / Google Vertex AI / 阿里云百炼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生成这一步用云上的托管大模型 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向量存储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OpenSearch Serverless / Azure AI Search / 阿里云 DashVector / 自建 pgvector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知识灌进向量库，托管省运维、自建更可控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文档接入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S3 / Blob / OSS + 各类连接器（SharePoint、Confluence、Web 爬取）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把企业分散的文档接进来是落地第一步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说明：以上为「有真实云关联」才列；同一环节给多厂商代表选项，不绑死单一供应商。服务能力以各云 2026 年现状为准。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是什么/为什么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911535" cy="2743200"/>
          </a:xfrm>
          <a:prstGeom prst="roundRect">
            <a:avLst>
              <a:gd name="adj" fmla="val 3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101800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用一段话向「完全不懂技术的客户」解释 RAG：不许用「向量」「Embedding」等术语，只能用类比。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 3 个你熟悉的业务场景，判断各自该用 RAG、微调、还是两者结合，并写下理由。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画一张 RAG 三步流程图（检索→增强→生成），标注每一步的输入和输出。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92040"/>
            <a:ext cx="10911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 </a:t>
            </a:r>
            <a:r>
              <a:rPr lang="en-US" sz="135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题练的是「翻译能力」——售前的核心竞争力就是把复杂讲简单又不失真。第 2 题记住口诀：改「知识」用 RAG，改「行为」用微调。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01168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和直接微调模型，我到底该选哪个？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693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要更新的是「知识」就用 RAG（改数据不改模型、可溯源、便宜）；要改的是「说话风格/能力」才考虑微调。多数企业知识问答，RAG 是性价比更高的起点，二者也常组合用。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903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96112" y="290047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我把资料全塞进超长 Prompt 不就行了，为什么还要 RAG？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573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塞不下也不划算：上下文有上限，全塞进去每次都为无关内容付 Token 费，还会稀释注意力、拉低准确率。RAG 只挑相关的几段进上下文，又快又省又准。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7834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96112" y="3789274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能彻底消除幻觉吗？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4530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不能，但能大幅降低。给了资料、并要求「只依据资料作答、给出处」，模型就有据可依。剩余风险靠重排序提检索质量、靠评估持续兜底。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663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67807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 RAG 我的数据会不会泄露给大模型厂商？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332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取决于部署方式。用私有化/云上企业版可做到数据不出租户、不用于训练；检索发生在你自己的知识库，注入的只是当次问答需要的片段，可配审计与权限。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7542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96112" y="556686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项目多久能看到效果？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80212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一个可用的问答原型通常几天到两周：难点不在模型，而在把文档接进来、切好、评估调优。用云上托管 RAG 起步能更快看到 Demo。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本章小结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是什么/为什么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大模型有三大短板：知识过期、看不到私有数据、会幻觉；RAG 用「开卷答题」补齐它们。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三步：检索 → 增强 → 生成；离线还要先建库（解析→切分→Embedding→入库）。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改「知识」用 RAG，改「行为」用微调；企业知识问答多数从 RAG 起步，二者可组合。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的价值话术：更新快、可溯源、成本低、数据可控——这些正是客户最在意的。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40080" y="5257800"/>
            <a:ext cx="10911535" cy="914400"/>
          </a:xfrm>
          <a:prstGeom prst="roundRect">
            <a:avLst>
              <a:gd name="adj" fmla="val 9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534924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 </a:t>
            </a:r>
            <a:r>
              <a:rPr lang="en-US" sz="13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下一章进入 RAG 的「引擎室」：检索到底怎么找到相关内容？答案是把语义变成向量。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是什么/为什么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向量检索与 Embedding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Retrieval &amp; Embedding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理解嵌入（Embedding）如何把文字变成一串能比较「语义距离」的坐标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搞懂相似度、Top-K 与近似最近邻（ANN）——大规模检索为什么要「近似」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会为客户做 Embedding 模型选型与向量库选型，并说清取舍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解释「把语义变成坐标」——嵌入向量到底表示了什么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说清向量相似度（余弦相似度等）如何度量「意思相近」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讲清为什么大规模检索用近似最近邻（ANN，Approximate Nearest Neighbor）而不是逐条比对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面对客户能给出 Embedding 模型与向量库的选型建议及理由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嵌入 Embedding：把语义变成坐标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整个向量检索都建立在这个概念上，务必讲透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233629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629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56232" y="216712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嵌入（Embedding）＝ 用一个模型把一段文字映射成一串数字（如 1024 维向量）。语义相近的文字，向量在空间里也彼此靠近；意思差得远，就离得远。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22960" y="338785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38785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56232" y="321868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像给每段话在「语义地图」上标一个经纬度：谈猫和谈狗的坐标挨着，谈猫和谈报税的隔得老远。找相关内容，就变成了「找地图上离我最近的点」。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22960" y="443941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43941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56232" y="427024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「怎么退货」和「退款流程说明」用词不同，但语义接近，嵌入后向量很近——所以哪怕用户没打出文档里的原词，也能被检索到。这就是语义检索优于关键词的地方。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22960" y="549097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2960" y="54909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856232" y="532180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是 RAG 检索的地基：它决定了「按意思找」而不是「按字面找」。地基质量（选哪个模型）直接决定检索天花板。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相似度与 Top-K：怎么算「最像」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把问题也嵌成向量，再和库里每个片段向量算相似度（最常用余弦相似度，看两个向量方向有多接近），取分数最高的前 K 个片段（Top-K）作为候选。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像用「指南针方向」判断两人志趣是否相投：不看住得多远，只看朝向多一致。方向越一致，越算「同路人」。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Top-K 取多少是个权衡：K 太小可能漏掉正确答案（召回不够），K 太大塞进一堆噪声、拉长上下文、抬高成本。常见做法：先多召回，再用第 4 章的重排序精选。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检索＝「问题向量」找「最近的 K 个片段向量」。K 是召回与噪声的权衡旋钮，为后面的重排留出候选空间。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近似最近邻 ANN：为什么要「近似」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库里可能有上千万片段，每次都和全部逐一算相似度（精确最近邻）太慢。近似最近邻（ANN，Approximate Nearest Neighbor）用索引结构（如 HNSW）以极小的精度损失换来百倍以上的速度。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像在图书馆找书：不逐本翻遍全馆，而是先按分类和索引卡直奔相关书架。偶尔漏掉一本边缘的，但快得多、几乎不影响你找到想要的。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HNSW（Hierarchical Navigable Small World） 把向量组织成「多层跳表式」的邻居图，查询时从粗到细逐层逼近目标邻居。这是当下向量库最主流的索引，兼顾召回率与延迟。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生产级向量检索几乎都用 ANN：牺牲一点点召回换巨大的速度与可扩展性。选向量库，本质在选它的 ANN 索引与工程能力。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Embedding 模型怎么选（2026 现状）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来源：2026 年多方对比（OpenAI / Voyage / Cohere / BGE-M3），选型随评估结果迭代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OpenAI text-embedding-3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96112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性价比高、large 质量更强，API 即用、生态成熟——多数团队的稳妥默认项。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79896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Voyage / Cohere Embed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79896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当检索质量是瓶颈时，Voyage 系列常更强；Cohere Embed 与其 Rerank 同一条流水线时配合顺手。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96112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BGE-M3（开源自建）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96112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多语言强、可私有化、免调用费；代价是要自己扛 GPU 与运维。数据敏感或量大时划算。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23864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79896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选型三问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479896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数据能否出企业（决定 API vs 自建）② 要不要多语言 ③ 量级与预算。先小模型跑通，再按评估结果升级。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向量库选型速查（2026 现状）</a:t>
            </a:r>
            <a:endParaRPr lang="en-US" sz="3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向量库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 / 特点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pgvector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给 Postgres 加向量能力，省掉第二套存储、事务一致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已在用 Postgres、想少运维一套系统的团队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Pinecone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全托管，给个 API Key 就能建索引查询，几乎零运维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要最快上线、不想管基础设施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Qdrant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Rust 写的开源向量库，性能强、过滤能力好、免费额度友好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想自建又要开源可控、重视 payload 过滤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Weaviate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开源，混合检索（向量+关键词）出色，可内置向量化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看重混合检索、想少拼一层的团队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Milvus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为十亿级相似检索而生、索引类型多，运维偏重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超大规模、多模态检索场景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来源：2026 年向量库对比。主流 RAG 负载中 Pinecone/Weaviate/Qdrant 最常被推荐；已有 Postgres 优先看 pgvector。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向量检索与 Embedding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911535" cy="2743200"/>
          </a:xfrm>
          <a:prstGeom prst="roundRect">
            <a:avLst>
              <a:gd name="adj" fmla="val 3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101800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OpenAI（或 BGE）Embedding 把 5 句意思相近、5 句无关的句子编码，算两两余弦相似度，观察「相近的分数高、无关的分数低」。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把同一批片段分别用 K=3 和 K=10 检索一个问题，对比召回到的内容差异，体会 Top-K 的权衡。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给一个「数据不能出企业、需要中英双语」的客户场景，写出你的 Embedding + 向量库选型和理由。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92040"/>
            <a:ext cx="10911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 </a:t>
            </a:r>
            <a:r>
              <a:rPr lang="en-US" sz="135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题能直观看到 Embedding「按意思聚类」的效果；选型题记住三问：数据能否出企业 / 要不要多语言 / 量级与预算。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01168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向量检索和传统关键词搜索（ES）有什么区别？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693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关键词按字面匹配，用户没打对词就搜不到；向量按语义匹配，「退货」也能命中「退款流程」。生产里常两者结合（混合检索），兼顾精确词与语义。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903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96112" y="290047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模型是不是越大越好？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573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不是。大模型质量高但更贵更慢，小模型往往已够用。正确姿势是先用小模型跑通、用评估集测检索质量，只有确认瓶颈在检索时才升级。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7834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96112" y="3789274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我们数据很敏感，能不能不调用外部 API？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4530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可以。用 BGE-M3 等开源模型私有化部署，Embedding 全程在你自己的环境里算，数据不出企业；代价是要自备 GPU 和运维。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663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67807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要不要专门上一套向量数据库？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332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看现状。已经在用 Postgres，pgvector 常常够用、还省一套系统；要极致规模或最省运维，再考虑专用向量库如 Qdrant、Pinecone。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7542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96112" y="556686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向量维度、索引这些参数会不会很难调？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80212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维度由所选 Embedding 模型决定，不用你拍；索引（多为 HNSW）主流向量库有合理默认值。先用默认跑通，再按延迟/召回目标微调即可。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本章小结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向量检索与 Embedding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把文字变成语义坐标，让检索「按意思找」而非「按字面找」——这是 RAG 的地基。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检索＝问题向量找最近的 Top-K 片段向量；K 是召回与噪声的权衡，为重排留候选。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大规模用近似最近邻（ANN / HNSW）：牺牲一点召回换巨大速度，几乎是生产标配。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选型三问：数据能否出企业、要不要多语言、量级与预算；已在用 Postgres 优先 pgvector。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40080" y="5257800"/>
            <a:ext cx="10911535" cy="914400"/>
          </a:xfrm>
          <a:prstGeom prst="roundRect">
            <a:avLst>
              <a:gd name="adj" fmla="val 9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534924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 </a:t>
            </a:r>
            <a:r>
              <a:rPr lang="en-US" sz="13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有了向量检索，还得先有「片段」可检索——文档怎么切成合适的块，就是下一章 Chunking。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向量检索与 Embedding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切分策略 Chunking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Chunking Strategies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理解为什么长文档不能整篇入库，必须切成「块」（Chunk）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掌握按什么切、切多大、重叠多少，以及各策略的取舍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认识上下文检索（Contextual Retrieval）这一近年显著提升召回的实用技巧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解释为什么要 Chunking，以及块的大小如何同时影响召回与精度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区分固定长度切、按结构切、语义切等策略的适用场景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说清块大小与重叠（Overlap）的设置直觉与常见默认值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讲清「上下文检索」为什么能明显降低检索失败率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为什么要切块：粒度决定成败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客户常忽视，却是最影响效果的一步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233629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629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56232" y="216712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切分（Chunking）＝ 把长文档拆成一个个小片段再分别嵌入入库。因为 Embedding 和上下文都有长度上限，且检索要的是「精准的那一段」，而不是整篇文档。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22960" y="338785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38785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56232" y="321868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像给书做「便利贴索引」：不是把整本书塞给读者，而是把关键段落各贴一张便签。便签太大（整章）夹带无关内容，太小（半句话）又丢了上下文。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22960" y="443941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43941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56232" y="427024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50 页手册整篇作为一个块：检索命中它，等于把 50 页全塞进上下文，既贵又稀释重点。切成小节后，只召回真正相关的那一小节，又准又省。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22960" y="549097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2960" y="54909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856232" y="532180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块的粒度是 RAG 里性价比最高的旋钮之一：切得好，检索准、成本低；切得糙，后面模型再强也救不回来。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块大小与重叠：两个关键旋钮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块大小（Chunk Size）控制每段多长；重叠（Overlap）让相邻块共享一小段内容，避免把一句完整的话从中间劈开、导致语义断裂。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像剪电影胶片时故意让每段结尾和下一段开头重叠几帧：接起来不会「跳戏」，观众不会因为切口正好卡在关键动作而看懵。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业界常见起点：每块约 300–500 个 Token、重叠 10–20%。太大→召回时夹带无关内容、稀释；太小→单块信息不全，模型拼不出完整答案。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没有万能数值：先用「300–500 Token + 10–20% 重叠」起步，再拿第 5 章的评估集实测调优。切分参数要靠评估驱动，别拍脑袋。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常见切分策略：按什么切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从简单到讲究，通常「按结构切 + 合理重叠」就是很好的默认起点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固定长度切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96112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按字符/Token 数硬切，简单快。缺点是可能拦腰截断句子和语义，需靠重叠补救。适合快速起步。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79896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按结构切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79896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顺着标题、段落、Markdown 层级、表格边界切，天然对齐文档语义单元。适合结构清晰的手册、文档。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96112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语义切分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96112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用句向量找「话题切换点」下刀，让每块主题内聚。质量高但计算更重，适合对召回质量要求高的场景。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23864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79896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父子/多粒度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479896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小块用于精准检索、命中后回溯其所在大块给模型作答，兼顾「找得准」与「上下文全」。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上下文检索：给每个块补一句「它在讲什么」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上下文检索（Contextual Retrieval，Anthropic 提出）＝ 入库前，用一个大模型为每个块生成一句「它在整篇文档里的定位」并前置进块里，再做嵌入，让孤立的块也带上背景。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像给每张便利贴顶部补一行「这是《退货政策》里关于生鲜商品的部分」：单看便签也知道它属于谁、讲哪块，不会被断章取义。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实测：加上下文嵌入把 Top-20 检索失败率降约 35%，配合上下文 BM25 降约 49%，再叠加重排序（第 4 章）可降约 67%。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这是近年最实用的低门槛增强之一：几乎不改架构，只在入库时多加一步，就能显著提升召回。是给客户演示「效果立竿见影」的好牌。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上云怎么落地：文档解析与切分</a:t>
            </a:r>
            <a:endParaRPr lang="en-US" sz="30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代表性云服务（多厂商，非绑定）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文档解析/OCR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 Textract / Azure AI Document Intelligence / Google Document AI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把 PDF、扫描件、表格转成结构化文本，切分才有原料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托管切分+入库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Knowledge Bases / Azure AI Search 索引器 / Vertex AI RAG Engine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平台内置切分策略，接上数据源自动切好、算好、灌好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原始文档存储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 S3 / Azure Blob / 阿里云 OSS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文档先落对象存储，再触发解析与切分流水线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说明：解析与切分是「离线建库」的前段，通常跑在云上的文档智能 + 托管 RAG 流水线里。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切分策略 Chunking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911535" cy="2743200"/>
          </a:xfrm>
          <a:prstGeom prst="roundRect">
            <a:avLst>
              <a:gd name="adj" fmla="val 3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101800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拿同一篇长文档，分别用「固定 500 字符」和「按标题结构」两种方式切分，人工对比哪种块更「自成一段、可独立回答」。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把重叠从 0% 调到 20%，观察被拦腰截断的句子是否减少。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 10 个块各用大模型生成一句「上下文说明」前置进去，再检索同一批问题，对比召回是否变好。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92040"/>
            <a:ext cx="10911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 </a:t>
            </a:r>
            <a:r>
              <a:rPr lang="en-US" sz="135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题体会「按结构切」的天然优势；第 3 题就是在动手复现上下文检索——这是能直接拿去给客户演示效果的技巧。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01168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块到底该切多大？有没有标准答案？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693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没有万能值，但有好起点：约 300–500 Token、重叠 10–20%。真正的答案靠你的评估集实测——切分是要用数据调的旋钮，不是拍脑袋定的常量。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903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96112" y="290047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切分做不好会有什么后果？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573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后果很直接：块太大召回夹带噪声、又贵；块太小丢上下文、答不全。检索这一关没过，后面模型再强、Prompt 再精也补不回来。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7834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96112" y="3789274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我们的文档全是 PDF、还有表格和扫描件，怎么办？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4530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先过文档智能服务（Textract / Document Intelligence / Document AI）做解析和 OCR（Optical Character Recognition），把表格和版面转成结构化文本，再按结构切。解析质量决定切分质量。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663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67807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有没有「花小钱、见效快」的提升办法？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332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有，上下文检索：入库时给每个块补一句「它在讲什么」再嵌入，几乎不动架构，Anthropic 实测能把检索失败率降三四成，叠加重排更多。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7542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96112" y="556686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切分策略选错了，是不是要推倒重来？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80212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不用推倒模型，只需重跑离线建库：重新切分、重新嵌入入库即可，在线链路不变。这也正是 RAG「改数据不改模型」的好处。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本章小结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切分策略 Chunking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切块是因为长度有上限、且检索要的是「精准那一段」；粒度是性价比最高的旋钮之一。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两个关键旋钮：块大小与重叠；常见起点 300–500 Token、重叠 10–20%，再靠评估调优。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策略从固定长度到按结构、语义、多粒度；「按结构切 + 合理重叠」通常是好默认。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上下文检索给每个块补一句背景，低成本显著降低检索失败率，是演示效果的好牌。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40080" y="5257800"/>
            <a:ext cx="10911535" cy="914400"/>
          </a:xfrm>
          <a:prstGeom prst="roundRect">
            <a:avLst>
              <a:gd name="adj" fmla="val 9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534924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 </a:t>
            </a:r>
            <a:r>
              <a:rPr lang="en-US" sz="13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块切好、检索召回一批候选后，如何从中挑出真正最相关的？这就轮到第 4 章的重排序。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切分策略 Chunking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重排序 Reranking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Reranking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理解两阶段检索：先粗召回、再精排，为什么这样分工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讲清双编码器与交叉编码器（Cross-Encoder）的本质差别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会评估重排序的收益与成本，帮客户判断值不值得上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解释两阶段检索（召回 + 精排）各自的职责与为什么要分开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说清交叉编码器为什么比向量检索更准、又为什么更慢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 2026 年主流 reranker（Cohere / BGE / Jina）及选型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给客户量化重排序的收益（准确率）与成本（延迟/费用）取舍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两阶段检索：先粗召回，再精排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reranking 的价值，全在「两阶段」这个分工里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233629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629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56232" y="216712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两阶段检索＝ 第一阶段用向量检索快速召回一批候选（如 Top-50，重召回、宽进）；第二阶段用重排序模型对这几十条逐一精算相关性、重新排序，只把最相关的几条（如 Top-5）交给大模型。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22960" y="338785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38785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56232" y="321868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像招聘：HR 先按简历关键词海选一批（快、宽），再由业务负责人对进面的人逐个深聊定夺（准、慢）。海选保证不漏人，深聊保证选对人。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22960" y="443941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43941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56232" y="427024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只靠向量检索，Top-5 里常混进一两条「看着相关其实答非所问」的；加一层重排，把这些挤下去、把真正对味的顶上来，最终喂给模型的资料更干净，答案更准。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22960" y="549097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2960" y="54909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856232" y="532180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分工哲学：召回负责「不漏」（recall），重排负责「排得准」（precision）。宽召回 + 精排，是当下 RAG 提质的标准组合拳。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主流 Reranker 怎么选（2026 现状）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来源：Cohere 官方文档（2026-07-12 核实）与 2026 年 reranker 对比（BGE / Jina）。标准架构就是「双编码器召回 + 交叉编码器精排」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Cohere Rerank v4.0 系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96112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 API：v4.0-pro 重质量 / v4.0-fast 低延迟高吞吐，多语言、支持 JSON 等半结构化（v3.5 仍在服务线）；要快速上线且不想自建时首选。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79896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BGE-reranker-v2-m3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79896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开源，质量/延迟/许可平衡好，可私有化部署——2026 年多数生产环境的稳妥默认开源项。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96112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Jina Reranker v2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96112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 Agentic RAG 场景的新一代 reranker，多语言、可作自建备选。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23864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79896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选型思路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479896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数据能出企业、要最快上线 → 托管 API（Cohere）；要私有化/控成本 → 自建 BGE。都先用评估集验证再定。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收益与成本：值不值得上这一层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841248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841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984248" y="2029968"/>
            <a:ext cx="9155887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重排序几乎是 RAG 里「投入产出比」最高的一步：Anthropic 的实验里，上下文检索再叠加重排，可把 Top-20 检索失败率整体降约 67%。检索干净了，答案质量随之抬升。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成本有两块：一是每次查询多一次 reranker 调用（延迟约几百毫秒 + 费用），二是多一个组件要运维。收益是准确率明显提升、幻觉更少。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实践建议：先宽召回（Top-50~100）再精排到 Top-3~5。召回越宽重排越准但越慢，按业务对延迟的容忍度定。对准确率敏感的场景（如合规问答）几乎必上。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给客户的判断口径：追求答案质量、能接受几百毫秒额外延迟 → 上重排，收益通常远大于成本；对延迟极敏感的实时场景再权衡。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上云怎么落地：重排序这一步</a:t>
            </a:r>
            <a:endParaRPr lang="en-US" sz="30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代表性云服务/产品（多厂商）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 Rerank API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Cohere Rerank（含各云模型市场上架）/ 各云模型市场的重排模型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要快速接入、不想自建 GPU 推理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平台内置精排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Azure AI Search 语义排序 / Vertex AI Search 内置重排 / Bedrock 检索重排选项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已用某云托管检索，直接开启其重排能力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自建开源 reranker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 SageMaker / Azure ML / Vertex AI 上部署 BGE-reranker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数据要私有化、想控成本与版本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说明：重排既能用托管 API，也能在托管检索里一键开启，或自建部署，视数据合规与成本诉求而定。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重排序 Reranking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911535" cy="2743200"/>
          </a:xfrm>
          <a:prstGeom prst="roundRect">
            <a:avLst>
              <a:gd name="adj" fmla="val 3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101800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同一批问题，对比「只向量检索 Top-5」与「向量召回 Top-50 → 重排到 Top-5」的结果，人工看相关性是否变好。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测量加重排前后的端到端延迟差，记录多出来的毫秒数，形成给客户的「成本」话术。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对一个「对准确率极敏感、但对延迟不敏感」的合规问答场景，写出你是否上重排的建议和理由。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92040"/>
            <a:ext cx="10911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 </a:t>
            </a:r>
            <a:r>
              <a:rPr lang="en-US" sz="135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题让你亲眼看到「宽召回+精排」把噪声挤下去的效果；把收益（准确率）和成本（延迟/费用）都量化出来，才是售前该有的表达。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01168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已经有向量检索了，为什么还要单独加重排序？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693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向量检索快但略粗，Top-K 里常混入「看着像、其实不对」的片段。重排用交叉编码器逐条精算相关性，把对的顶上来、错的挤下去，检索质量明显提升。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903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96112" y="290047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重排序会不会让系统变慢很多？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573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会多几百毫秒和一次调用成本，但只精排几十条候选、不扫全库，可控。对多数问答场景，准确率的提升远值这点延迟。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7834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96112" y="3789274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交叉编码器为什么不直接拿来做全库检索？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4530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因为它要把「问题+每个文档」实时拼起来打分，没法像向量那样预建索引，扫全库会慢到不可用。所以它只做第二阶段、精排少量候选。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663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67807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用托管的 Cohere Rerank 还是自建 BGE？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332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数据能出企业、想最快上线选托管 API；要私有化、控成本、锁版本就自建 BGE-reranker。两条路都建议先用评估集验证增益再定。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7542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96112" y="556686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重排序能提升多少效果，能给个数吗？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80212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因数据而异，但可引用公开实验：上下文检索叠加重排可把 Top-20 检索失败率整体降约 67%。真正的数字，仍要用你自己的评估集测——这正是第 5 章要做的。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本章小结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重排序 Reranking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两阶段检索：向量宽召回负责「不漏」，交叉编码器精排负责「排得准」，分工互补。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双编码器可预建索引、快但略粗；交叉编码器需实时联合打分、准但慢，只精排少量候选。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主流：托管选 Cohere Rerank v4.0 系，自建选 BGE-reranker-v2-m3；先评估再定。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重排是高性价比一步：以几百毫秒换准确率明显提升；对质量敏感场景几乎必上。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40080" y="5257800"/>
            <a:ext cx="10911535" cy="914400"/>
          </a:xfrm>
          <a:prstGeom prst="roundRect">
            <a:avLst>
              <a:gd name="adj" fmla="val 9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534924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 </a:t>
            </a:r>
            <a:r>
              <a:rPr lang="en-US" sz="13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召回、切分、重排都做了，到底好了多少？下一章讲怎么用数据把 RAG 的效果量化出来。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重排序 Reranking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常见评估方法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1C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Evaluation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RAG 拆成「检索侧」和「生成侧」两条评估线，分别定位问题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掌握核心指标：忠实度、上下文精确率/召回率、答案相关性等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 2026 年主流评估框架 Ragas / DeepEval / TruLens 的分工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学习目标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02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71600" y="1965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解释「没有评估就没有迭代」——为什么 RAG 必须建评估集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1371600" y="3063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40080" y="3145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3108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区分检索侧指标与生成侧指标，能把一个问题定位到是哪一环出错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1371600" y="4206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40080" y="4288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371600" y="4251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说清忠实度（Faithfulness）、上下文精确率/召回率等核心指标的含义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1371600" y="5349240"/>
            <a:ext cx="10088575" cy="0"/>
          </a:xfrm>
          <a:prstGeom prst="line">
            <a:avLst/>
          </a:prstGeom>
          <a:noFill/>
          <a:ln w="12700">
            <a:solidFill>
              <a:srgbClr val="D6E1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40080" y="5431536"/>
            <a:ext cx="457200" cy="457200"/>
          </a:xfrm>
          <a:prstGeom prst="ellipse">
            <a:avLst/>
          </a:prstGeom>
          <a:solidFill>
            <a:srgbClr val="1C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371600" y="5394960"/>
            <a:ext cx="100885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 Ragas、DeepEval、TruLens 各自的定位与组合用法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为什么必须评估：把「感觉变好」换成「量化变好」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售前要传递的关键信念：可度量，才可优化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233629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629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856232" y="216712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评估＝ 建一批「问题 + 期望要点」的测试集，用一组指标量化 RAG 每次改动后的表现。切分、Embedding、Top-K、重排这些旋钮，都要靠评估告诉你「拧对了没有」。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0896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822960" y="338785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22960" y="338785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856232" y="321868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像减肥不能只靠「感觉瘦了」，得上体重秤：没有秤，你不知道换的饮食到底有没有用，甚至可能越调越糟还沾沾自喜。评估集就是 RAG 的体重秤。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22960" y="443941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43941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56232" y="427024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改了切分策略后「感觉答得更好」，一跑评估发现忠实度升了但召回掉了——原来块切小后漏了关键信息。没有评估，这种此消彼长根本看不见。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40080" y="5212080"/>
            <a:ext cx="10911535" cy="868680"/>
          </a:xfrm>
          <a:prstGeom prst="roundRect">
            <a:avLst>
              <a:gd name="adj" fmla="val 947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822960" y="5490972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822960" y="54909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856232" y="5321808"/>
            <a:ext cx="9283903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评估是 RAG 从「玄学调参」走向「工程迭代」的分水岭。先建评估集，再谈优化——这是给客户交付可持续系统的底线。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两条评估线：检索侧 vs 生成侧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22162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22162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856232" y="20299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出错分两段：要么「没检索到对的资料」（检索侧问题），要么「资料对了但答歪了/编了」（生成侧问题）。分开评估，才能对症下药。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40080" y="30060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822960" y="33021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3021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856232" y="31158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像考试丢分归因：是「没找到对应知识点」（检索），还是「找到了却答错」（生成）。两种病开的药完全不同，混在一起看只会瞎调。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409194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438797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22960" y="438797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856232" y="420166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若上下文召回率低 → 去调切分/Top-K/重排（检索侧）；若忠实度低但召回率高 → 资料给对了模型却没照着答，去改 Prompt 或换模型（生成侧）。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5177790"/>
            <a:ext cx="10911535" cy="902970"/>
          </a:xfrm>
          <a:prstGeom prst="roundRect">
            <a:avLst>
              <a:gd name="adj" fmla="val 911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822960" y="5473827"/>
            <a:ext cx="713232" cy="310896"/>
          </a:xfrm>
          <a:prstGeom prst="roundRect">
            <a:avLst>
              <a:gd name="adj" fmla="val 50000"/>
            </a:avLst>
          </a:prstGeom>
          <a:solidFill>
            <a:srgbClr val="2F855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822960" y="5473827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856232" y="5287518"/>
            <a:ext cx="9283903" cy="683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先分侧、再定位、后动手：这套「检索侧/生成侧」的归因框架，能让你在客户面前把「哪里出了问题、该动哪个旋钮」讲得清清楚楚。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核心指标：四个必须会讲的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来源：2026 年 RAG 评估通行指标与生产参考阈值（faithfulness≥0.75 / relevancy≥0.80 / precision≥0.70 / recall≥0.80）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96112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E4D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忠实度（Faithfulness）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96112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答案是否严格基于检索到的资料、没有编造。生成侧最关键的抗幻觉指标。生产参考阈值 ≥0.75。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23864" y="2103120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479896" y="2267712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答案相关性（Answer Relevancy）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79896" y="2761488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答案是否切题、回应了用户的真实问题，而非答非所问。生成侧，参考阈值 ≥0.80。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96112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上下文精确率（Context Precision）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896112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检索回来的片段里「有用的占比」——信噪比。越高说明召回的噪声越少。检索侧，参考阈值 ≥0.70。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23864" y="4219956"/>
            <a:ext cx="5327752" cy="1860804"/>
          </a:xfrm>
          <a:prstGeom prst="roundRect">
            <a:avLst>
              <a:gd name="adj" fmla="val 4423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79896" y="4384548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F2A6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上下文召回率（Context Recall）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479896" y="4878324"/>
            <a:ext cx="4815688" cy="1037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回答所需的关键信息，是否都被检索到了。漏检就在这里暴露。检索侧，参考阈值 ≥0.80。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 · 上云怎么落地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主流评估框架分工（2026 现状）</a:t>
            </a:r>
            <a:endParaRPr lang="en-US" sz="30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20240"/>
          <a:ext cx="10911535" cy="914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7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框架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 / 特点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放在流程哪一环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Ragas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 专用指标、可免 ground-truth、Python 轻量，迭代快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开发期快速试错、跑指标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DeepEval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指标库最广（50+，覆盖 RAG/Agent/安全等），原生 Pytest/CI 集成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当 CI 质量门禁，改动即跑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TruLens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反馈函数 + OpenTelemetry 链路追踪，强在监控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上线后的生产监控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来源：2026 年评估框架对比。实践常组合：Ragas 开发期迭代 + DeepEval 做 CI 门禁 + TruLens 生产监控，覆盖全生命周期。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常见评估方法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920240"/>
            <a:ext cx="10911535" cy="2743200"/>
          </a:xfrm>
          <a:prstGeom prst="roundRect">
            <a:avLst>
              <a:gd name="adj" fmla="val 3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05840" y="2148840"/>
            <a:ext cx="101800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为你的 RAG 场景手写 20 条评估样本（问题 + 期望要点），作为「体重秤」的刻度。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Ragas 跑一遍，得到忠实度、答案相关性、上下文精确率/召回率四个分数，记录基线。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✓"/>
            </a:pPr>
            <a:r>
              <a:rPr lang="en-US" sz="1500" dirty="0">
                <a:solidFill>
                  <a:srgbClr val="E7F3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改一个旋钮（如把重排从关到开），重跑评估，用四个指标的变化说清「这次改动到底改好了哪一侧」。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92040"/>
            <a:ext cx="1091153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 </a:t>
            </a:r>
            <a:r>
              <a:rPr lang="en-US" sz="135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评估集哪怕只有 20 条也远胜没有。关键是每次只动一个旋钮、跑同一套评估——这样每个数字的变化都能归因，调参就从玄学变成工程。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 · 动手做</a:t>
            </a:r>
            <a:endParaRPr lang="en-US" sz="9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 · 客户会怎么问（面试题）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96112" y="201168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效果好不好，你们怎么证明，不是「感觉不错」吧？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24693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我们建评估集，用忠实度、答案相关性、上下文精确率/召回率等指标量化。每次改动都跑同一套评估、看数字变化——可度量，才敢说变好了。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280903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896112" y="290047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没有标准答案（ground-truth）也能评估吗？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96112" y="313573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能。像 Ragas 的一些指标可免标注，用 LLM 做裁判评忠实度、相关性。有少量标注会更准，但起步不必等全套标准答案。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3697834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96112" y="3789274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回答不准，到底是检索的锅还是模型的锅？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96112" y="4024530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分两条线看：上下文召回率/精确率低是检索侧问题（调切分、Top-K、重排）；召回对了但忠实度低是生成侧问题（改 Prompt 或换模型）。先归因再动手。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0080" y="4586630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96112" y="4678070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这些评估要一直跑吗，会不会很麻烦？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96112" y="4913327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值得做成流水线：开发期用 Ragas 快速迭代，改动进 CI 用 DeepEval 当门禁，上线后用 TruLens 监控。一次搭好，长期低成本兜住质量。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475427"/>
            <a:ext cx="10911535" cy="742493"/>
          </a:xfrm>
          <a:prstGeom prst="roundRect">
            <a:avLst>
              <a:gd name="adj" fmla="val 11084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96112" y="5566867"/>
            <a:ext cx="10399471" cy="311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</a:t>
            </a:r>
            <a:r>
              <a:rPr lang="en-US" sz="13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指标要到多少才算合格？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6112" y="5802124"/>
            <a:ext cx="10399471" cy="400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业界有参考阈值（如忠实度≥0.75、答案相关性≥0.80、上下文精确率≥0.70、召回率≥0.80），但最终应结合你的业务风险定线，合规类场景要求更高。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本章小结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常见评估方法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10911535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没有评估就没有迭代：先建评估集，把「感觉变好」换成「指标变好」，才谈得上优化。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分检索侧与生成侧两条线归因：先定位是「没找到」还是「找到没答对」，再动对应旋钮。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四个核心指标：忠实度、答案相关性、上下文精确率/召回率，各有生产参考阈值。</a:t>
            </a:r>
            <a:endParaRPr lang="en-US" sz="1550" dirty="0"/>
          </a:p>
          <a:p>
            <a:pPr marL="342900" indent="-342900">
              <a:lnSpc>
                <a:spcPct val="105000"/>
              </a:lnSpc>
              <a:spcAft>
                <a:spcPts val="1100"/>
              </a:spcAft>
              <a:buSzPct val="100000"/>
              <a:buChar char="▸"/>
            </a:pPr>
            <a:r>
              <a:rPr lang="en-US" sz="1550" dirty="0">
                <a:solidFill>
                  <a:srgbClr val="D8E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框架分工：Ragas 迭代、DeepEval 做 CI 门禁、TruLens 生产监控，组合覆盖全生命周期。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40080" y="5257800"/>
            <a:ext cx="10911535" cy="914400"/>
          </a:xfrm>
          <a:prstGeom prst="roundRect">
            <a:avLst>
              <a:gd name="adj" fmla="val 9000"/>
            </a:avLst>
          </a:prstGeom>
          <a:solidFill>
            <a:srgbClr val="0C3A4C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14400" y="5349240"/>
            <a:ext cx="103628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承上启下： </a:t>
            </a:r>
            <a:r>
              <a:rPr lang="en-US" sz="1300" dirty="0">
                <a:solidFill>
                  <a:srgbClr val="C9D8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评估把前四章的旋钮都接上了「反馈回路」，RAG 从此可持续迭代，也天然与未来的 Evaluation 模块相接。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常见评估方法</a:t>
            </a:r>
            <a:endParaRPr lang="en-US" sz="9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6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动手搭一条最小 RAG 管线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Hands-on: A Minimal RAG Pipeline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前 5 章把原理讲清楚了，这一章把它们拼成一条真能跑的管线：从一堆文档，到一个能引用出处回答问题的接口。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每一行代码都能对应回前面章节的概念——写完你会发现：RAG 的最小可用版本，比想象中小得多。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6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亲手跑通「文档 → 答案」的完整管线，并说得出每段代码对应前 5 章的哪个概念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讲清两条腿的分工：离线建库（Indexing）负责备料，在线查询（Query）负责出菜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判断什么时候用纯 API 自己拼、什么时候上框架（LlamaIndex / LangChain / LangGraph）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被客户问「最小可用的 RAG 要多少工作量」时，报得出量级和前提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6 章 · 最小 RAG 管线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两条腿走路：离线建库与在线查询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一条管线，两种节奏：建库低频重活，查询高频快活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完整 RAG 管线分两条腿：离线建库（Indexing）——解析文档→切分→算嵌入→灌入向量库，低频但重；在线查询（Query）——检索→重排→生成，毫秒级、高频。两条腿解耦，各自独立扩缩与优化。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开餐厅：离线建库是「备菜进冷库」——进货、洗切、分装贴标签，一天做一两次；在线查询是「点单出菜」——按单取料、下锅、装盘，一单几分钟。备菜质量直接决定出菜上限。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企业知识库上线后文档天天变：把建库做成独立的定时/事件触发任务（新文档入库自动切分嵌入），查询服务完全不用动——这就是两条腿解耦的直接收益。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先把两条腿画进架构图再写代码：建库管「存什么」，查询管「怎么取」。线上出问题先问一句——是建库的问题，还是查询的问题？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6 章 · 最小 RAG 管线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最小管线代码：几十行，不装框架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纯 API + 向量库客户端，每段代码都对应前面的章节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3291840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2057400"/>
            <a:ext cx="292608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解析 + 切分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350008"/>
            <a:ext cx="292608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把文档变成大小合适的块（第 3 章）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08376"/>
            <a:ext cx="3291840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60" y="3099816"/>
            <a:ext cx="292608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嵌入建库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3392424"/>
            <a:ext cx="292608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块 → 向量，灌进向量库（第 2 章）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050791"/>
            <a:ext cx="3291840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22960" y="4142231"/>
            <a:ext cx="292608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召回 + 重排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4434840"/>
            <a:ext cx="292608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宽召回 Top-20，精排取 5（第 2/4 章）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093207"/>
            <a:ext cx="3291840" cy="93268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5184647"/>
            <a:ext cx="2926080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增强生成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" y="5477255"/>
            <a:ext cx="292608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资料拼进 Prompt，带出处作答（第 1 章）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14800" y="1965960"/>
            <a:ext cx="7434072" cy="4041648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89120" y="2148840"/>
            <a:ext cx="6976872" cy="367588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# ―― ① 离线建库：跑一次，文档变向量 ――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chunks  = split(load_docs("docs/"),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                size=500, overlap=50)      # 第3章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vectors = embed(chunks)                    # 第2章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vdb.upsert(ids, vectors, chunks)           # 入向量库</a:t>
            </a:r>
          </a:p>
          <a:p>
            <a:pPr algn="l">
              <a:lnSpc>
                <a:spcPct val="115000"/>
              </a:lnSpc>
            </a:pPr>
            <a:endParaRPr sz="1150" b="0">
              <a:solidFill>
                <a:srgbClr val="1A2733"/>
              </a:solidFill>
              <a:latin typeface="Courier New"/>
              <a:ea typeface="Courier New"/>
            </a:endParaRP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# ―― ② 在线查询：每次提问都走一遍 ――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q_vec = embed([question])[0]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hits  = vdb.search(q_vec, top_k=20)        # 宽召回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best  = rerank(question, hits, top_n=5)    # 第4章 精排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prompt = f"只依据以下资料作答，并给出出处：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           {best}  问题：{question}"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A2733"/>
                </a:solidFill>
                <a:latin typeface="Courier New"/>
                <a:ea typeface="Courier New"/>
              </a:rPr>
              <a:t>answer = llm(prompt)                       # 增强生成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144768"/>
            <a:ext cx="1090879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评估（第 5 章）不在这条管线里，但决定你敢不敢上线：先建 20 条测试问答对，再谈调优。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6 章 · 最小 RAG 管线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框架选型：自己拼、LlamaIndex，还是 LangChain 系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2026 年生产常见组合：各管一段，不是二选一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098548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98548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59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纯 API 自己拼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几十行跑通，依赖最少、行为最透明；适合 Demo、教学和「管线简单但流量大」的场景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774436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74436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98848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LlamaIndex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主打数据接入与检索：上百种文档连接器、复杂文档解析（LlamaParse）、索引与检索策略开箱即用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91856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450324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450324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74736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LangChain / LangGraph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47888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LangGraph 管多步编排与 agentic 流程；可观测配 LangSmith 或开源 Langfuse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5029200"/>
            <a:ext cx="10908792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1606E"/>
                </a:solidFill>
                <a:latin typeface="Calibri"/>
                <a:ea typeface="Calibri"/>
              </a:rPr>
              <a:t>生产常见答案是组合：LlamaIndex 管「数据进来」，LangGraph 管「流程怎么走」，Langfuse / LangSmith 管「看得见」。建议先用纯 API 学透原理，再让框架替你抬工程。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6 章 · 最小 RAG 管线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上云怎么落地：最小管线的每一段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675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代表性云服务（多厂商，非绑定）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文档解析与接入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S3 / Blob / OSS + 连接器；Textract / Document Intelligence / 各云文档智能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文档先「接得进来、读得出字」，扫描件要过 OCR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Embedding 计算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Bedrock（Titan/Cohere）/ Azure OpenAI / 各云模型服务 API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建库是一次性大头，之后增量很便宜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向量存储与检索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OpenSearch / Azure AI Search / 托管 Milvus / 自建 Qdrant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托管省运维、自建更可控，按团队能力选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生成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Bedrock（Claude 等）/ Azure OpenAI / 各云大模型平台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生成端点独立可换，管线不绑定单一模型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一条龙托管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Bedrock Knowledge Bases / Azure AI Foundry / 各云托管 RAG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想快就托管一条龙，想控就自己拼组件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6 章 · 最小 RAG 管线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取 3 篇你真实工作里的文档（产品白皮书 / FAQ / 合同模板），跑通本章最小管线，要求答案必须带出处。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把 top_k 从 3 调到 20 再调回 5，观察答案质量与 token 消耗的变化，记下你的结论。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换一个 embedding 模型重建索引，同一组问题再问一遍——体会「换嵌入 = 全量重建」的代价。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③ 题是很多项目的隐形成本：嵌入模型一换，整库向量要重算。这就是第 2 章说「选型时想好多语言、维度和迁移成本」的原因。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6 章 · 最小 RAG 管线 · 动手做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6 章 · 最小 RAG 管线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搭一个最小可用的 RAG，到底要多少工作量？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能跑的原型几天：文档接入+建库+问答接口。「可用」的关键在数据侧——解析质量、切分调优、建评估集，通常两周级。难点从来不是调模型 API，而是把你的文档变成高质量的块。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必须用 LangChain 这类框架吗？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不必须。管线简单就纯 API 拼，透明好排障；文档来源杂、流程多步再上框架。框架省的是工程时间，不是检索质量——质量取决于切分、嵌入、重排这些底层选择。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换 embedding 模型，老数据怎么办？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两个模型的向量空间互不兼容，必须全量重算重建索引。要么选型时留足余量，要么把「重建」做成自动化管线——增量随时进，全量重建也能一键跑。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Demo 很惊艳，上生产还差什么？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差三件事：评估集（证明它稳定可靠）、权限与安全（谁能查什么）、可观测性（错了能定位）。这正是第 9 章的主题——Demo 是厨艺，生产是开店。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能直接用我们现有的文档系统吗？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主流方案都有现成连接器（SharePoint、Confluence、网盘、数据库），一般不迁移数据、增量同步即可。要确认的是权限映射——文档系统里的可见性要在检索层复刻。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6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动手搭一条最小 RAG 管线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两条腿：离线建库（解析→切分→嵌入→入库）+ 在线查询（检索→重排→生成），解耦部署、独立优化。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最小管线几十行代码就能跑通，每一段都对应前 5 章的一个概念——原理没白学。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框架不是必需品：LlamaIndex 管数据、LangGraph 管编排、Langfuse 管观测，按需组合。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给客户报量级：原型几天、可用两周级；大头在数据侧，不在模型侧。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管线能跑只是起点——单一向量检索有天生盲区。下一章给检索加第二条腿：混合检索。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7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混合检索 Hybrid 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BM25 + 向量 + RRF 融合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向量检索是「会意」的高手，却常在型号、人名、报错码这类精确匹配上翻车。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生产系统的标配是两路并跑：词法（BM25）管「一字不差」，向量管「意思相近」，再用 RRF（Reciprocal Rank Fusion，倒数排名融合） 把两份名次融成一份。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7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 BM25 与向量检索各自的强项与盲区，并举出各自翻车的真实例子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讲明白 RRF（倒数排名融合，Reciprocal Rank Fusion）为什么能绕开「两种分数不可比」的难题，k 值调大调小意味着什么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画出生产标配的完整检索管线：双路召回 → RRF 融合 → 交叉编码器重排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知道主流引擎（Elasticsearch / OpenSearch / Azure AI Search / Qdrant）对混合检索的原生支持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7 章 · 混合检索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两种检索，两种盲区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不是谁取代谁，而是各自补对方的短板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词法检索（BM25）按词频与稀有度打分，强在精确命中：产品型号、人名、报错码、法条编号；但同义改写就失灵。向量检索按语义相似度找，强在「换个说法也能懂」；但对罕见词的精确匹配常常抓瞎。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破案要人证+物证：BM25 是物证——指纹对上就是对上，一字不差；向量是人证——能听懂「那个高高瘦瘦戴眼镜的」这种模糊描述。只信一种证据，都会放走真凶。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搜「错误码 0x80070005 怎么解决」：向量检索可能返回一堆「权限问题排查」的泛泛文档，BM25 一发命中含该错误码的 KB。反过来搜「电脑越用越卡怎么办」，BM25 就远不如向量懂你。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企业语料里型号、代号、专名密度极高，纯向量检索的翻车率被普遍低估。混合检索已是 2026 年生产部署的最低标配基线，不是加分项。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7 章 · 混合检索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生产标配管线：宽进、融合、严出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把第 4 章的重排序接到混合召回后面，就是完整的检索侧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943099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943099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59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双路召回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BM25 与向量各取 Top-50~100：这一步求「别漏」，宁可多抓，不求精准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14215" y="3108960"/>
            <a:ext cx="5303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3000" b="1">
                <a:solidFill>
                  <a:srgbClr val="F2A65A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756148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56148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36008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RRF 融合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09160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两份榜单按名次融成一份 Top-100：不比分数、不用调权，稳健合并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7264" y="3108960"/>
            <a:ext cx="5303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3000" b="1">
                <a:solidFill>
                  <a:srgbClr val="F2A65A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66175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569196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569196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49055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重排取 Top-10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22207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交叉编码器逐个精读候选（第 4 章），只留最相关几段进上下文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5029200"/>
            <a:ext cx="10908792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1606E"/>
                </a:solidFill>
                <a:latin typeface="Calibri"/>
                <a:ea typeface="Calibri"/>
              </a:rPr>
              <a:t>三段各司其职：召回管「不漏」，融合管「合并」，重排管「不错」。RRF 只看名次、不看语义，所以「精读」这道关不能省——这也是第 4 章说交叉编码器值得花那几百毫秒的原因。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7 章 · 混合检索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上云怎么落地：混合检索的引擎选型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 / 引擎（多厂商）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原生混合检索引擎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Elasticsearch / OpenSearch（含各云托管版）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一个引擎同管 BM25 与向量，RRF 原生内置，存量用户升级即用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云检索服务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Azure AI Search / OpenSearch Serverless / 阿里云 OpenSearch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托管式混合检索 + RRF，免运维，接上数据就能跑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向量库侧混合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Qdrant / Milvus / Weaviate（稀疏+稠密向量）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向量库阵营的答案：一库同存两种向量，一次查询完成融合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重排服务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Cohere Rerank / 各云模型市场 / 自托管 BGE-reranker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融合后的精排一步，API 即插即用（见第 4 章）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7 章 · 混合检索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准备 10 个查询：一半带精确词（型号/报错码/人名），一半是口语改写。分别跑纯 BM25、纯向量、混合三种检索，统计各自命中率。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把 RRF 的 k 从 60 调到 10 再调到 200，观察「单边冠军」和「双边稳健型」文档的排名变化。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在手边的 Elasticsearch / OpenSearch 上找到 RRF 原生 API（retriever / hybrid query），跑通一条真实混合查询。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① 题的对照表是售前神器——现场演示「你们的型号查询在纯向量下会翻车」，比讲十页原理更有说服力。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7 章 · 混合检索 · 动手做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7 章 · 混合检索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向量检索不是更先进吗，为什么还要「老古董」BM25？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先进不等于全能：向量强在语义，但对型号、报错码这类必须一字不差的查询反而不稳，而企业语料恰恰全是这类词。两路并跑各补短板，是生产系统的标配，不是守旧。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混合检索会不会更慢、更贵？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两路召回并行跑，延迟取决于慢的那一路，通常只多几十毫秒；成本增量主要是 BM25 索引存储，比向量便宜得多。相比检索质量的提升，这笔账几乎总是划算的。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RRF 的 k=60 是怎么来的，要不要调？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论文实验得出的经验值，绝大多数场景直接用。k 越小头名越吃香、越大长尾越平权。没有评估集之前别动它——盲调不如不调。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我们已经在用 Elasticsearch，还要买向量库吗？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多半不用。ES / OpenSearch 已原生支持向量检索和 RRF 混合查询，存量集群升级配置即可：数据不搬家、运维不新增，这是 ES 用户做 RAG 的最短路径。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什么场景纯向量就够了？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语料以自然语言叙述为主、几乎没有专名型号、查询都是口语提问——比如纯 FAQ 客服。但只要语料含产品手册、代码、合同，就建议直接上混合：翻车成本远高于加一路 BM25。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7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混合检索 Hybrid Search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BM25 管「一字不差」，向量管「意思相近」，两路并跑互补盲区——混合检索是生产最低标配。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RRF 只比名次不比分数：按 1/(k+r) 相加重排，ES 默认 k=60，主流引擎原生支持。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完整检索侧三段式：双路宽召回（Top-100）→ RRF 融合 → 交叉编码器重排（Top-10）。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判断口径：语料含型号 / 专名 / 代码 → 直接上混合；存量 ES 用户升级即得。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检索路数再多，仍是「查一次定生死」。下一章把主动权交给模型：查不好就改写重查——Agentic RAG。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8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Agentic RAG：让模型掌控检索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Agentic Retrieval-Augmented Generation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朴素 RAG 是条流水线：检索一次，好坏全认——生产统计显示检索环节失败占比可达四成。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Agentic RAG 把检索变成模型手里的工具：它会判断、会改写、会换个库再查——从「递什么用什么」变成「查到满意为止」。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说清朴素 RAG 与 Agentic RAG 的本质区别：模型从「被动消费检索结果」变成「主动掌控检索过程」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数得出五大生产模式：路由（Router）/ ReAct / 计划-执行 / 多智能体 / 自反思（Self-RAG），并知道各自适用场景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能画出 CRAG（Corrective RAG） 纠错环：检索 → 质量评估 → 不合格就改写重查 → 带据生成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判断客户场景该不该上 agentic：准确率收益与延迟、成本、复杂度的权衡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Agentic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朴素 RAG 的天花板：检索一次定生死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不是检索不够好，是「只查一次」这个假设不成立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朴素 RAG 是固定流水线：不管检索结果好坏都原样交给模型生成。查询含糊、问题需要多跳推理、答案散在多个库——任何一种情况，一次检索都不够，模型明知资料不对也只能硬答。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图书管理员接过纸条、按字面找出一摞书放桌上就走——拿错了也不管。研究助理则会先问「你要哪个方向的」，翻两页发现不对就换关键词重找，这个库没有就去隔壁库。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客户问「对比 A、B 两产品去年到今年的售后政策变化」：一次检索很难同时覆盖 A、B、去年、今年四个维度，返回片段七零八落；agentic 方案会拆成多次针对性检索再汇总。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当查询模糊、需要多跳、跨多源时，「检索一次」注定不够。解法不是把那一次做到极致，而是允许模型多查几次、每次变聪明一点。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Agentic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五大生产模式：从简单到复杂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2026 年生产系统的 agentic 检索，绝大多数逃不出这五种 + 一个纠错环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920240"/>
          <a:ext cx="10908792" cy="3675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模式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它怎么干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什么时候用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路由 Router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按问题类型分发到不同知识库 / 检索器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多知识库、问题类型可预判；最简单，首选起步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ReAct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边想边查：推理→检索→再推理→再检索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多跳问题、查询需要逐步细化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计划-执行 Plan-and-Execute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先拆成子任务清单，再逐个检索执行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复杂研究型任务，步骤可预先规划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多智能体 Multi-Agent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多个专职 agent 并行查各自的源再汇总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跨部门 / 跨系统多源，各源差异大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自反思 Self-RAG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模型自评「要不要查、查得好不好、答得对不对」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对幻觉零容忍的高可靠场景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纠错环 CRAG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检索质量评估器，不合格就改写查询重检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兜底环，可叠加在以上任意模式上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40080" y="5989320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0E4D64"/>
                </a:solidFill>
                <a:latin typeface="Calibri"/>
                <a:ea typeface="Calibri"/>
              </a:rPr>
              <a:t>经验路径：从 Router 起步 → 需要多跳再上 ReAct → CRAG 作为质量兜底随时可叠加。别一上来就 Multi-Agent。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Agentic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CRAG 纠错环：查不好就重查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给检索加一道质检，是性价比最高的 agentic 起步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943099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943099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59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检索并打分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轻量评估器给检索结果打分：相关 / 含糊 / 不相关——先知道「查得好不好」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14215" y="3108960"/>
            <a:ext cx="5303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3000" b="1">
                <a:solidFill>
                  <a:srgbClr val="F2A65A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3128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756148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756148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36008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改写重查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09160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不合格就改写查询（换关键词、拆子问题）重新检索，必要时降级到网络搜索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7264" y="3108960"/>
            <a:ext cx="5303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3000" b="1">
                <a:solidFill>
                  <a:srgbClr val="F2A65A"/>
                </a:solidFill>
                <a:latin typeface="Calibri"/>
                <a:ea typeface="Calibri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66175" y="2377440"/>
            <a:ext cx="3246120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569196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569196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49055" y="2880360"/>
            <a:ext cx="2880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带据生成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22207" y="3383280"/>
            <a:ext cx="2734056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只把通过质检的片段交给模型，按「只依据资料、给出出处」生成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5029200"/>
            <a:ext cx="10908792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1606E"/>
                </a:solidFill>
                <a:latin typeface="Calibri"/>
                <a:ea typeface="Calibri"/>
              </a:rPr>
              <a:t>LangGraph 官方教程有可直接抄的 CRAG 实现（书单 #14）。一个评估节点 + 一条回边，就把「一次定生死」变成「查到合格为止」——这通常是 agentic 化的第一步。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与 Agent 模块的串联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与 Agent 模块的关系：一枚硬币的两面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109728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4400" y="1993392"/>
            <a:ext cx="1036015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E4D64"/>
                </a:solidFill>
                <a:latin typeface="Calibri"/>
                <a:ea typeface="Calibri"/>
              </a:rPr>
              <a:t>本页是真实交叉引用： 库内 Agent 模块已建（含工具使用、编排模式、上下文工程、评估与护栏等章）。Agentic RAG 恰好站在两个模块的接缝上——用 Agent 的「循环与工具」，解 RAG 的「检索质量」。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200400"/>
            <a:ext cx="9144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0B2540"/>
                </a:solidFill>
                <a:latin typeface="Cambria"/>
                <a:ea typeface="Cambria"/>
              </a:rPr>
              <a:t>接缝怎么接（三行看懂）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703320"/>
            <a:ext cx="10908792" cy="73152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3739896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RAG 模块 供「知识」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4480560" y="3739896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3739896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本模块前 7 章：把企业知识变成「查得准」的管线——切分、嵌入、混合检索、重排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544568"/>
            <a:ext cx="10908792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14400" y="4581144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Agent 模块 供「工具与编排」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80560" y="4581144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0" y="4581144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Agent 讲义：工具使用、ReAct / 计划-执行等编排模式、上下文工程、评估与护栏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385816"/>
            <a:ext cx="10908792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5422392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Agentic RAG = 接缝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80560" y="5422392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0" y="5422392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把检索管线注册成 agent 的一个工具，循环决定何时查、查什么、查几次——本章五大模式正是 Agent 编排模式的检索特化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217920"/>
            <a:ext cx="10908792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给售前的一句话：RAG 给模型「开卷的书」，Agent 给模型「动手的手」；Agentic RAG 就是让那双手自己去翻书。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8 章 · Agentic RAG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上云怎么落地：编排与检索的组合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代表性云服务（多厂商，非绑定）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托管 Agent 编排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Bedrock Agents / Azure AI Foundry Agent Service / 各云 Agent 平台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循环、重试、状态、工具调用由平台兜底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检索工具接入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Bedrock KB 检索 API / Azure AI Search / 自建检索接口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把第 6-7 章的检索管线包成工具，注册给 agent 即可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开源自建编排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LangGraph / LlamaIndex Workflows + 云上容器 / 函数计算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要精细控制流程就自建图编排，云只管跑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评估与追踪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Langfuse / LangSmith / 各云可观测服务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agentic 步数多，每一步都要看得见（详见第 9 章）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8 章 · Agentic RAG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照 LangGraph 官方 Agentic RAG 教程（书单 #14），跑通一个带「检索质量评估 → 改写重查」回边的 CRAG 小环。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喂一个故意含糊的问题（如「那个政策改了之后呢」），观察它改写了几次查询、每次改成了什么。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记录同一问题在朴素 RAG 与 CRAG 下的延迟和 token 消耗，算出「多查两次」的真实代价。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③ 题的数字要背下来——客户必问成本。典型量级：延迟从一秒级到几秒级、token 2~5 倍，换来含糊 / 多跳问题的准确率大幅提升。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8 章 · Agentic RAG · 动手做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8 章 · Agentic RAG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Agentic RAG 比普通 RAG 贵多少、慢多少？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每多一轮检索就多一轮模型调用：token 通常 2~5 倍，延迟从一秒级到几秒级。所以别全量上——简单问题走朴素管线，检索质量差或问题复杂时才触发 agentic 环，用路由分流控成本。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我的场景需要 Agentic RAG 吗？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看三个信号：用户问题常含糊需要追问；答案要跨多个库拼；对错答零容忍。三个都不占，把混合检索+重排做扎实就够——advanced RAG 是地基，agentic 是楼层。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模型自己决定查什么，会不会失控？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生产上都带护栏：限最大检索轮数（如 3 轮）、限工具白名单、每步落日志可审计。它本质是个带循环上限的状态机，比听起来可控得多。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这和你们的 Agent 产品是什么关系？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RAG 给模型「开卷的书」，Agent 给模型「动手的手」，Agentic RAG 是让那双手自己翻书。落地就是把检索管线注册成 Agent 平台的一个工具，两边投资都复用。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五种模式，我该从哪个起步？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从 Router 起步：实现最简单、收益立竿见影。需要多跳再加 ReAct，质量兜底叠 CRAG；Multi-Agent 留给真有多源并行需求的场景——复杂度是要还的债。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8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Agentic RAG：让模型掌控检索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朴素 RAG「检索一次定生死」，生产中检索环节失败占比可达四成——这是 agentic 化的根本动因。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五大模式一个环：Router / ReAct / 计划-执行 / 多智能体 / Self-RAG，CRAG 兜底可叠加；从 Router 起步。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与 Agent 模块的接缝：把检索管线注册成 agent 的工具——RAG 供知识，Agent 供手脚。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成本口径：token 2~5 倍、延迟到几秒级；用路由分流，让简单问题走便宜路。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管线会自我纠错了，还差最后一关：上生产之后怎么活下来——漂移、延迟、成本、安全，下一章逐个拆。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8 章 · Agentic RAG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9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生产化落地与常见坑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Production RAG: Drift, Latency, Observability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Demo 到生产，菜谱没变，变的是卫生许可、翻台率和供应链。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这一章讲 RAG 的三大生产病——质量漂移、延迟尖刺、黑盒不可查——以及缓存、权限、成本这三本必须算清的账。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9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数得出三大生产病（检索质量漂移 / 延迟尖刺 / 可观测性缺失）的症状、根因和处方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讲清可观测性怎么做：一次问答全链路追踪（Trace），坏答案能归因到「哪一环」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算得出 RAG 的月度成本构成，知道三层缓存（嵌入 / 语义 / Prompt）各省哪笔钱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说清权限与数据安全在检索层怎么落地：文档级 ACL（Access Control List）、元数据过滤、审计日志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三大生产病：漂移、尖刺、黑盒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上线才发病，但病根都埋在设计期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03120"/>
            <a:ext cx="3557016" cy="33832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41247" y="2286000"/>
            <a:ext cx="315468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① 质量漂移</a:t>
            </a:r>
          </a:p>
        </p:txBody>
      </p:sp>
      <p:sp>
        <p:nvSpPr>
          <p:cNvPr id="7" name="Rectangle 6"/>
          <p:cNvSpPr/>
          <p:nvPr/>
        </p:nvSpPr>
        <p:spPr>
          <a:xfrm>
            <a:off x="841247" y="2834640"/>
            <a:ext cx="3154680" cy="24688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症状：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上线时好好的，三个月后答案越来越离谱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根因：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语料变了、切分不再适配、换过嵌入模型没重建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处方：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评估集跑成定时任务，指标掉了先查建库侧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5968" y="2103120"/>
            <a:ext cx="3557016" cy="33832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17136" y="2286000"/>
            <a:ext cx="315468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② 延迟尖刺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17136" y="2834640"/>
            <a:ext cx="3154680" cy="24688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症状：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平时 1 秒，高峰 10 秒，用户流失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根因：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候选块太多、重排太重、agentic 多轮叠加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处方：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分级管线：简单问题走快路，缓存扛住重复问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91856" y="2103120"/>
            <a:ext cx="3557016" cy="33832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193024" y="2286000"/>
            <a:ext cx="315468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③ 黑盒不可查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93024" y="2834640"/>
            <a:ext cx="3154680" cy="24688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症状：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用户说答错了，团队查不出错在哪一环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F2A65A"/>
                </a:solidFill>
                <a:latin typeface="Calibri"/>
                <a:ea typeface="Calibri"/>
              </a:rPr>
              <a:t>根因：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没有全链路追踪，检索结果没落日志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处方：</a:t>
            </a:r>
            <a:r>
              <a:rPr sz="1150" b="0">
                <a:solidFill>
                  <a:srgbClr val="1A2733"/>
                </a:solidFill>
                <a:latin typeface="Calibri"/>
                <a:ea typeface="Calibri"/>
              </a:rPr>
              <a:t>每次问答记 Trace：查询→命中块→重排分→答案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5806440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0E4D64"/>
                </a:solidFill>
                <a:latin typeface="Calibri"/>
                <a:ea typeface="Calibri"/>
              </a:rPr>
              <a:t>三个病共用一个疫苗：第 5 章的评估集 + 本章的全链路追踪。可度量，才可运营。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权限与数据安全：检索层就要设卡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最容易被 Demo 忽略、最先被安全评审拍死的一环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企业文档天然带权限：HR 薪酬文档不该被普通员工问出来。正确做法是在检索层过滤——每个块入库时带 ACL 元数据（部门/密级/角色），查询时按提问者身份过滤候选集，而不是等生成完再兜底拦截。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图书馆借阅证分级：普通证进不了善本室。安检要设在书库门口（检索层），而不是等读者把书借走再追回（生成后拦截）——后者总有漏网，而且用户已经看见书名了。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真实翻车模式：全公司文档进同一个向量库、不带权限元数据，员工问「高管薪酬方案」居然真答出来了。修复只能重建索引补 ACL 字段+查询侧强制过滤——早设计早省事。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售前必答口径：数据不出租户（私有化/专属部署）、检索层 ACL 过滤、全链路审计日志。可溯源、可控范围反而是 RAG 相对纯生成的安全加分项。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9 章 · 生产化与常见坑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上云怎么落地：生产四件套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675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 / 工具（多厂商）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全链路追踪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Langfuse（开源可自托管）/ LangSmith / 各云 APM（Application Performance Monitoring）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每次问答一条 Trace，坏答案五分钟归因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语义缓存 / 网关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各云 API 网关 + Redis 系（向量相似缓存）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重复问题不进模型，成本延迟双降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Prompt 缓存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大模型 API 原生支持（Claude 等主流均已内置）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长系统提示与固定资料的输入费大幅下降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权限与审计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向量库元数据过滤 + IAM（Identity and Access Management） + 云审计日志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检索层设卡、全程留痕，过安全评审三件套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告警与看板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评估集定时任务 + 各云监控告警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指标掉了机器先知道，别等用户投诉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9 章 · 生产化与常见坑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给第 6 章的最小管线接上 Langfuse（免费自托管或云版），跑 20 个问题，找出 Trace 里最慢的一环。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制造一个坏答案（问语料里没有的问题），用 Trace 回答排障三问：检索到没有？排上来没有？用上没有？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用本章成本公式给假想客户（日均 1 万次问答、40% 重复率）算一版月度成本，做成一页报价思路。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③ 题的产出直接进售前工具箱——客户问「RAG 要花多少钱」时，掏出有公式有假设的估算表，比说「看情况」专业十倍。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9 章 · 生产化与常见坑 · 动手做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9 章 · 生产化与常见坑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上线后效果越来越差，怎么排查？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先跑评估集定位掉的是检索侧还是生成侧；八成在检索侧——查语料是否大量更新、切分是否还适配、是否换过嵌入没重建。有 Trace 的话抽 10 个坏答案逐环回放，半天内能定位。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每月成本大概怎么估？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公式：建库一次性 + 增量嵌入 + 存储 + 每问成本 × 月问量 ×（1−缓存命中率）。生成 token 是大头，缓存是最大杠杆；万级日问量、配好缓存的客服场景，月成本通常千到万美元级。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数据安全怎么保证？会不会泄露？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三层答案：部署上数据不出租户（私有化/专属实例）；检索层按身份做 ACL 过滤，问不出无权限的内容；全链路审计留痕。RAG 比纯生成更可控——每个答案都能溯源到具体文档。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延迟能压到多少？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朴素管线几百毫秒到一秒，加重排多一两百毫秒，agentic 多轮到几秒。优化路径：缓存命中走毫秒级、简单问题跳过重排、流式输出先出首字——用户体感关键是首字时间。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这套系统上线后要几个人维护？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配好可观测和告警后，稳态约 0.5~1 人：看指标、处理坏答案、更新语料。真正费人的是没建评估集和 Trace 的系统——每个投诉都要从头人肉排查。工具投资就是人力投资。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9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生产化落地与常见坑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三大生产病：质量漂移、延迟尖刺、黑盒不可查——疫苗是评估集定时跑 + 全链路 Trace。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排障三问：检索到没有？排上来没有？用上没有？——评估（第 5 章）与观测是同一件事的两态。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成本公式：建库一次性 + 增量 + 存储 + 每问成本 × 问量 ×（1−缓存命中率），缓存是最大杠杆。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安全三件套：数据不出租户、检索层 ACL、审计日志——可溯源是 RAG 相对纯生成的加分项。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至此原理五章 + 实践四章闭环：原理管「懂」，实践管「跑」。全书串联与一句话总收束见后两页。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10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GraphRAG：图谱增强检索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Graph-based Retrieval-Augmented Generation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向量检索擅长"找到最像的几段"，却答不了"这五千篇文档的共同主题"这类要横跨全库的问题。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GraphRAG 先把语料织成一张知识图谱、做好分区导读，让"全局提问"也有据可答——代价是贵，所以这一章连成本账一起算。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10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说清向量 RAG 的"全局盲区"：哪类问题它天生答不了，为什么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讲明白 GraphRAG 四步：实体抽取 → 建图 → 社区检测 → 分层摘要，以及本地 / 全局两种查询路径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算得清成本账：全量 GraphRAG 索引贵 6–8 倍，什么场景值得付；LazyGraphRAG 等轻量路线怎么选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会用"按问题类型路由"把向量与图谱检索组合进一条管线（承接第 8 章 Router 模式）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10 章 · GraphRAG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向量 RAG 的全局盲区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"找相似"答不了"看全局"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向量检索的本质是最近邻——给一个问题，找出语义最像的 Top-K 段。但"这批文档的主要主题是什么""A 和 B 在所有合同里是什么关系"这类全局性 / 关系性问题，答案不在任何一段里，而在片段之间的连接里，Top-K 再准也拼不出全貌。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图书管理员能按书名帮你找到某本书（本地查询），但你问"这一万本书整体讲了什么流派变迁"，他就得先把全馆通读一遍、做出导读手册——这本"导读手册"就是 GraphRAG 提前建好的东西。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客户拿 5000 份客服工单问"用户抱怨最集中的三类问题是什么"：向量 RAG 只能捞回几十条相似工单硬编；GraphRAG 在索引期已按主题聚好社区、写好摘要，直接引用社区摘要作答。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判断要不要图谱，看问题形态：指向"某一段"的问题，向量就够；要"横跨全库归纳、追关系链"的问题，才轮到 GraphRAG 出场。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10 章 · GraphRAG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成本账与轻量化路线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2026 年的答案：别全量上，按问题类型路由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920240"/>
          <a:ext cx="10908792" cy="3127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路线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怎么花 / 怎么省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什么时候选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全量 GraphRAG（Microsoft）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索引贵 6–8 倍、运营约 3 倍；全局问题答得最全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语料稳定、全局 / 关系问题是刚需（审计链、组合分析）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LazyGraphRAG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索引成本压到全量的 0.1%（≈向量级），推理期才建图；全局查询成本低约 700 倍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想要全局能力又付不起全量索引——2026 年默认试点起点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LightRAG / Fast GraphRAG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轻量抽取 + 简化图结构，索引成本大幅下降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中小语料、关系问题为主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1">
                          <a:solidFill>
                            <a:srgbClr val="128199"/>
                          </a:solidFill>
                          <a:latin typeface="Calibri"/>
                          <a:ea typeface="Calibri"/>
                        </a:rPr>
                        <a:t>向量 + 图谱路由（生产主流）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简单问题走向量，全局 / 关系问题走图谱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绝大多数生产系统——第 8 章 Router 模式的直接应用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40080" y="5669280"/>
            <a:ext cx="1090879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0E4D64"/>
                </a:solidFill>
                <a:latin typeface="Calibri"/>
                <a:ea typeface="Calibri"/>
              </a:rPr>
              <a:t>承上启下：这张路由表就是第 8 章 Router 模式的具体应用——按问题形态分发到不同检索器；轻量化数据来源见书单 #16/#17。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10 章 · GraphRAG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上云怎么落地：图谱的地基与工具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代表性云服务（多厂商，非绑定）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托管图数据库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Amazon Neptune / Azure Cosmos DB（图 API）/ 各云图数据库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图谱要有地方放：托管图库省运维，规模大再自建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GraphRAG 实现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Microsoft GraphRAG（开源）/ 各云解决方案加速器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别从零写：开源实现 + 加速器起步，精力花在数据上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索引期批处理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各云大模型批量推理 API（批价通常约 5 折）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抽取与摘要是一次性大批量任务，用批量接口能省一半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混合路由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API 网关 / 编排服务（LangGraph 等）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向量、图谱两路检索器，前面加一个问题分类路由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10 章 · GraphRAG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拿 100 条客服工单 / 评论，跑一遍 Microsoft GraphRAG（或 LightRAG）索引，看它抽出了哪些实体、分了几个社区。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同一份语料，分别问一个"指向性问题"和一个"全局性问题"，对比向量 RAG 与 GraphRAG 的答案质量。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记录两者的索引 token 消耗，算出你这份语料的"图谱溢价"倍数，判断值不值。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② 题是给客户演示的标准剧本——指向性问题两边都行、全局性问题一边倒，客户当场就懂"什么时候需要图谱"。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10 章 · GraphRAG · 动手做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10 章 · GraphRAG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GraphRAG 是不是智商税？听说索引贵好几倍。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看问题形态：若客户问题九成是"查某段"，确实不值——向量 + 混合检索就够。但有"横跨全库归纳、追关系链"刚需（审计、组合分析）时，图谱是目前唯一稳定解；且 LazyGraphRAG 已把索引成本压到向量级，试错门槛大降。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什么问题值得付 6–8 倍的索引成本？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三类：全局归纳（"主要主题 / 趋势"）、关系追溯（"A 通过什么关联到 B"）、合规审计（出处链有法律意义）。这些问题的答案在"片段之间"，向量检索从结构上就答不了。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和你们的图数据库产品是什么关系？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GraphRAG 是方法，图数据库是承载：抽出的实体关系存进图库，查询期沿图遍历。已有图库投资的客户做 GraphRAG 是顺路复用；没有的用托管图库起步即可，不必先啃选型。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语料天天变，图谱要天天重建吗？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增量更新是 GraphRAG 的痛点：新文档要重抽取，社区和摘要可能要重算。语料高频变化的场景建议 LazyGraphRAG（推理期建图、索引负担轻），或把图谱限定在"稳定核心语料"上。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我该从哪一步开始试？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先别动图谱：把混合检索 + 重排做扎实（第 7 章），收集三个月真实问题。若全局性 / 关系性问题占比可观（如超一成），用 LazyGraphRAG 或 LightRAG 小语料试点，拿对比数据再决策。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10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GraphRAG：图谱增强检索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向量 RAG 的天花板是"全局问题"：答案在片段之间的连接里，Top-K 检索从结构上拼不出。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GraphRAG 四步：实体抽取 → 建图 → 社区检测 → 分层摘要；本地查询走邻居，全局查询走社区摘要。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成本账：全量索引贵 6–8 倍；LazyGraphRAG 压到 0.1%、全局查询便宜约 700 倍，是 2026 年默认试点起点。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生产主流不是二选一而是路由：简单问题走向量，全局 / 关系问题走图谱（第 8 章 Router 的应用）。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文字之间的"连接"解决了，下一章解决另一种丢失——文档里的图表、图片，纯文本管线根本看不见。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11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多模态 RAG：图表也要进检索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Multimodal RAG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企业文档里最值钱的信息常在图里：架构图、财报图表、扫描件、产品图。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纯文本管线对它们视而不见。这一章讲三条把"看得见"的信息接进检索的路线，以及怎么选。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举得出纯文本 RAG 管线丢信息的真实场景：图表、扫描件、截图里的关键内容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数得出 2026 年三条多模态路线：转述索引（Caption）、统一多模态嵌入、页面当图 + 晚交互（ColPali 系）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 ColPali 的原理与代价：免 OCR、按图块打分（MaxSim），存储涨约一个量级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会按"语料形态 + 查询难度 + 存储预算"做选型，并给客户讲清楚取舍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多模态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纯文本管线看不见什么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解析器丢掉的，检索永远找不回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标准管线第一步是"抽文本"：PDF 转文字、图片走 OCR。但架构图的连线逻辑、财报柱状图的数值对比、截图里的界面状态，抽不成有意义的文字——这些信息在建库期就丢了，后面检索再准也无济于事。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只拿到会议纪要的文字版，却看不到白板上画的架构草图——恰恰最关键的决策就画在那张图上。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客户问"去年 Q3 和 Q4 的毛利率谁高"：答案在年报第 47 页的柱状图里，正文没写数字。纯文本管线检索不到任何相关块，只能答"资料中未提及"——用户明明看得见那页图。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语料里图表 / 扫描件占比高时，先别调检索参数——信息在入库时就没进来。这是"建库侧问题"的典型（回扣第 9 章排障三问）。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多模态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三条路线：转述、统一嵌入、页面当图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从便宜到强，2026 年就这三种打法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098548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098548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59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① 转述索引 Caption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用视觉模型给每张图写文字描述，进普通文本管线；最便宜、改造最小，细节取决于写得多细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5968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774436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74436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98848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② 统一多模态嵌入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文与图进同一向量空间（Cohere Embed 5 / voyage-multimodal-3.5 等），跨模态直接互检；工程最干净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91856" y="2377440"/>
            <a:ext cx="3557016" cy="219456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450324" y="2057400"/>
            <a:ext cx="640080" cy="64008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450324" y="2057400"/>
            <a:ext cx="64008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54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74736" y="2880360"/>
            <a:ext cx="319125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700" b="1">
                <a:solidFill>
                  <a:srgbClr val="0B2540"/>
                </a:solidFill>
                <a:latin typeface="Cambria"/>
                <a:ea typeface="Cambria"/>
              </a:rPr>
              <a:t>③ 页面当图 ColPali 系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47888" y="3383280"/>
            <a:ext cx="304495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1A2733"/>
                </a:solidFill>
                <a:latin typeface="Calibri"/>
                <a:ea typeface="Calibri"/>
              </a:rPr>
              <a:t>整页当图像编码成上千个图块向量，免 OCR、MaxSim 打分；召回最强，存储涨约一个量级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5029200"/>
            <a:ext cx="10908792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1606E"/>
                </a:solidFill>
                <a:latin typeface="Calibri"/>
                <a:ea typeface="Calibri"/>
              </a:rPr>
              <a:t>选型口诀：图少且简单 → 转述最划算；产品图 / 截图混在文档里 → 统一嵌入；扫描件 / 表格图海量、查询"视觉难" → ColPali 系。单向量方案 2026 年已能覆盖多数企业场景，先便宜后贵、增量演进。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多模态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ColPali：把整页当图检索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免 OCR 的收益与代价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ColPali 用视觉语言模型把每页编码成 32×32 的图块网格（约千个 128 维小向量），查询时每个词与全部图块算相似度、取最大再求和（晚交互 MaxSim）。不做 OCR、不做版面分析，表格、图表、手写体一视同仁。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传统管线像"先把整页翻译成文字再找"，翻译时丢什么就永远找不到什么；ColPali 像"拿着问题在页面照片上逐格扫视"——哪一格看着相关，哪一格就亮起来。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扫描版设备手册问"接线端子图在哪一页"：OCR 路线在图上抽不出可检索文本，直接失败；ColPali 按图块匹配"端子 / 接线"的视觉与语义特征，命中那一页。HuggingFace 有 ColPali + Milvus 全流程教程（书单 #19）。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代价在存储与算力：每页上千个向量，与单向量方案有量级差。召回是硬瓶颈、查询"视觉难"才值得上；否则统一嵌入或转述更划算（原理细节见书单 #18 论文）。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与 Multimodal 模块的串联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与 Multimodal 模块的关系：眼睛与图书馆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74519"/>
            <a:ext cx="10908792" cy="109728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14400" y="1993392"/>
            <a:ext cx="1036015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0E4D64"/>
                </a:solidFill>
                <a:latin typeface="Calibri"/>
                <a:ea typeface="Calibri"/>
              </a:rPr>
              <a:t>本页是真实交叉引用：库内 Multimodal 模块已建（视觉编码、模态融合、原生 vs 拼管线、理解 / 生成盘点）。本章讲「多模态内容怎么检索」，那边讲「模型怎么看懂图」——互为上下游。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200400"/>
            <a:ext cx="91440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0B2540"/>
                </a:solidFill>
                <a:latin typeface="Cambria"/>
                <a:ea typeface="Cambria"/>
              </a:rPr>
              <a:t>接缝怎么接（三行看懂）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703320"/>
            <a:ext cx="10908792" cy="73152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3739896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Multimodal 模块 供「看懂的能力」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4480560" y="3739896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3739896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视觉编码（ViT（Vision Transformer） / CLIP，Contrastive Language-Image Pre-training）、模态融合、理解侧能力边界——决定「转述」路线的描述质量与 VLM（Vision-Language Model） 直读的上限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544568"/>
            <a:ext cx="10908792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14400" y="4581144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本章（RAG） 供「检索的工程」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80560" y="4581144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0" y="4581144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三条路线——转述 Caption、统一嵌入、ColPali 页面当图——把图表 / 扫描件变成「查得到」的资产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385816"/>
            <a:ext cx="10908792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5422392"/>
            <a:ext cx="35661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50" b="1">
                <a:solidFill>
                  <a:srgbClr val="128199"/>
                </a:solidFill>
                <a:latin typeface="Calibri"/>
                <a:ea typeface="Calibri"/>
              </a:rPr>
              <a:t>选路线 = 看模型能力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80560" y="5422392"/>
            <a:ext cx="45720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F2A65A"/>
                </a:solidFill>
                <a:latin typeface="Calibri"/>
                <a:ea typeface="Calibri"/>
              </a:rPr>
              <a:t>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0" y="5422392"/>
            <a:ext cx="6245352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0B2540"/>
                </a:solidFill>
                <a:latin typeface="Calibri"/>
                <a:ea typeface="Calibri"/>
              </a:rPr>
              <a:t>转述路线吃 VLM 描述质量，ColPali 吃视觉编码器；小字 / 图表推理等能力边界决定检索路线取舍（multimodal#mm-fusion）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217920"/>
            <a:ext cx="10908792" cy="23774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给售前的一句话：Multimodal 给模型「眼睛」，本章给眼睛配「图书馆」——客户问多模态检索，先讲能力边界，再讲三条路线怎么选。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11 章 · 多模态 RAG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上云怎么落地：多模态的解析与检索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 / 模型（多厂商）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多模态嵌入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Cohere Embed（多模态）/ voyage-multimodal / 开源 ColQwen 系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一个 API 让图文同空间，跨模态互检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文档智能解析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Textract / Document Intelligence / 各云文档智能（含图表理解）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转述路线的地基：图表抽数、版面结构化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多向量检索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Milvus / Qdrant / Vespa（支持多向量 / 晚交互打分）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ColPali 系要向量库配合多向量检索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看图作答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各云多模态大模型 API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检索回图后，生成端也要"看得懂图"才闭环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11 章 · 多模态 RAG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找一份图表密集的 PDF（年报 / 产品手册），分别用纯文本管线和"转述索引"入库，问 3 个"答案在图里"的问题，对比结果。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跑一遍 HuggingFace 的 ColPali + Milvus 教程（书单 #19），体会"页面当图"的检索效果。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估算你的语料用 ColPali 的存储成本：页数 × 约 1000 向量 × 128 维，和单向量方案比一比。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① 题的对比截图直接放进售前 Demo——"答案明明在图里却检索不到"是客户最有共鸣的痛点之一。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11 章 · 多模态 RAG · 动手做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11 章 · 多模态 RAG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我们的资料全是扫描件 PDF，怎么办？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两条路：质量好的扫描件走"文档智能解析 + 转述"，成本低；质量差、表格图纸多的直接上 ColPali 系页面检索，免 OCR 绕开识别错误。通常先解析路线兜底，再对高价值文档叠加页面检索。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多模态会让成本涨多少？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分路线：转述索引只在建库期多一笔视觉模型调用；统一嵌入与文本嵌入同量级；ColPali 系存储涨约一个量级、查询算力也更重。所以选型先问"召回是不是真瓶颈"，不是越强越好。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图片检索回来了，模型答得对吗？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检索和作答要配套：生成端得用能看图的多模态模型，把命中的页面图直接放进上下文。好消息是 2026 年主流大模型 API 都已原生支持看图，这一环基本不再是短板。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文字和图混着问，路由怎么设计？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模态这层通常不用路由：统一嵌入和 ColPali 天然图文同检，转述路线里图已变成文字。真正要路由的是"查文 vs 查数"（下一章）和"本地 vs 全局"（第 10 章）。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该从哪条路线起步？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先转述：改造最小、立刻见效，还能顺手把图表数据抽成结构化。三个月后看坏答案：若一堆"视觉难"查询失败，再对那部分语料上 ColPali——增量演进，别一步到位。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11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多模态 RAG：图表也要进检索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纯文本管线的丢失发生在建库期：图表、扫描件、截图的信息抽不成文字，检索永远找不回。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三条路线：转述索引（最便宜）、统一多模态嵌入（工程干净）、ColPali 页面当图（召回最强、存储贵一个量级）。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ColPali 免 OCR：整页切成千个图块向量、MaxSim 逐词对格打分——扫描件与表格图的杀手锏。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选型顺序：先转述兜底，统一嵌入补跨模态，"视觉难"的高价值语料才上多向量。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图看得见了，还有一类信息躲在数据库表里——"上季度销售额多少"，检索文档没用，得会查数。下一章收官。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11 章 · 多模态 RAG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3657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5FD0C5"/>
                </a:solidFill>
                <a:latin typeface="Calibri"/>
                <a:ea typeface="Calibri"/>
              </a:rPr>
              <a:t>第 12 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65960"/>
            <a:ext cx="10908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FFFFF"/>
                </a:solidFill>
                <a:latin typeface="Cambria"/>
                <a:ea typeface="Cambria"/>
              </a:rPr>
              <a:t>结构化数据 RAG：Text-to-SQL 与语义层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3063240"/>
            <a:ext cx="10058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CA3B8"/>
                </a:solidFill>
                <a:latin typeface="Calibri"/>
                <a:ea typeface="Calibri"/>
              </a:rPr>
              <a:t>Structured-Data RAG: Text-to-SQL &amp; Semantic Layer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840480"/>
            <a:ext cx="8046720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"上季度华东区销售额是多少"——答案不在任何文档里，在数据库表里。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0">
                <a:solidFill>
                  <a:srgbClr val="C9D8E2"/>
                </a:solidFill>
                <a:latin typeface="Calibri"/>
                <a:ea typeface="Calibri"/>
              </a:rPr>
              <a:t>这一章讲 RAG 怎么学会"查数"：裸 Text-to-SQL 为什么不及格、语义层为什么是及格线、查文与查数怎么路由。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8" name="Rectangle 7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12 章 · 学习目标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学完这一章，你能对客户讲清楚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02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02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371600" y="1965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分得清"查文"与"查数"：哪类问题走文档检索，哪类必须落到数据库查询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3145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3145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71600" y="3108960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说清裸 Text-to-SQL 在真实企业库只有 50–70% 准确率的原因：表名歧义、口径不明、脏 schema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288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4288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71600" y="4251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讲明白语义层（Semantic Layer）是什么：指标 / 维度 / 同义词的确定性定义，怎么把准确率抬到 85–95%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431536"/>
            <a:ext cx="457200" cy="457200"/>
          </a:xfrm>
          <a:prstGeom prst="roundRect">
            <a:avLst/>
          </a:prstGeom>
          <a:solidFill>
            <a:srgbClr val="1C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5431536"/>
            <a:ext cx="4572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mbria"/>
                <a:ea typeface="Cambria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71600" y="5394959"/>
            <a:ext cx="10085832" cy="1051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550" b="0">
                <a:solidFill>
                  <a:srgbClr val="1A2733"/>
                </a:solidFill>
                <a:latin typeface="Calibri"/>
                <a:ea typeface="Calibri"/>
              </a:rPr>
              <a:t>画出生产架构：RAG 做检索层 + 语义层做回答层，入口路由决定走哪条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查文与查数是两码事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文档检索答不了"多少"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"退货政策是什么"答案在文档里，检索即可；"上季度华东区销售额"答案不在任何文本里——要对数据库现算。把后者塞给文档 RAG，最好情况答"没找到"，最坏情况从旧报告里捞个过期数字、一本正经地给你。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问图书馆员"《红楼梦》讲什么"没问题；问他"今天全馆借了多少本书"，他不该去书架上翻，该去查借阅系统——两个问题，两套系统。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真实翻车：客户问"本月 SLA 达标率"，文档 RAG 检索到半年前的月报，答了个旧数字，还带着出处、显得特别可信。数字类问题走错管线，比"答不出"危害大得多。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入口处就要分流：问题里带"多少 / 几 / 排名 / 趋势 / 对比数值"的，路由到查数管线；描述性、政策性的问题走文档检索。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裸 Text-to-SQL 为什么不及格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572768"/>
            <a:ext cx="1090879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0">
                <a:solidFill>
                  <a:srgbClr val="51606E"/>
                </a:solidFill>
                <a:latin typeface="Calibri"/>
                <a:ea typeface="Calibri"/>
              </a:rPr>
              <a:t>模型会写 SQL，不等于写得对"你家的" SQL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2960" y="2340864"/>
            <a:ext cx="713232" cy="310896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234086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概念</a:t>
            </a:r>
          </a:p>
        </p:txBody>
      </p:sp>
      <p:sp>
        <p:nvSpPr>
          <p:cNvPr id="8" name="Rectangle 7"/>
          <p:cNvSpPr/>
          <p:nvPr/>
        </p:nvSpPr>
        <p:spPr>
          <a:xfrm>
            <a:off x="1856231" y="216712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大模型写标准 SQL 语法早已过关，难在语义落地：真实企业库几百张表、字段名像密码（amt_3m）、同一个"收入"有五种口径。裸接数据库的 Text-to-SQL 在企业环境准确率只有 50–70%——而查数场景错一个数就是事故。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0896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2960" y="3392424"/>
            <a:ext cx="713232" cy="310896"/>
          </a:xfrm>
          <a:prstGeom prst="roundRect">
            <a:avLst/>
          </a:prstGeom>
          <a:solidFill>
            <a:srgbClr val="F2A6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3392424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类比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56231" y="321868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让一位 SQL 高手空降你公司直接写报表：语法他门儿清，但"销售额算不算退款""华东包不包括安徽"这些口径只能猜——猜错了 SQL 依然跑得通，数字却是错的。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60520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" y="4443983"/>
            <a:ext cx="713232" cy="310896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444398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案例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56231" y="4270248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同一个问题"去年营收多少"，模型可能 sum 订单表金额（含取消单），也可能 sum 财务表确认收入，两个数差 15%，都"语法正确"。没有口径定义，对错全凭运气。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212079"/>
            <a:ext cx="10908792" cy="86868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2960" y="5495543"/>
            <a:ext cx="713232" cy="310896"/>
          </a:xfrm>
          <a:prstGeom prst="roundRect">
            <a:avLst/>
          </a:prstGeom>
          <a:solidFill>
            <a:srgbClr val="2F85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5495543"/>
            <a:ext cx="713232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小结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56231" y="5321807"/>
            <a:ext cx="9281160" cy="6492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50" b="0">
                <a:solidFill>
                  <a:srgbClr val="1A2733"/>
                </a:solidFill>
                <a:latin typeface="Calibri"/>
                <a:ea typeface="Calibri"/>
              </a:rPr>
              <a:t>最危险的不是报错，而是"跑得通但算错"的静默错误。这就是裸 Text-to-SQL 不能进生产的原因——必须有确定性的口径层兜底。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128199"/>
                </a:solidFill>
                <a:latin typeface="Calibri"/>
                <a:ea typeface="Calibri"/>
              </a:rPr>
              <a:t>第 12 章 · 结构化数据 RAG · 上云怎么落地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上云怎么落地：问数的四层栈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920240"/>
          <a:ext cx="1090879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10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技术环节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代表性云服务 / 工具（多厂商）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给客户一句话</a:t>
                      </a:r>
                    </a:p>
                  </a:txBody>
                  <a:tcPr marL="73152" marR="73152" marT="27432" marB="27432" anchor="ctr"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NL2SQL / NL2BI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各云数据平台内置问数能力 / BI 产品自然语言查询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平台自带的问数入口，起步最快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语义层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dbt Semantic Layer / 各 BI 语义模型（Power BI 等）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口径手册产品化：定义一次，处处复用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数据仓库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各云数仓（Redshift / Synapse / BigQuery 类）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查数的地基；语义层建在仓上，别直连业务库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SQL 工具化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Agent 平台的 SQL 工具 / 函数计算包装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</a:pPr>
                      <a:r>
                        <a:rPr sz="1150" b="0">
                          <a:solidFill>
                            <a:srgbClr val="1A2733"/>
                          </a:solidFill>
                          <a:latin typeface="Calibri"/>
                          <a:ea typeface="Calibri"/>
                        </a:rPr>
                        <a:t>把"查数"包成 agent 工具，与文档检索并列路由（见 Agent 模块）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40080" y="5897880"/>
            <a:ext cx="1090879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51606E"/>
                </a:solidFill>
                <a:latin typeface="Calibri"/>
                <a:ea typeface="Calibri"/>
              </a:rPr>
              <a:t>说明：以上为「有真实云关联」才列；同一环节给多厂商代表选项，不绑死单一供应商。服务能力以各云 2026 年现状为准。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D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-1371600"/>
            <a:ext cx="4114800" cy="4114800"/>
          </a:xfrm>
          <a:prstGeom prst="ellipse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54864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5FD0C5"/>
                </a:solidFill>
                <a:latin typeface="Calibri"/>
                <a:ea typeface="Calibri"/>
              </a:rPr>
              <a:t>动手做 · HANDS-ON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914400"/>
            <a:ext cx="100584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2800" b="1">
                <a:solidFill>
                  <a:srgbClr val="FFFFFF"/>
                </a:solidFill>
                <a:latin typeface="Cambria"/>
                <a:ea typeface="Cambria"/>
              </a:rPr>
              <a:t>第 12 章 · 结构化数据 RAG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0908792" cy="27432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5840" y="2148840"/>
            <a:ext cx="10177272" cy="2377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① 列出你客户场景里最高频的 10 个问题，人工标注每个该"查文"还是"查数"，看比例——这决定要不要建查数管线。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② 挑 3 个指标写出精确口径定义（公式、口径、同义词），体会"语义层条目"长什么样。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500" b="0">
                <a:solidFill>
                  <a:srgbClr val="E7F3F6"/>
                </a:solidFill>
                <a:latin typeface="Calibri"/>
                <a:ea typeface="Calibri"/>
              </a:rPr>
              <a:t>③ 用任一云的 NL2BI 能力，把同一个数字问题换三种问法问，看口径是否一致——不一致就是需要语义层的证据。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892040"/>
            <a:ext cx="10908792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50" b="1">
                <a:solidFill>
                  <a:srgbClr val="F2A65A"/>
                </a:solidFill>
                <a:latin typeface="Calibri"/>
                <a:ea typeface="Calibri"/>
              </a:rPr>
              <a:t>提示： 第 ② 题写出的三条定义，就是给客户做语义层 PoC 的种子——售前当场能演示"有口径 vs 没口径"的准确率差异。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12 章 · 结构化数据 RAG · 动手做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40080" y="502920"/>
            <a:ext cx="1090879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F2A65A"/>
                </a:solidFill>
                <a:latin typeface="Calibri"/>
                <a:ea typeface="Calibri"/>
              </a:rPr>
              <a:t>第 12 章 · 结构化数据 RAG · 客户会怎么问（面试题）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822960"/>
            <a:ext cx="1090879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0B2540"/>
                </a:solidFill>
                <a:latin typeface="Cambria"/>
                <a:ea typeface="Cambria"/>
              </a:rPr>
              <a:t>现场最可能被追问的问题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" y="2011680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这不就是 BI 吗？会不会替代我们 BI 团队？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112" y="2249424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不替代，是换交互：BI 团队从"人肉写报表"升级为"维护语义层口径"——口径定义得越全，问数越准。它扩大的是数据的使用面（人人能问），口径治理反而更重要了。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807208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898648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算错一个数比答错一段话严重得多，怎么控风险？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" y="3136392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三道闸：高频指标只走语义层（确定性生成，不让模型自由发挥）；SQL 执行只读权限 + 行级过滤；答案附生成的 SQL 与口径出处，可复核。裸 SQL 只留给内部临时分析。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94176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6112" y="3785615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我们表结构很乱，是不是没法上？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112" y="4023360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乱 schema 正是裸 Text-to-SQL 只有五六成准确率的原因，而语义层恰是解药：不用先重构几百张表，先给 20 个高频指标建口径映射就能上线——语义层是"乱库上面的整洁层"。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581144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4672583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查文和查数能在一个入口里吗？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4910328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能，靠路由：入口分类器判断问题形态，"多少 / 排名 / 趋势"走语义层查数，政策 / 描述类走文档检索，两边都带出处。这与第 10 章 vector/graph 路由是同一框架，多一个分支而已。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468112"/>
            <a:ext cx="10908792" cy="740664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96112" y="5559551"/>
            <a:ext cx="10396728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400" b="1">
                <a:solidFill>
                  <a:srgbClr val="F2A65A"/>
                </a:solidFill>
                <a:latin typeface="Calibri"/>
                <a:ea typeface="Calibri"/>
              </a:rPr>
              <a:t>Q 起步要多久？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96112" y="5797296"/>
            <a:ext cx="10396728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128199"/>
                </a:solidFill>
                <a:latin typeface="Calibri"/>
                <a:ea typeface="Calibri"/>
              </a:rPr>
              <a:t>A 比想象快：挑 10–20 个高频指标定义口径、接上数仓，两三周能出可演示的 PoC（Proof of Concept）。慢的是口径评审——各部门对"收入"的定义打架，这是组织问题不是技术问题，售前要提前做预期管理。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640080"/>
            <a:ext cx="8229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5FD0C5"/>
                </a:solidFill>
                <a:latin typeface="Calibri"/>
                <a:ea typeface="Calibri"/>
              </a:rPr>
              <a:t>第 12 章 · 本章小结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51560"/>
            <a:ext cx="1005840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Cambria"/>
                <a:ea typeface="Cambria"/>
              </a:rPr>
              <a:t>结构化数据 RAG：Text-to-SQL 与语义层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0908792" cy="3108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查文答"是什么"，查数答"多少"——数字类问题走文档检索是事故源，入口必须路由分流。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裸 Text-to-SQL 在真实企业库仅 50–70% 准确率，且错法危险：SQL 跑得通、数字是错的（静默错误）。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语义层是口径手册：指标 / 维度 / 同义词的确定性定义，准确率抬到 85–95%，覆盖到的问题近乎全对。</a:t>
            </a:r>
          </a:p>
          <a:p>
            <a:pPr algn="l">
              <a:lnSpc>
                <a:spcPct val="105000"/>
              </a:lnSpc>
              <a:spcAft>
                <a:spcPts val="1200"/>
              </a:spcAft>
            </a:pPr>
            <a:r>
              <a:rPr sz="1550" b="0">
                <a:solidFill>
                  <a:srgbClr val="D8E6EE"/>
                </a:solidFill>
                <a:latin typeface="Calibri"/>
                <a:ea typeface="Calibri"/>
              </a:rPr>
              <a:t>生产定式：RAG 做检索层 + 语义层做回答层；SQL 包成 agent 工具与文档检索并列（接 Agent 模块）。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10908792" cy="914400"/>
          </a:xfrm>
          <a:prstGeom prst="roundRect">
            <a:avLst/>
          </a:prstGeom>
          <a:solidFill>
            <a:srgbClr val="0C3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349240"/>
            <a:ext cx="103601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1300" b="1">
                <a:solidFill>
                  <a:srgbClr val="F2A65A"/>
                </a:solidFill>
                <a:latin typeface="Calibri"/>
                <a:ea typeface="Calibri"/>
              </a:rPr>
              <a:t>承上启下： 至此 12 章齐了：原理（1–5）打地基，实践（6–9）能上线，进阶（10–12）把"查不了的问题"逐个补上。全书串联与总收束见后两页。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l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9" name="Rectangle 8"/>
          <p:cNvSpPr/>
          <p:nvPr/>
        </p:nvSpPr>
        <p:spPr>
          <a:xfrm>
            <a:off x="7891272" y="6473952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r">
              <a:lnSpc>
                <a:spcPct val="105000"/>
              </a:lnSpc>
            </a:pPr>
            <a:r>
              <a:rPr sz="900" b="0">
                <a:solidFill>
                  <a:srgbClr val="9FB3C0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全书串联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9115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本模块与知识库的串联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10911535" cy="1097280"/>
          </a:xfrm>
          <a:prstGeom prst="roundRect">
            <a:avLst>
              <a:gd name="adj" fmla="val 7500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914400" y="1993392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sz="1350" b="1">
                <a:solidFill>
                  <a:srgbClr val="0E4D64"/>
                </a:solidFill>
                <a:latin typeface="Calibri"/>
                <a:ea typeface="Calibri"/>
              </a:rPr>
              <a:t>现状： 与 Agent 模块的串联已双向落地（第 8 章专页 ↔ Agent 第 5 章）；Evaluation、Fine-tuning 模块亦已建成，下方候选串联已转正为真实交叉引用——本页三条串联全部指向库内已存在的模块。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串联关系（① 已可连的真实模块 · ② 候选未来模块）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3703320"/>
            <a:ext cx="10911535" cy="731520"/>
          </a:xfrm>
          <a:prstGeom prst="roundRect">
            <a:avLst>
              <a:gd name="adj" fmla="val 11250"/>
            </a:avLst>
          </a:prstGeom>
          <a:solidFill>
            <a:srgbClr val="EAF3F5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914400" y="3758184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供「知识」 ↔ Agent 供「工具/编排」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480560" y="3758184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A65A"/>
                </a:solidFill>
              </a:rPr>
              <a:t>⟶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29200" y="3758184"/>
            <a:ext cx="6248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已存在 · Agent 模块  检索是 agent 的核心工具；第 8 章已把 RAG 检索管线与 Agent 的工具使用 / 编排接通（见第 8 章串联页）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0080" y="4544568"/>
            <a:ext cx="10911535" cy="731520"/>
          </a:xfrm>
          <a:prstGeom prst="roundRect">
            <a:avLst>
              <a:gd name="adj" fmla="val 11250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14400" y="4599432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的检索质量 / 评估指标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480560" y="4599432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A65A"/>
                </a:solidFill>
              </a:rPr>
              <a:t>⟶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029200" y="4599432"/>
            <a:ext cx="6248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已存在 · Evaluation 模块  第 5 章的忠实度、上下文精确率 / 召回率与 Evaluation 模块的指标体系互通（模块已建）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" y="5385816"/>
            <a:ext cx="10911535" cy="731520"/>
          </a:xfrm>
          <a:prstGeom prst="roundRect">
            <a:avLst>
              <a:gd name="adj" fmla="val 11250"/>
            </a:avLst>
          </a:prstGeom>
          <a:solidFill>
            <a:srgbClr val="F3F8FA"/>
          </a:solidFill>
          <a:ln/>
          <a:effectLst>
            <a:outerShdw blurRad="88900" dist="381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914400" y="5440680"/>
            <a:ext cx="3566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vs 微调 的取舍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480560" y="5440680"/>
            <a:ext cx="457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A65A"/>
                </a:solidFill>
              </a:rPr>
              <a:t>⟶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029200" y="5440680"/>
            <a:ext cx="62480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sz="1150" b="1">
                <a:solidFill>
                  <a:srgbClr val="2F855A"/>
                </a:solidFill>
                <a:latin typeface="Calibri"/>
                <a:ea typeface="Calibri"/>
              </a:rPr>
              <a:t>已存在 · Fine-tuning 模块  第 1 章「改知识 vs 改行为」的取舍与 Fine-tuning 模块互为参照（模块已建）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全书串联</a:t>
            </a:r>
            <a:endParaRPr lang="en-US" sz="9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3291840"/>
            <a:ext cx="5029200" cy="50292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总收束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508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把 RAG 讲给客户，一句话记住每一章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1060704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spcAft>
                <a:spcPts val="350"/>
              </a:spcAft>
              <a:buNone/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① 为什么用：让大模型「带着你的最新私有资料开卷答题」——更新快、可溯源、成本低。</a:t>
            </a:r>
            <a:endParaRPr lang="en-US" sz="1550" dirty="0"/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② 向量检索：把语义变坐标、按意思找；Top-K 宽召回，ANN 换速度。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③ 切分：切好块是性价比最高的一步；上下文检索低成本大幅提召回。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④ 重排序：宽召回 + 交叉编码器精排，几百毫秒换准确率明显提升。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⑤ 评估：先建评估集，分检索 / 生成两侧归因，可度量才可优化。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⑥ 最小管线：离线建库 + 在线查询两条腿，几十行代码跑通；大头在数据侧。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⑦ 混合检索：BM25 管精确、向量管语义，RRF 按名次融合——生产最低标配。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⑧ Agentic RAG：把检索交给模型掌控，查到满意为止；Router 起步、CRAG 兜底。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⑨ 生产化：漂移 / 尖刺 / 黑盒三大病，评估集 + Trace 是疫苗；缓存是成本杠杆。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⑩ GraphRAG：全局问题走社区摘要；全量索引贵 6–8 倍，LazyGraphRAG 是试点起点。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⑪ 多模态：转述 / 统一嵌入 / ColPali 页面当图三路线，先便宜后贵增量演进。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⑫ 结构化数据：查数走语义层（口径手册），50–70% → 85–95%；查文查数入口路由。</a:t>
            </a:r>
          </a:p>
        </p:txBody>
      </p:sp>
      <p:sp>
        <p:nvSpPr>
          <p:cNvPr id="6" name="Text 4"/>
          <p:cNvSpPr/>
          <p:nvPr/>
        </p:nvSpPr>
        <p:spPr>
          <a:xfrm>
            <a:off x="640080" y="58978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sz="1150" b="0">
                <a:solidFill>
                  <a:srgbClr val="8FA6B4"/>
                </a:solidFill>
                <a:latin typeface="Calibri"/>
                <a:ea typeface="Calibri"/>
              </a:rPr>
              <a:t>配套：精选电子书书单（20 份，偏实践，含 5 篇 arXiv 论文）见 电子书书单.md；原始素材见 raw-data/。可增补方向：长上下文 vs RAG、RAG 安全（检索投毒 / 提示注入）……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总收束</a:t>
            </a:r>
            <a:endParaRPr lang="en-US" sz="9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3291840"/>
            <a:ext cx="5029200" cy="5029200"/>
          </a:xfrm>
          <a:prstGeom prst="ellipse">
            <a:avLst/>
          </a:prstGeom>
          <a:solidFill>
            <a:srgbClr val="0E4D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5FD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1508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十二章各留一条验收证据，上线前对一遍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1060704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spcAft>
                <a:spcPts val="350"/>
              </a:spcAft>
              <a:buNone/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① 边界：问题分类清楚（哪些走 RAG、哪些不走），留了非 RAG 基线对照。</a:t>
            </a:r>
            <a:endParaRPr lang="en-US" sz="1550" dirty="0"/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② 检索：embedding 模型与版本锁定，ANN 参数与召回率有实测记录。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③ 切分：解析与切分质量抽检过（gold chunk 对照），版本可回溯。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④ 重排：候选池大小、top-n、延迟成本有联合调参记录。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⑤ 评估：评估集版本化，检索/生成两侧分开归因（见六段诊断页）。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⑥ 管线：离线建库与在线查询可复现，数据侧变更有影响分析。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⑦ 混合：RRF 与融合参数固化成配置，不靠脑记。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⑧ Agentic：步数与 token 预算封顶，终态明确（查到/查不到/放弃）。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⑨ 生产：权限过滤在检索层生效（跨租户回归），漂移与缓存有监控。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⑩ GraphRAG：上图谱前有成本账与试点结论，不为技术而技术。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⑪ 多模态：图文资产同一套 ACL 与版本治理，引用能定位到页/区域。</a:t>
            </a:r>
          </a:p>
          <a:p>
            <a:pPr algn="l">
              <a:lnSpc>
                <a:spcPct val="108000"/>
              </a:lnSpc>
              <a:spcAft>
                <a:spcPts val="350"/>
              </a:spcAft>
            </a:pPr>
            <a:r>
              <a:rPr sz="1150" b="0">
                <a:solidFill>
                  <a:srgbClr val="D8E6EE"/>
                </a:solidFill>
                <a:latin typeface="Calibri"/>
                <a:ea typeface="Calibri"/>
              </a:rPr>
              <a:t>⑫ 结构化：语义层口径手册版本化，查数结果可对账。</a:t>
            </a:r>
          </a:p>
        </p:txBody>
      </p:sp>
      <p:sp>
        <p:nvSpPr>
          <p:cNvPr id="6" name="Text 4"/>
          <p:cNvSpPr/>
          <p:nvPr/>
        </p:nvSpPr>
        <p:spPr>
          <a:xfrm>
            <a:off x="640080" y="58978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sz="1150" b="0">
                <a:solidFill>
                  <a:srgbClr val="8FA6B4"/>
                </a:solidFill>
                <a:latin typeface="Calibri"/>
                <a:ea typeface="Calibri"/>
              </a:rPr>
              <a:t>终极判断：任何一条回答都能回放「谁问的、检索到什么版本的什么、为何这样答、引用是否支撑」——数据/索引/模型/提示词/策略五个版本绑定，缺一就不可复现。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讲义 · 检索增强生成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894015" y="647395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9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" y="480060"/>
            <a:ext cx="108508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2A4A"/>
                </a:solidFill>
                <a:latin typeface="Cambria"/>
                <a:ea typeface="Cambria"/>
              </a:rPr>
              <a:t>附 · 与 Prompt Engineering 的关系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560" y="1508760"/>
            <a:ext cx="108508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5A6473"/>
                </a:solidFill>
                <a:latin typeface="Calibri"/>
                <a:ea typeface="Calibri"/>
              </a:rPr>
              <a:t>「提示词 vs RAG」是同一个选型问题的两面。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70560" y="2468880"/>
            <a:ext cx="10850880" cy="288036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584960" cy="514350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承上启下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63290"/>
            <a:ext cx="10363200" cy="1783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A1A1A"/>
                </a:solidFill>
                <a:latin typeface="Calibri"/>
                <a:ea typeface="Calibri"/>
              </a:rPr>
              <a:t>补的是「知识」（模型不知道的事实）用 RAG；改的是「行为 / 格式」用提示词——二者常组合。而且 RAG 检索到的内容，最终都要「塞进提示词」才生效：检索质量再高，提示词组织不好（顺序、分隔、指令）也白费。Prompt Engineering 第 1 章讲透这条选型边界，第 2/3 章讲「怎么把检索内容组织进上下文」。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560" y="5829300"/>
            <a:ext cx="10850880" cy="617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2B6CB0"/>
                </a:solidFill>
                <a:latin typeface="Calibri"/>
                <a:ea typeface="Calibri"/>
              </a:rPr>
              <a:t>↔ 回指：Prompt Engineering《是什么 / 为什么 · 选型边界》pe#pe-what-why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向量检索与 Embedding  INTUITION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把语义变成坐标：意思相近，坐标就相近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81328"/>
            <a:ext cx="448056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0">
                <a:solidFill>
                  <a:srgbClr val="1A2733"/>
                </a:solidFill>
                <a:latin typeface="Calibri"/>
                <a:ea typeface="Calibri"/>
              </a:rPr>
              <a:t>Embedding 模型把一段文字压成一串数字（向量），相当于在一个高维空间里给它分配一个坐标。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514600"/>
            <a:ext cx="3383280" cy="6400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一段文字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例：“怎么退货”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447288"/>
            <a:ext cx="3383280" cy="6400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Embedding 模型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文字 → 向量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379976"/>
            <a:ext cx="3383280" cy="6400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空间里一个点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[0.12, -0.4, …]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514600" y="3154680"/>
            <a:ext cx="0" cy="292608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514600" y="4087368"/>
            <a:ext cx="0" cy="292608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5468112"/>
            <a:ext cx="448056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检索 = 在这个空间里，找离问题最近的邻居。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49240" y="1481328"/>
            <a:ext cx="6355080" cy="4343400"/>
          </a:xfrm>
          <a:prstGeom prst="roundRect">
            <a:avLst>
              <a:gd name="adj" fmla="val 3000"/>
            </a:avLst>
          </a:prstGeom>
          <a:solidFill>
            <a:srgbClr val="F7FBFC"/>
          </a:solidFill>
          <a:ln w="12700">
            <a:solidFill>
              <a:srgbClr val="9FB3C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13831" y="1554480"/>
            <a:ext cx="4114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语义空间 semantic space（距离 ≈ 语义相似度）</a:t>
            </a:r>
          </a:p>
        </p:txBody>
      </p:sp>
      <p:sp>
        <p:nvSpPr>
          <p:cNvPr id="14" name="Oval 13"/>
          <p:cNvSpPr/>
          <p:nvPr/>
        </p:nvSpPr>
        <p:spPr>
          <a:xfrm>
            <a:off x="6318504" y="2295144"/>
            <a:ext cx="164592" cy="164592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9672" y="224028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狗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dog</a:t>
            </a:r>
          </a:p>
        </p:txBody>
      </p:sp>
      <p:sp>
        <p:nvSpPr>
          <p:cNvPr id="16" name="Oval 15"/>
          <p:cNvSpPr/>
          <p:nvPr/>
        </p:nvSpPr>
        <p:spPr>
          <a:xfrm>
            <a:off x="7004304" y="2130552"/>
            <a:ext cx="164592" cy="164592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05472" y="2075688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犬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canine</a:t>
            </a:r>
          </a:p>
        </p:txBody>
      </p:sp>
      <p:sp>
        <p:nvSpPr>
          <p:cNvPr id="18" name="Oval 17"/>
          <p:cNvSpPr/>
          <p:nvPr/>
        </p:nvSpPr>
        <p:spPr>
          <a:xfrm>
            <a:off x="6501384" y="2889504"/>
            <a:ext cx="164592" cy="164592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02552" y="28346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小狗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puppy</a:t>
            </a:r>
          </a:p>
        </p:txBody>
      </p:sp>
      <p:sp>
        <p:nvSpPr>
          <p:cNvPr id="20" name="Oval 19"/>
          <p:cNvSpPr/>
          <p:nvPr/>
        </p:nvSpPr>
        <p:spPr>
          <a:xfrm>
            <a:off x="7918704" y="2615184"/>
            <a:ext cx="164592" cy="164592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19872" y="256032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猫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cat</a:t>
            </a:r>
          </a:p>
        </p:txBody>
      </p:sp>
      <p:sp>
        <p:nvSpPr>
          <p:cNvPr id="22" name="Oval 21"/>
          <p:cNvSpPr/>
          <p:nvPr/>
        </p:nvSpPr>
        <p:spPr>
          <a:xfrm>
            <a:off x="8467344" y="3118104"/>
            <a:ext cx="164592" cy="164592"/>
          </a:xfrm>
          <a:prstGeom prst="ellipse">
            <a:avLst/>
          </a:prstGeom>
          <a:solidFill>
            <a:srgbClr val="128199"/>
          </a:solidFill>
          <a:ln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68512" y="30632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幼猫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kitten</a:t>
            </a:r>
          </a:p>
        </p:txBody>
      </p:sp>
      <p:sp>
        <p:nvSpPr>
          <p:cNvPr id="24" name="Oval 23"/>
          <p:cNvSpPr/>
          <p:nvPr/>
        </p:nvSpPr>
        <p:spPr>
          <a:xfrm>
            <a:off x="9701784" y="4535424"/>
            <a:ext cx="164592" cy="164592"/>
          </a:xfrm>
          <a:prstGeom prst="ellipse">
            <a:avLst/>
          </a:prstGeom>
          <a:solidFill>
            <a:srgbClr val="F2A65A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2952" y="4480559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汽车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car</a:t>
            </a:r>
          </a:p>
        </p:txBody>
      </p:sp>
      <p:sp>
        <p:nvSpPr>
          <p:cNvPr id="26" name="Oval 25"/>
          <p:cNvSpPr/>
          <p:nvPr/>
        </p:nvSpPr>
        <p:spPr>
          <a:xfrm>
            <a:off x="10387584" y="4306824"/>
            <a:ext cx="164592" cy="164592"/>
          </a:xfrm>
          <a:prstGeom prst="ellipse">
            <a:avLst/>
          </a:prstGeom>
          <a:solidFill>
            <a:srgbClr val="F2A65A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588752" y="4251959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轿车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auto</a:t>
            </a:r>
          </a:p>
        </p:txBody>
      </p:sp>
      <p:sp>
        <p:nvSpPr>
          <p:cNvPr id="28" name="Oval 27"/>
          <p:cNvSpPr/>
          <p:nvPr/>
        </p:nvSpPr>
        <p:spPr>
          <a:xfrm>
            <a:off x="9930384" y="5038344"/>
            <a:ext cx="164592" cy="164592"/>
          </a:xfrm>
          <a:prstGeom prst="ellipse">
            <a:avLst/>
          </a:prstGeom>
          <a:solidFill>
            <a:srgbClr val="F2A65A"/>
          </a:solidFill>
          <a:ln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131552" y="4983479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993C1D"/>
                </a:solidFill>
                <a:latin typeface="Calibri"/>
                <a:ea typeface="Calibri"/>
              </a:rPr>
              <a:t>卡车</a:t>
            </a: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 truck</a:t>
            </a:r>
          </a:p>
        </p:txBody>
      </p:sp>
      <p:sp>
        <p:nvSpPr>
          <p:cNvPr id="30" name="Oval 29"/>
          <p:cNvSpPr/>
          <p:nvPr/>
        </p:nvSpPr>
        <p:spPr>
          <a:xfrm>
            <a:off x="7397496" y="3465576"/>
            <a:ext cx="201168" cy="201168"/>
          </a:xfrm>
          <a:prstGeom prst="ellipse">
            <a:avLst/>
          </a:prstGeom>
          <a:solidFill>
            <a:srgbClr val="0B2540"/>
          </a:solidFill>
          <a:ln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7516367" y="2788920"/>
            <a:ext cx="420625" cy="704088"/>
          </a:xfrm>
          <a:prstGeom prst="line">
            <a:avLst/>
          </a:prstGeom>
          <a:ln w="19050">
            <a:solidFill>
              <a:srgbClr val="0B2540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897879" y="3712463"/>
            <a:ext cx="2194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1" i="0">
                <a:solidFill>
                  <a:srgbClr val="0B2540"/>
                </a:solidFill>
                <a:latin typeface="Calibri"/>
                <a:ea typeface="Calibri"/>
              </a:rPr>
              <a:t>新问题：宠物怎么养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72400" y="2999232"/>
            <a:ext cx="1828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1">
                <a:solidFill>
                  <a:srgbClr val="0B2540"/>
                </a:solidFill>
                <a:latin typeface="Calibri"/>
                <a:ea typeface="Calibri"/>
              </a:rPr>
              <a:t>最近邻 nearest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89320" y="3310128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1">
                <a:solidFill>
                  <a:srgbClr val="0E4D64"/>
                </a:solidFill>
                <a:latin typeface="Calibri"/>
                <a:ea typeface="Calibri"/>
              </a:rPr>
              <a:t>动物：意思相近，挤成一团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0" y="5486400"/>
            <a:ext cx="2377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50" b="0" i="1">
                <a:solidFill>
                  <a:srgbClr val="993C1D"/>
                </a:solidFill>
                <a:latin typeface="Calibri"/>
                <a:ea typeface="Calibri"/>
              </a:rPr>
              <a:t>交通：另一个语义区，离得远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向量检索与 Embedding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重排序 Reranking  TWO-STAGE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两阶段检索：先粗召回一大批，再精排一小撮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reranking 的价值，全在「两阶段」这个分工里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965960"/>
            <a:ext cx="2651760" cy="13716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候选池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0E4D64"/>
                </a:solidFill>
                <a:latin typeface="Calibri"/>
                <a:ea typeface="Calibri"/>
              </a:rPr>
              <a:t>全部文档块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0" i="0">
                <a:solidFill>
                  <a:srgbClr val="0E4D64"/>
                </a:solidFill>
                <a:latin typeface="Calibri"/>
                <a:ea typeface="Calibri"/>
              </a:rPr>
              <a:t>~1,000,000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2121408"/>
            <a:ext cx="2286000" cy="1060704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① 召回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0E4D64"/>
                </a:solidFill>
                <a:latin typeface="Calibri"/>
                <a:ea typeface="Calibri"/>
              </a:rPr>
              <a:t>Recall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0" i="0">
                <a:solidFill>
                  <a:srgbClr val="0E4D64"/>
                </a:solidFill>
                <a:latin typeface="Calibri"/>
                <a:ea typeface="Calibri"/>
              </a:rPr>
              <a:t>Top-50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2267712"/>
            <a:ext cx="1920240" cy="768096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A1B0C"/>
                </a:solidFill>
                <a:latin typeface="Calibri"/>
                <a:ea typeface="Calibri"/>
              </a:rPr>
              <a:t>② 精排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4A1B0C"/>
                </a:solidFill>
                <a:latin typeface="Calibri"/>
                <a:ea typeface="Calibri"/>
              </a:rPr>
              <a:t>Rerank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0" i="0">
                <a:solidFill>
                  <a:srgbClr val="4A1B0C"/>
                </a:solidFill>
                <a:latin typeface="Calibri"/>
                <a:ea typeface="Calibri"/>
              </a:rPr>
              <a:t>Top-5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611879" y="2651760"/>
            <a:ext cx="914401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903720" y="2651760"/>
            <a:ext cx="1005839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66160" y="2267712"/>
            <a:ext cx="10058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1" i="1">
                <a:solidFill>
                  <a:srgbClr val="128199"/>
                </a:solidFill>
                <a:latin typeface="Calibri"/>
                <a:ea typeface="Calibri"/>
              </a:rPr>
              <a:t>召回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2267712"/>
            <a:ext cx="10058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00" b="1" i="1">
                <a:solidFill>
                  <a:srgbClr val="993C1D"/>
                </a:solidFill>
                <a:latin typeface="Calibri"/>
                <a:ea typeface="Calibri"/>
              </a:rPr>
              <a:t>精排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2542032"/>
            <a:ext cx="2011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→ 交给大模型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840480"/>
            <a:ext cx="5349240" cy="1691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3986784"/>
            <a:ext cx="4892040" cy="1417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① 召回 Recall — 快、便宜、糙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向量 / BM25 一次捞一大批，宁可多召、不能漏。看的是召回率 recall：该找到的别落下。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9632" y="3840480"/>
            <a:ext cx="5349240" cy="169164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55664" y="3986784"/>
            <a:ext cx="4892040" cy="1417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② 精排 Rerank — 准、贵、慢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交叉编码器逐条细读 query+doc，重排出最相关的少数。看的是精确率 precision：排在前面的要对味。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669280"/>
            <a:ext cx="1115568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1A2733"/>
                </a:solidFill>
                <a:latin typeface="Calibri"/>
                <a:ea typeface="Calibri"/>
              </a:rPr>
              <a:t>宽召回 + 精排，是当下 RAG 提质的标准组合拳。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重排序 Reranking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重排序 Reranking  BI vs CROSS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双编码器 vs 交叉编码器：准与快的取舍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81328"/>
            <a:ext cx="11109960" cy="1810512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591056"/>
            <a:ext cx="10515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双编码器 Bi-Encoder —— 问题、文档各自独立编码，快、可预建索引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084831"/>
            <a:ext cx="1554480" cy="5303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问题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Query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761488"/>
            <a:ext cx="1554480" cy="5303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文档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Document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17520" y="2286000"/>
            <a:ext cx="2194560" cy="82296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各自编码成向量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independent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事先算好、可预建索引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60720" y="2286000"/>
            <a:ext cx="2103120" cy="82296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FFFFFF"/>
                </a:solidFill>
                <a:latin typeface="Calibri"/>
                <a:ea typeface="Calibri"/>
              </a:rPr>
              <a:t>只比向量距离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FFFFFF"/>
                </a:solidFill>
                <a:latin typeface="Calibri"/>
                <a:ea typeface="Calibri"/>
              </a:rPr>
              <a:t>cosine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查询时才算一次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468880" y="2350008"/>
            <a:ext cx="530352" cy="164592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468880" y="2880360"/>
            <a:ext cx="530352" cy="146304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212080" y="2697480"/>
            <a:ext cx="53035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046720" y="2468880"/>
            <a:ext cx="34747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0E4D64"/>
                </a:solidFill>
                <a:latin typeface="Calibri"/>
                <a:ea typeface="Calibri"/>
              </a:rPr>
              <a:t>能扫全库、快，但略粗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566160"/>
            <a:ext cx="11109960" cy="178308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675887"/>
            <a:ext cx="10515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交叉编码器 Cross-Encoder —— 问题+文档拼一起联合打分，准、只精排少量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206240"/>
            <a:ext cx="246888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问题 ＋ 文档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Query + Doc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拼在一起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0" y="4206240"/>
            <a:ext cx="2468880" cy="84124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4A1B0C"/>
                </a:solidFill>
                <a:latin typeface="Calibri"/>
                <a:ea typeface="Calibri"/>
              </a:rPr>
              <a:t>模型联合打分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4A1B0C"/>
                </a:solidFill>
                <a:latin typeface="Calibri"/>
                <a:ea typeface="Calibri"/>
              </a:rPr>
              <a:t>Cross-Encoder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4A1B0C"/>
                </a:solidFill>
                <a:latin typeface="Calibri"/>
                <a:ea typeface="Calibri"/>
              </a:rPr>
              <a:t>捕捉细粒度关联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0" y="4206240"/>
            <a:ext cx="2011680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精准相关分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score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383280" y="4626864"/>
            <a:ext cx="71323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6583680" y="4626864"/>
            <a:ext cx="71323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9509760" y="4343400"/>
            <a:ext cx="21031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993C1D"/>
                </a:solidFill>
                <a:latin typeface="Calibri"/>
                <a:ea typeface="Calibri"/>
              </a:rPr>
              <a:t>每候选实时算一次，只排少量，准但慢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559552"/>
            <a:ext cx="1110996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分工：</a:t>
            </a:r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双编码器扫全库粗召回（快），交叉编码器精排少量候选（准）——不是替代，是流水线的上下游。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重排序 Reranking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常见评估方法  FOUR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一条可信回答需要四层证明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「有引用」不等于「有根据」——四层缺一不可，断一环整条作废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40280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1. 可访问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Accessible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当前用户有权看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337560"/>
            <a:ext cx="26060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身份 / ACL / 租户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250691" y="2715768"/>
            <a:ext cx="109729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64991" y="2240280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2. 可定位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Locatable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能指认出处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4991" y="3337560"/>
            <a:ext cx="26060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源文档 / 版本 / 页码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975603" y="2715768"/>
            <a:ext cx="109728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089904" y="2240280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3. 可支持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Supported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真被证据支撑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337560"/>
            <a:ext cx="26060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引用准确率 + 覆盖率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700516" y="2715768"/>
            <a:ext cx="109728" cy="0"/>
          </a:xfrm>
          <a:prstGeom prst="line">
            <a:avLst/>
          </a:prstGeom>
          <a:ln w="2540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814815" y="2240280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EAF3F5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4. 可呈现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Presentable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当庭可出示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14815" y="3337560"/>
            <a:ext cx="26060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可点摘录 / 冲突提示 / 拒答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526280"/>
            <a:ext cx="10972800" cy="749808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4645152"/>
            <a:ext cx="1051560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像法庭证据链：</a:t>
            </a:r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合法取得 → 指认出处 → 支撑指控 → 当庭出示，断一环，整条作废。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532120"/>
            <a:ext cx="111556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引用链要从「用户身份 + 资产版本」开始建，不是生成完再往后面贴链接——可信是设计出来的。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常见评估方法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5 章 · 常见评估方法  SIX-STAGE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六段诊断：把总分拆成可修复问题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总分掉了不可怕，不知道哪段掉的才可怕——六段各装一个「压力表」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解析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Parsing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内容完整进库？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查：抽样比对原文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59152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切分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Chunking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块边界合理？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9152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查：gold chunk 对照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9663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召回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Recall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证据进候选池？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69663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查：Recall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80175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重排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Rerank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证据排到前面？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0175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查：MRR / Precision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90688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上下文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Context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证据密度够？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0688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查：噪声 / 重复率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0" y="2331720"/>
            <a:ext cx="1691640" cy="132588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生成引用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Answer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主张被支撑？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0" y="3712463"/>
            <a:ext cx="169164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0">
                <a:solidFill>
                  <a:srgbClr val="0E4D64"/>
                </a:solidFill>
                <a:latin typeface="Calibri"/>
                <a:ea typeface="Calibri"/>
              </a:rPr>
              <a:t>查：忠实度 + 引用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244852" y="2994660"/>
            <a:ext cx="1097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055363" y="2994660"/>
            <a:ext cx="1097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865876" y="2994660"/>
            <a:ext cx="109727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7676388" y="2994660"/>
            <a:ext cx="109727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486900" y="2994660"/>
            <a:ext cx="109728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40080" y="4526280"/>
            <a:ext cx="10972800" cy="10058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617720"/>
            <a:ext cx="1060704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同样是「答错」，三种病吃三种药：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gold chunk 没进池 → 修检索　｜　进了池没进上下文 → 修重排与预算　｜　进了上下文还答错 → 修提示词或换模型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5 章 · 常见评估方法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6 章 · 最小 RAG 管线 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RAG 两条线：离线把知识灌进库，在线拿问题去查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78992"/>
            <a:ext cx="10972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① 离线建库 Offline Indexing —— 可以慢、可批量、可贵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146304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文档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Documents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PDF / 网页 / 工单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40480" y="146304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解析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Parsing · OCR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抽成结构化文本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46304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切分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Chunking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按语义分块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78240" y="146304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嵌入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128199"/>
                </a:solidFill>
                <a:latin typeface="Calibri"/>
                <a:ea typeface="Calibri"/>
              </a:rPr>
              <a:t>Embedding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算成向量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392424" y="1920240"/>
            <a:ext cx="43891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861304" y="1920240"/>
            <a:ext cx="43891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330184" y="1920240"/>
            <a:ext cx="43891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907127" y="2907792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0E4D64"/>
          </a:solidFill>
          <a:ln w="1587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FFFFFF"/>
                </a:solidFill>
                <a:latin typeface="Calibri"/>
                <a:ea typeface="Calibri"/>
              </a:rPr>
              <a:t>向量库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FFFFFF"/>
                </a:solidFill>
                <a:latin typeface="Calibri"/>
                <a:ea typeface="Calibri"/>
              </a:rPr>
              <a:t>Vector DB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离线写入 · 在线读出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6381140" y="2377440"/>
            <a:ext cx="3402940" cy="530352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30287" y="2331720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128199"/>
                </a:solidFill>
                <a:latin typeface="Calibri"/>
                <a:ea typeface="Calibri"/>
              </a:rPr>
              <a:t>写入 index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160520"/>
            <a:ext cx="10972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② 在线检索 Online Serving —— 要快、要稳、要省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96696" y="45720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提问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Query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用户问题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99815" y="45720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检索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Retrieval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召回候选块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02936" y="45720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重排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Reranking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精排 Top-K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06055" y="45720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4A1B0C"/>
                </a:solidFill>
                <a:latin typeface="Calibri"/>
                <a:ea typeface="Calibri"/>
              </a:rPr>
              <a:t>生成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4A1B0C"/>
                </a:solidFill>
                <a:latin typeface="Calibri"/>
                <a:ea typeface="Calibri"/>
              </a:rPr>
              <a:t>Generation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4A1B0C"/>
                </a:solidFill>
                <a:latin typeface="Calibri"/>
                <a:ea typeface="Calibri"/>
              </a:rPr>
              <a:t>据证据作答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09176" y="45720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400" b="1" i="0">
                <a:solidFill>
                  <a:srgbClr val="993C1D"/>
                </a:solidFill>
                <a:latin typeface="Calibri"/>
                <a:ea typeface="Calibri"/>
              </a:rPr>
              <a:t>答案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Answer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带出处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788920" y="5029200"/>
            <a:ext cx="30175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892040" y="5029200"/>
            <a:ext cx="30175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995159" y="5029200"/>
            <a:ext cx="301753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098280" y="5029200"/>
            <a:ext cx="30175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>
            <a:off x="3991355" y="3867912"/>
            <a:ext cx="1914297" cy="704088"/>
          </a:xfrm>
          <a:prstGeom prst="line">
            <a:avLst/>
          </a:prstGeom>
          <a:ln w="22225">
            <a:solidFill>
              <a:srgbClr val="0E4D64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28616" y="4224528"/>
            <a:ext cx="1280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00" b="0" i="1">
                <a:solidFill>
                  <a:srgbClr val="0E4D64"/>
                </a:solidFill>
                <a:latin typeface="Calibri"/>
                <a:ea typeface="Calibri"/>
              </a:rPr>
              <a:t>读取 query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50" b="1" i="0">
                <a:solidFill>
                  <a:srgbClr val="1A2733"/>
                </a:solidFill>
                <a:latin typeface="Calibri"/>
                <a:ea typeface="Calibri"/>
              </a:rPr>
              <a:t>同一个向量库，两种脾气：离线追求「灌得全」，在线追求「查得快」。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6 章 · 最小 RAG 管线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7 章 · 混合检索  RRF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RRF：不比分数，只比名次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倒数排名融合 Reciprocal Rank Fusion —— 用名次绕开「分数不可比」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3291840" cy="29718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12848"/>
            <a:ext cx="29260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两份榜单，分数不可比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651760"/>
            <a:ext cx="29260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BM25 榜（分数无上界）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292608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①文档A　②…　③文档B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429000"/>
            <a:ext cx="29260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向量榜（0~1 相似度）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370332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①…　③文档B　⑧文档A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251960"/>
            <a:ext cx="30175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993C1D"/>
                </a:solidFill>
                <a:latin typeface="Calibri"/>
                <a:ea typeface="Calibri"/>
              </a:rPr>
              <a:t>两套分数没法直接加权平均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2971800"/>
            <a:ext cx="2148840" cy="123444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只看名次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100" b="0" i="0">
                <a:solidFill>
                  <a:srgbClr val="FFFFFF"/>
                </a:solidFill>
                <a:latin typeface="Calibri"/>
                <a:ea typeface="Calibri"/>
              </a:rPr>
              <a:t>1/(k+r) 相加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EAF3F5"/>
                </a:solidFill>
                <a:latin typeface="Calibri"/>
                <a:ea typeface="Calibri"/>
              </a:rPr>
              <a:t>r=名次  k=60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840480" y="3584448"/>
            <a:ext cx="30175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309360" y="3584448"/>
            <a:ext cx="347472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675120" y="2103120"/>
            <a:ext cx="4937760" cy="2971800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76288" y="2212848"/>
            <a:ext cx="4572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算一遍就懂：谁更稳谁赢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2864" y="2697480"/>
            <a:ext cx="4572000" cy="21945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文档A：BM25 第 1、向量第 8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　→ 1/(60+1) + 1/(60+8) ≈ 0.031</a:t>
            </a:r>
          </a:p>
          <a:p>
            <a:pPr algn="l"/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文档B：两榜都第 3</a:t>
            </a:r>
          </a:p>
          <a:p>
            <a:pPr algn="l"/>
            <a:r>
              <a:rPr sz="1100" b="0" i="0">
                <a:solidFill>
                  <a:srgbClr val="2F855A"/>
                </a:solidFill>
                <a:latin typeface="Calibri"/>
                <a:ea typeface="Calibri"/>
              </a:rPr>
              <a:t>　→ 2 × 1/(60+3) ≈ 0.032　✓ 胜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两边都不错的稳健选手，赢过单边冠军。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7 章 · 混合检索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生产化与常见坑  OBSERVABILITY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可观测性：从「答错了」到「哪一环错了」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把每道工序的输入输出记成结构化 Trace，坏答案逐环回放定位（Langfuse / LangSmith）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2860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查询改写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Rewrite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记 Trace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22860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检索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Retrieval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记 Trace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37760" y="22860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融合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Fusion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记 Trace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22860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重排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Rerank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记 Trace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235440" y="228600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生成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Generation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记 Trace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624327" y="2743200"/>
            <a:ext cx="146305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773167" y="2743200"/>
            <a:ext cx="146305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922008" y="2743200"/>
            <a:ext cx="146304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070848" y="2743200"/>
            <a:ext cx="146304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40080" y="3703320"/>
            <a:ext cx="10972800" cy="96012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794760"/>
            <a:ext cx="106070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坏答案回放（Trace 就是 RAG 的检查单）：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正确片段其实在 Top-5、但排第 4、被截断在上下文之外 → 问题在「截断策略」，不在检索。没有 Trace，多半冤枉嵌入模型。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892040"/>
            <a:ext cx="1115568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排障三问固定问：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检索到没有？（Recall）　→　排上来没有？（MRR，Mean Reciprocal Rank）　→　用上没有？（忠实度）——评估与观测，是同一件事的离线态与在线态。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9 章 · 生产化与常见坑  CACHING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缓存与成本：三层缓存，三本账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重复劳动是 RAG 最大的隐形成本——三层缓存各砍一件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3931920" cy="2834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9FB3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58568"/>
            <a:ext cx="35661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1A2733"/>
                </a:solidFill>
                <a:latin typeface="Calibri"/>
                <a:ea typeface="Calibri"/>
              </a:rPr>
              <a:t>RAG 成本四大件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24912"/>
            <a:ext cx="35661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• 嵌入调用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建库一次性大头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73552"/>
            <a:ext cx="35661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• 向量库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存储与查询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822191"/>
            <a:ext cx="35661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• 重排调用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精排阶段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370831"/>
            <a:ext cx="356616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• 生成 token　</a:t>
            </a: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最大头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0" y="2148840"/>
            <a:ext cx="6583680" cy="283464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12700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57800" y="2258568"/>
            <a:ext cx="621792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三层缓存，各砍一件重复劳动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57800" y="2724912"/>
            <a:ext cx="214884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嵌入缓存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43800" y="2843784"/>
            <a:ext cx="393192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→ 省嵌入重算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57800" y="3383280"/>
            <a:ext cx="214884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语义缓存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3502152"/>
            <a:ext cx="393192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→ 相似问题直接命中历史答案（省生成）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57800" y="4041648"/>
            <a:ext cx="2148840" cy="548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27500A"/>
                </a:solidFill>
                <a:latin typeface="Calibri"/>
                <a:ea typeface="Calibri"/>
              </a:rPr>
              <a:t>Prompt 缓存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43800" y="4160520"/>
            <a:ext cx="393192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→ 省重复上下文的输入费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12064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1A2733"/>
                </a:solidFill>
                <a:latin typeface="Calibri"/>
                <a:ea typeface="Calibri"/>
              </a:rPr>
              <a:t>案例：客服约四成问题重复 → 接语义缓存，生成成本立砍四成、延迟从秒级到毫秒级（常是上线第一个立竿见影的优化）。</a:t>
            </a:r>
          </a:p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算账口径：月成本 ≈ 建库一次性 + 增量嵌入 + 存储 +（检索+重排+生成）× 月问量 ×（1 − 缓存命中率）。命中率是最值得投资的变量。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9 章 · 生产化与常见坑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10 章 · GraphRAG  HOW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GraphRAG 怎么干：抽取、建图、分区、摘要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索引期多干的活，都是为了回答期能「开地图」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索引期 Indexing —— 贵在这里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212848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① 抽取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Extract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LLM 从每块抽实体与关系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2212848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② 建图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Graph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织成知识图谱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2212848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③ 分区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Community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Leiden 切成层层社区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0" y="2212848"/>
            <a:ext cx="2606040" cy="9601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④ 摘要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128199"/>
                </a:solidFill>
                <a:latin typeface="Calibri"/>
                <a:ea typeface="Calibri"/>
              </a:rPr>
              <a:t>Summary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给每社区预写摘要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250691" y="2692908"/>
            <a:ext cx="128017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993892" y="2692908"/>
            <a:ext cx="128016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737092" y="2692908"/>
            <a:ext cx="128015" cy="0"/>
          </a:xfrm>
          <a:prstGeom prst="line">
            <a:avLst/>
          </a:prstGeom>
          <a:ln w="1905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" y="361188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查询期 Query —— 两条路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023360"/>
            <a:ext cx="5349240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本地查询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Local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沿实体邻居找证据（细节题）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4023360"/>
            <a:ext cx="5349240" cy="86868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全局查询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993C1D"/>
                </a:solidFill>
                <a:latin typeface="Calibri"/>
                <a:ea typeface="Calibri"/>
              </a:rPr>
              <a:t>Global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汇总社区摘要、map-reduce（全局题）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120640"/>
            <a:ext cx="1115568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类比：出版社给一万本书做「导读体系」——索引卡（实体）→ 关系网（图谱）→ 分区（社区）→ 综述（摘要）。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贵在索引期：每块过 LLM（Large Language Model） 抽取、每社区预写摘要——这正是它答得了全局问题的原因，也是成本高的根源。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10 章 · GraphRAG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12 章 · 结构化数据 RAG  SEMANTIC LAYER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语义层：给模型一本口径手册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63040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0" i="1">
                <a:solidFill>
                  <a:srgbClr val="51606E"/>
                </a:solidFill>
                <a:latin typeface="Calibri"/>
                <a:ea typeface="Calibri"/>
              </a:rPr>
              <a:t>把「猜口径」变成「查口径」，准确率 50–70% → 85–95%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80360"/>
            <a:ext cx="1920240" cy="868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9FB3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业务问题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128199"/>
                </a:solidFill>
                <a:latin typeface="Calibri"/>
                <a:ea typeface="Calibri"/>
              </a:rPr>
              <a:t>Question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「上季度营收多少」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2103120"/>
            <a:ext cx="3749039" cy="868680"/>
          </a:xfrm>
          <a:prstGeom prst="roundRect">
            <a:avLst>
              <a:gd name="adj" fmla="val 8000"/>
            </a:avLst>
          </a:prstGeom>
          <a:solidFill>
            <a:srgbClr val="F1EFE8"/>
          </a:solidFill>
          <a:ln w="15875">
            <a:solidFill>
              <a:srgbClr val="8887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444441"/>
                </a:solidFill>
                <a:latin typeface="Calibri"/>
                <a:ea typeface="Calibri"/>
              </a:rPr>
              <a:t>裸 Text-to-SQL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模型自己猜口径写 SQL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228600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准确率 50–70%：口径全靠猜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29000" y="3310128"/>
            <a:ext cx="3749039" cy="118872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语义层 Semantic Layer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指标/维度/同义词的确定性定义：营收 = 确认收入 − 退款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3657600"/>
            <a:ext cx="42062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2F855A"/>
                </a:solidFill>
                <a:latin typeface="Calibri"/>
                <a:ea typeface="Calibri"/>
              </a:rPr>
              <a:t>准确率 85–95%：照手册出数，接近全对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560320" y="2542032"/>
            <a:ext cx="850392" cy="612648"/>
          </a:xfrm>
          <a:prstGeom prst="line">
            <a:avLst/>
          </a:prstGeom>
          <a:ln w="19050">
            <a:solidFill>
              <a:srgbClr val="888780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560320" y="3401568"/>
            <a:ext cx="850392" cy="393192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48640" y="5029200"/>
            <a:ext cx="11155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类比：给空降的 SQL 高手发一本《公司指标口径手册》——每个指标怎么算、黑话对应哪个字段全写死，他不用猜。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生产架构：RAG 做检索层（找口径定义、找相关表），语义层做回答层（确定性出数）；查文 / 查数在入口路由。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12 章 · 结构化数据 RAG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第2章 · 向量检索与 Embedding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arXiv 2402.03216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切分策略 Chunking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Anthropic Cookbook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重排序 Reranking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docs.cohere.com/docs/rerank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3383280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第7章 · 混合检索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383280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Elasticsearch / Qdrant 官方文档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840480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95344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第8章 · Agentic RAG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895344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arXiv 2501.09136、LangGraph 官方教程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4352544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440740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第9章 · 生产化与常见坑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0440" y="440740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2026-07 框架对比评测；raw-data/2026-07-08 核实笔记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86460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2920" y="491947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第10章 · GraphRAG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1947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Microsoft GraphRAG 文档、2026 实践者评测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37667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5431536"/>
            <a:ext cx="1115568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……其余条目见 MANIFEST.md 时效性事实表。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2026-07-07 至 2026-07-12　·　保鲜机制：季度巡检（每年 1/4/7/10 月）＋ 建议复查日定点复查　·　引用任何数字前先核日期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RAG 讲义 · 检索增强生成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42" y="201173"/>
            <a:ext cx="10515862" cy="27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42" y="457211"/>
            <a:ext cx="11058115" cy="868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42" y="1033297"/>
            <a:ext cx="11058115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42" y="1472220"/>
            <a:ext cx="2211623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96" y="1508797"/>
            <a:ext cx="2065315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78565" y="1472220"/>
            <a:ext cx="4423246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51719" y="1508797"/>
            <a:ext cx="4276938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201811" y="1472220"/>
            <a:ext cx="4423246" cy="310903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74965" y="1508797"/>
            <a:ext cx="4276938" cy="310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42" y="1828845"/>
            <a:ext cx="2211623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40" y="1892855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离线建库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78565" y="182884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60863" y="189285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扫描件和表格占多大比例，要不要上 OCR 与版面解析？文档系统的权限要在检索层复刻吗？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01811" y="182884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84109" y="189285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 RAG 接起管线，内置切分策略未必适合你的语料——切多大、重叠多少要用评估集实测。换嵌入模型等于换坐标系，全库必须重算，托管省心但省不掉。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42" y="2597710"/>
            <a:ext cx="2211623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40" y="2661720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在线问答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78565" y="259771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0863" y="2661720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高频查询里，型号、错误码这类要一字不差的占多少，决定混合检索的价值？端到端延迟能接受几秒，要不要上 agentic 环？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01811" y="259771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84109" y="2661720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托管检索一键开启的重排用的是平台自己的模型，效果仍要用你的评估集验，不是开了就赢；「生成端点可换」指的是接口可换，换模型要重跑评估集。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42" y="3366575"/>
            <a:ext cx="2211623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9240" y="3430585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工程保障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78565" y="336657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60863" y="343058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出了一条坏答案，多久能定位到是检索段还是生成段？谁有权看到全量问答日志——这批日志本身就是敏感数据。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201811" y="3366575"/>
            <a:ext cx="4423246" cy="71399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4109" y="3430585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IAM 管的是谁能调接口，管不了片段该不该给这个人看——卡设在检索层的元数据过滤。语义缓存按相似度命中，问题相近但答案因人而异的场景会串答，缓存键必须带身份。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42" y="4135440"/>
            <a:ext cx="2211623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9240" y="4199449"/>
            <a:ext cx="2047027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200" b="1">
                <a:solidFill>
                  <a:srgbClr val="0E4D64"/>
                </a:solidFill>
                <a:latin typeface="Calibri"/>
              </a:rPr>
              <a:t>按场景才用的三块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78565" y="413544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60863" y="4199449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每一块动手前先问同一句：不用它，混合检索加重排能到几分？拿评估集跑出那个数，再决定值不值得加一层。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01811" y="4135440"/>
            <a:ext cx="4423246" cy="71399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84109" y="4199449"/>
            <a:ext cx="4258650" cy="5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>
                <a:solidFill>
                  <a:srgbClr val="1A2733"/>
                </a:solidFill>
                <a:latin typeface="Calibri"/>
              </a:rPr>
              <a:t>托管图库解决「图谱放哪」，解决不了「抽得准不准」；语义层把准确率抬到 85–95% 是基准库口径，自家 schema 更复杂，必须实测。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42" y="6355238"/>
            <a:ext cx="7315382" cy="27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RAG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12195</Words>
  <Application>Microsoft Macintosh PowerPoint</Application>
  <PresentationFormat>Widescreen</PresentationFormat>
  <Paragraphs>1661</Paragraphs>
  <Slides>129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129</vt:i4>
      </vt:variant>
    </vt:vector>
  </HeadingPairs>
  <TitlesOfParts>
    <vt:vector size="135" baseType="lpstr">
      <vt:lpstr>Aptos</vt:lpstr>
      <vt:lpstr>Arial</vt:lpstr>
      <vt:lpstr>Calibri</vt:lpstr>
      <vt:lpstr>Cambria</vt:lpstr>
      <vt:lpstr>Courier New</vt:lpstr>
      <vt:lpstr>Office Theme</vt:lpstr>
      <vt:lpstr>RAG · 检索增强生成</vt:lpstr>
      <vt:lpstr>全书导览：原理五章 + 实践四章 + 进阶三章</vt:lpstr>
      <vt:lpstr>RAG 是什么 / 为什么</vt:lpstr>
      <vt:lpstr>学完这一章，你能对客户讲清楚</vt:lpstr>
      <vt:lpstr>大模型的先天短板：为什么需要外挂知识</vt:lpstr>
      <vt:lpstr>RAG 是什么：先查资料，再回答</vt:lpstr>
      <vt:lpstr>RAG 三步流程：检索 → 增强 → 生成</vt:lpstr>
      <vt:lpstr>RAG vs 微调：到底改什么</vt:lpstr>
      <vt:lpstr>重点术语中英对照（中文为主）</vt:lpstr>
      <vt:lpstr>上云怎么落地：一套 RAG 的服务地图</vt:lpstr>
      <vt:lpstr>动手做 · HANDS-ON</vt:lpstr>
      <vt:lpstr>现场最可能被追问的问题</vt:lpstr>
      <vt:lpstr>是什么/为什么</vt:lpstr>
      <vt:lpstr>向量检索与 Embedding</vt:lpstr>
      <vt:lpstr>学完这一章，你能对客户讲清楚</vt:lpstr>
      <vt:lpstr>嵌入 Embedding：把语义变成坐标</vt:lpstr>
      <vt:lpstr>把语义变成坐标：意思相近，坐标就相近</vt:lpstr>
      <vt:lpstr>相似度与 Top-K：怎么算「最像」</vt:lpstr>
      <vt:lpstr>近似最近邻 ANN：为什么要「近似」</vt:lpstr>
      <vt:lpstr>Embedding 模型怎么选（2026 现状）</vt:lpstr>
      <vt:lpstr>向量库选型速查（2026 现状）</vt:lpstr>
      <vt:lpstr>动手做 · HANDS-ON</vt:lpstr>
      <vt:lpstr>现场最可能被追问的问题</vt:lpstr>
      <vt:lpstr>向量检索与 Embedding</vt:lpstr>
      <vt:lpstr>切分策略 Chunking</vt:lpstr>
      <vt:lpstr>学完这一章，你能对客户讲清楚</vt:lpstr>
      <vt:lpstr>为什么要切块：粒度决定成败</vt:lpstr>
      <vt:lpstr>块大小与重叠：两个关键旋钮</vt:lpstr>
      <vt:lpstr>常见切分策略：按什么切</vt:lpstr>
      <vt:lpstr>上下文检索：给每个块补一句「它在讲什么」</vt:lpstr>
      <vt:lpstr>上云怎么落地：文档解析与切分</vt:lpstr>
      <vt:lpstr>动手做 · HANDS-ON</vt:lpstr>
      <vt:lpstr>现场最可能被追问的问题</vt:lpstr>
      <vt:lpstr>切分策略 Chunking</vt:lpstr>
      <vt:lpstr>重排序 Reranking</vt:lpstr>
      <vt:lpstr>学完这一章，你能对客户讲清楚</vt:lpstr>
      <vt:lpstr>两阶段检索：先粗召回，再精排</vt:lpstr>
      <vt:lpstr>两阶段检索：先粗召回一大批，再精排一小撮</vt:lpstr>
      <vt:lpstr>双编码器 vs 交叉编码器：准与快的取舍</vt:lpstr>
      <vt:lpstr>主流 Reranker 怎么选（2026 现状）</vt:lpstr>
      <vt:lpstr>收益与成本：值不值得上这一层</vt:lpstr>
      <vt:lpstr>上云怎么落地：重排序这一步</vt:lpstr>
      <vt:lpstr>动手做 · HANDS-ON</vt:lpstr>
      <vt:lpstr>现场最可能被追问的问题</vt:lpstr>
      <vt:lpstr>重排序 Reranking</vt:lpstr>
      <vt:lpstr>常见评估方法</vt:lpstr>
      <vt:lpstr>学完这一章，你能对客户讲清楚</vt:lpstr>
      <vt:lpstr>为什么必须评估：把「感觉变好」换成「量化变好」</vt:lpstr>
      <vt:lpstr>两条评估线：检索侧 vs 生成侧</vt:lpstr>
      <vt:lpstr>一条可信回答需要四层证明</vt:lpstr>
      <vt:lpstr>六段诊断：把总分拆成可修复问题</vt:lpstr>
      <vt:lpstr>核心指标：四个必须会讲的</vt:lpstr>
      <vt:lpstr>主流评估框架分工（2026 现状）</vt:lpstr>
      <vt:lpstr>动手做 · HANDS-ON</vt:lpstr>
      <vt:lpstr>现场最可能被追问的问题</vt:lpstr>
      <vt:lpstr>常见评估方法</vt:lpstr>
      <vt:lpstr>动手搭一条最小 RAG 管线</vt:lpstr>
      <vt:lpstr>学完这一章，你能对客户讲清楚</vt:lpstr>
      <vt:lpstr>两条腿走路：离线建库与在线查询</vt:lpstr>
      <vt:lpstr>RAG 两条线：离线把知识灌进库，在线拿问题去查</vt:lpstr>
      <vt:lpstr>最小管线代码：几十行，不装框架</vt:lpstr>
      <vt:lpstr>框架选型：自己拼、LlamaIndex，还是 LangChain 系</vt:lpstr>
      <vt:lpstr>上云怎么落地：最小管线的每一段</vt:lpstr>
      <vt:lpstr>动手做 · HANDS-ON</vt:lpstr>
      <vt:lpstr>现场最可能被追问的问题</vt:lpstr>
      <vt:lpstr>动手搭一条最小 RAG 管线</vt:lpstr>
      <vt:lpstr>混合检索 Hybrid Search</vt:lpstr>
      <vt:lpstr>学完这一章，你能对客户讲清楚</vt:lpstr>
      <vt:lpstr>两种检索，两种盲区</vt:lpstr>
      <vt:lpstr>RRF：不比分数，只比名次</vt:lpstr>
      <vt:lpstr>生产标配管线：宽进、融合、严出</vt:lpstr>
      <vt:lpstr>上云怎么落地：混合检索的引擎选型</vt:lpstr>
      <vt:lpstr>动手做 · HANDS-ON</vt:lpstr>
      <vt:lpstr>现场最可能被追问的问题</vt:lpstr>
      <vt:lpstr>混合检索 Hybrid Search</vt:lpstr>
      <vt:lpstr>Agentic RAG：让模型掌控检索</vt:lpstr>
      <vt:lpstr>学完这一章，你能对客户讲清楚</vt:lpstr>
      <vt:lpstr>朴素 RAG 的天花板：检索一次定生死</vt:lpstr>
      <vt:lpstr>五大生产模式：从简单到复杂</vt:lpstr>
      <vt:lpstr>CRAG 纠错环：查不好就重查</vt:lpstr>
      <vt:lpstr>与 Agent 模块的关系：一枚硬币的两面</vt:lpstr>
      <vt:lpstr>上云怎么落地：编排与检索的组合</vt:lpstr>
      <vt:lpstr>动手做 · HANDS-ON</vt:lpstr>
      <vt:lpstr>现场最可能被追问的问题</vt:lpstr>
      <vt:lpstr>Agentic RAG：让模型掌控检索</vt:lpstr>
      <vt:lpstr>生产化落地与常见坑</vt:lpstr>
      <vt:lpstr>学完这一章，你能对客户讲清楚</vt:lpstr>
      <vt:lpstr>三大生产病：漂移、尖刺、黑盒</vt:lpstr>
      <vt:lpstr>可观测性：从「答错了」到「哪一环错了」</vt:lpstr>
      <vt:lpstr>缓存与成本：三层缓存，三本账</vt:lpstr>
      <vt:lpstr>权限与数据安全：检索层就要设卡</vt:lpstr>
      <vt:lpstr>上云怎么落地：生产四件套</vt:lpstr>
      <vt:lpstr>动手做 · HANDS-ON</vt:lpstr>
      <vt:lpstr>现场最可能被追问的问题</vt:lpstr>
      <vt:lpstr>生产化落地与常见坑</vt:lpstr>
      <vt:lpstr>GraphRAG：图谱增强检索</vt:lpstr>
      <vt:lpstr>学完这一章，你能对客户讲清楚</vt:lpstr>
      <vt:lpstr>向量 RAG 的全局盲区</vt:lpstr>
      <vt:lpstr>GraphRAG 怎么干：抽取、建图、分区、摘要</vt:lpstr>
      <vt:lpstr>成本账与轻量化路线</vt:lpstr>
      <vt:lpstr>上云怎么落地：图谱的地基与工具</vt:lpstr>
      <vt:lpstr>动手做 · HANDS-ON</vt:lpstr>
      <vt:lpstr>现场最可能被追问的问题</vt:lpstr>
      <vt:lpstr>GraphRAG：图谱增强检索</vt:lpstr>
      <vt:lpstr>多模态 RAG：图表也要进检索</vt:lpstr>
      <vt:lpstr>学完这一章，你能对客户讲清楚</vt:lpstr>
      <vt:lpstr>纯文本管线看不见什么</vt:lpstr>
      <vt:lpstr>三条路线：转述、统一嵌入、页面当图</vt:lpstr>
      <vt:lpstr>ColPali：把整页当图检索</vt:lpstr>
      <vt:lpstr>与 Multimodal 模块的关系：眼睛与图书馆</vt:lpstr>
      <vt:lpstr>上云怎么落地：多模态的解析与检索</vt:lpstr>
      <vt:lpstr>动手做 · HANDS-ON</vt:lpstr>
      <vt:lpstr>现场最可能被追问的问题</vt:lpstr>
      <vt:lpstr>多模态 RAG：图表也要进检索</vt:lpstr>
      <vt:lpstr>结构化数据 RAG：Text-to-SQL 与语义层</vt:lpstr>
      <vt:lpstr>学完这一章，你能对客户讲清楚</vt:lpstr>
      <vt:lpstr>查文与查数是两码事</vt:lpstr>
      <vt:lpstr>裸 Text-to-SQL 为什么不及格</vt:lpstr>
      <vt:lpstr>语义层：给模型一本口径手册</vt:lpstr>
      <vt:lpstr>上云怎么落地：问数的四层栈</vt:lpstr>
      <vt:lpstr>动手做 · HANDS-ON</vt:lpstr>
      <vt:lpstr>现场最可能被追问的问题</vt:lpstr>
      <vt:lpstr>结构化数据 RAG：Text-to-SQL 与语义层</vt:lpstr>
      <vt:lpstr>全书串联</vt:lpstr>
      <vt:lpstr>把 RAG 讲给客户，一句话记住每一章</vt:lpstr>
      <vt:lpstr>生产验收</vt:lpstr>
      <vt:lpstr>附 · 与 Prompt Engineering 的关系</vt:lpstr>
      <vt:lpstr>来源与核实</vt:lpstr>
      <vt:lpstr>上云追问卡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 讲义 · 检索增强生成</dc:title>
  <dc:subject>PptxGenJS Presentation</dc:subject>
  <dc:creator>知识库建设助手</dc:creator>
  <cp:lastModifiedBy>Jiaxiang Li</cp:lastModifiedBy>
  <cp:revision>2</cp:revision>
  <dcterms:created xsi:type="dcterms:W3CDTF">2026-07-07T15:26:15Z</dcterms:created>
  <dcterms:modified xsi:type="dcterms:W3CDTF">2026-07-14T07:45:27Z</dcterms:modified>
</cp:coreProperties>
</file>