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341" r:id="rId92"/>
    <p:sldId id="342" r:id="rId93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346" r:id="rId97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343" r:id="rId94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44" r:id="rId95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45" r:id="rId96"/>
    <p:sldId id="339" r:id="rId90"/>
    <p:sldId id="326" r:id="rId77"/>
    <p:sldId id="327" r:id="rId78"/>
    <p:sldId id="328" r:id="rId79"/>
    <p:sldId id="329" r:id="rId80"/>
    <p:sldId id="330" r:id="rId81"/>
    <p:sldId id="331" r:id="rId82"/>
    <p:sldId id="358" r:id="rId109"/>
    <p:sldId id="357" r:id="rId108"/>
    <p:sldId id="356" r:id="rId107"/>
    <p:sldId id="355" r:id="rId106"/>
    <p:sldId id="354" r:id="rId105"/>
    <p:sldId id="353" r:id="rId104"/>
    <p:sldId id="352" r:id="rId103"/>
    <p:sldId id="351" r:id="rId102"/>
    <p:sldId id="350" r:id="rId101"/>
    <p:sldId id="349" r:id="rId100"/>
    <p:sldId id="348" r:id="rId99"/>
    <p:sldId id="332" r:id="rId83"/>
    <p:sldId id="333" r:id="rId84"/>
    <p:sldId id="334" r:id="rId85"/>
    <p:sldId id="335" r:id="rId86"/>
    <p:sldId id="336" r:id="rId87"/>
    <p:sldId id="337" r:id="rId88"/>
    <p:sldId id="359" r:id="rId110"/>
    <p:sldId id="340" r:id="rId91"/>
    <p:sldId id="338" r:id="rId89"/>
    <p:sldId id="347" r:id="rId9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9144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Cambria"/>
              </a:rPr>
              <a:t>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>
                <a:solidFill>
                  <a:srgbClr val="D6E1E8"/>
                </a:solidFill>
                <a:latin typeface="Cambria"/>
              </a:rPr>
              <a:t>模型格局与选型 · 谁在造发动机，该买哪一台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931920"/>
            <a:ext cx="8686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50" b="0">
                <a:solidFill>
                  <a:srgbClr val="EAF3F5"/>
                </a:solidFill>
                <a:latin typeface="Calibri"/>
              </a:rPr>
              <a:t>三大阵营地图 · 五家闭源名片 · 开放权重与中国四强 · 豆包定位 · 许可证 · 价格带 · 能力矩阵 · 选型方法</a:t>
            </a:r>
          </a:p>
          <a:p>
            <a:pPr algn="l">
              <a:lnSpc>
                <a:spcPct val="150000"/>
              </a:lnSpc>
            </a:pPr>
            <a:r>
              <a:rPr sz="1450" b="0">
                <a:solidFill>
                  <a:srgbClr val="EAF3F5"/>
                </a:solidFill>
                <a:latin typeface="Calibri"/>
              </a:rPr>
              <a:t>特别声明：本讲义版本号与价格均为 2026-07-10/17 口径，是全库最易过期的一册——引用前先看第 10 章保鲜声明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893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面向售前技术 · 2026-07 · 配套：电子书书单 + MANIFEST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本讲义 · 十章一条线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2296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导览</a:t>
            </a:r>
          </a:p>
        </p:txBody>
      </p:sp>
      <p:sp>
        <p:nvSpPr>
          <p:cNvPr id="4" name="Oval 3"/>
          <p:cNvSpPr/>
          <p:nvPr/>
        </p:nvSpPr>
        <p:spPr>
          <a:xfrm>
            <a:off x="566928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1728216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全景地图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" y="2057400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三大阵营；企业 vs 消费市场分裂；一年三变局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25786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" y="2523744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闭源旗舰家族图谱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852927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OpenAI / Anthropic / Google / xAI / Meta 五张名片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7413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319272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开放权重格局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648456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榜首换人：中国队主导；Llama 终局；追平叙事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4169663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4114800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中国格局与豆包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4443983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国产四强横评；豆包家族深潜；场景化选型口径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496519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3856" y="4910328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许可证与合规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" y="5239512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open source vs open weight；MIT/Apache/社区证分级</a:t>
            </a:r>
          </a:p>
        </p:txBody>
      </p:sp>
      <p:sp>
        <p:nvSpPr>
          <p:cNvPr id="19" name="Oval 18"/>
          <p:cNvSpPr/>
          <p:nvPr/>
        </p:nvSpPr>
        <p:spPr>
          <a:xfrm>
            <a:off x="6355080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1728216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价格带与成本工程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2008" y="2057400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$0.10–$30 光谱；三档家族制；缓存经济学</a:t>
            </a:r>
          </a:p>
        </p:txBody>
      </p:sp>
      <p:sp>
        <p:nvSpPr>
          <p:cNvPr id="22" name="Oval 21"/>
          <p:cNvSpPr/>
          <p:nvPr/>
        </p:nvSpPr>
        <p:spPr>
          <a:xfrm>
            <a:off x="6355080" y="25786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2008" y="2523744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能力矩阵与推理模型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8" y="2852927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上下文谱系、多模态矩阵、思考预算与 overthinking</a:t>
            </a:r>
          </a:p>
        </p:txBody>
      </p:sp>
      <p:sp>
        <p:nvSpPr>
          <p:cNvPr id="25" name="Oval 24"/>
          <p:cNvSpPr/>
          <p:nvPr/>
        </p:nvSpPr>
        <p:spPr>
          <a:xfrm>
            <a:off x="6355080" y="337413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008" y="3319272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选型方法论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2008" y="3648456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多模型组合默认解；三层路由；决策树；基准的坑</a:t>
            </a:r>
          </a:p>
        </p:txBody>
      </p:sp>
      <p:sp>
        <p:nvSpPr>
          <p:cNvPr id="28" name="Oval 27"/>
          <p:cNvSpPr/>
          <p:nvPr/>
        </p:nvSpPr>
        <p:spPr>
          <a:xfrm>
            <a:off x="6355080" y="4169663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4114800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国内平台格局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2008" y="4443983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方舟/百炼/千帆/腾讯四平台画像；模型货架与价格锚点；选型三问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5806440"/>
            <a:ext cx="11064240" cy="566928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5888736"/>
            <a:ext cx="109728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怎么读：第 1 章建地图，第 2–4 章认人（闭源/开源/中国），第 5–7 章看硬约束（许可证/价格/能力），第 8 章给方法，第 9 章看国内平台，第 10 章速查收口。</a:t>
            </a:r>
          </a:p>
        </p:txBody>
      </p:sp>
      <p:sp>
        <p:nvSpPr>
          <p:cNvPr id="28" name="Oval 27"/>
          <p:cNvSpPr/>
          <p:nvPr/>
        </p:nvSpPr>
        <p:spPr>
          <a:xfrm>
            <a:off x="6355080" y="496519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4910328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2008" y="5239512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家族总表、价格卡、许可证卡、保鲜声明、串联地图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全景地图：三大阵营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The Map · 谁在造发动机，钱流向了谁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全景地图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 2026 年模型市场的三大阵营：闭源西方旗舰、开放权重（中国主导）、端侧小模型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 Menlo 数据讲清企业与消费两个市场的分裂：企业份额 Anthropic 40% 第一，消费端 ChatGPT 独占 74%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说出过去一年的三大变局：价格暴跌 30–60%、开源追平至个位数差距、Meta 弃开源转闭源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知道本模块所有数字的「赏味期限」：版本号与价格是全库最易过期的事实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全景地图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一年三变局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过去 12 个月改变格局的三件事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全景地图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变局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572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发生了什么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对售前意味着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价格暴跌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5720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对比 2025 全面降 30–60%；缓存折扣与三档家族制成标配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8" y="2011680"/>
            <a:ext cx="41148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方案书里别锁死价格，写量级 + 以官网为准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237744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开源追平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788920"/>
            <a:ext cx="45720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多数基准差距收敛到个位数；SWE-bench 开源 80.6% 追平闭源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8" y="2788920"/>
            <a:ext cx="41148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「开源不行」的说法过期了——按约束选而不是按阵营选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Meta 转向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566160"/>
            <a:ext cx="45720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Behemoth 搁置；Muse Spark 闭源 API-only；Llama 4 成最后开放版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8" y="3566160"/>
            <a:ext cx="41148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开放权重的旗手换成中国队，供应链叙事变了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这三件事共同指向一个结论：模型是快速贬值资产——选型的重点从「选对一个」变成「保持可换」。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1 章 · 全景地图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打开 Artificial Analysis，找到智能指数前十：数一数开放权重占几席、中国模型占几席——用今天的数据验证本章地图。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 Menlo 的企业份额（40/27/21）和你身边同事的直觉对比：问三个人「企业市场谁第一」，感受认知差。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给第 1 章的三大阵营各写一句「一句话卖点」，对客开场 30 秒能讲完。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AA 榜单每周在变——本章交给你的是「地图的画法」，数字请永远以当天为准。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全景地图 · 动手做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现在到底谁家模型最强？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要先问「哪个市场、什么任务」：企业支出 Anthropic 第一（40%），消费端 ChatGPT 独占 74%，推理基准 Gemini 领先，开源榜首是 DeepSeek——「最强」永远带定语，这正是需要选型方法的原因。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开源模型真的能用于生产吗？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2026 年答案是能：开源与闭源多数基准差距已到个位数，SWE-bench 追平。真正要过的关不是能力，是许可证、运维能力和评估验收——这三关我们方案里都有对应件。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模型更新这么快，今天选的半年后会不会亏？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会贬值，所以策略是「保持可换」：网关统一接入、评估集守质量线、合同别绑单一模型。选型的目标从选对变成可换——这是过去一年最重要的方法论变化。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你们这些数字是哪来的、可信吗？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份额来自 Menlo 企业报告、指数来自 Artificial Analysis、价格来自各官网当日——每个数字我都能给出处和日期。也提醒您：任何不带日期的模型数据都值得警惕。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全景地图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三阵营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闭源旗舰卖能力、开放权重卖可控（中国主导）、小模型下沉端侧——分工不是竞争。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两市场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企业 Anthropic 40% 第一，消费 ChatGPT 74% 独占——引用份额先说口径。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三变局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价格 -30~60%、开源追平个位数、Meta 转闭源——模型是快速贬值资产。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方法论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选型重点从「选对」变「可换」：网关 + 评估集 + 不绑死合同。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全景地图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闭源旗舰家族图谱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Closed Frontier · 五张名片与家族树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闭源旗舰家族图谱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背下五家的家族树与旗舰口径：OpenAI GPT-5.6 三档与 GPT-6、Anthropic Claude 5 家族、Google Gemini 4 Argon、xAI Grok 4.7、Meta Muse Spark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讲清每家的「杀手锏」与信任面：谁强在生态、谁强在企业、谁强在性价比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看懂「三档家族制」定价范式：旗舰 / 均衡 / 走量，对客先问预算档位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 Meta 转闭源讲成一个完整故事：Behemoth 为什么没发、意味着什么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OpenAI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名片一 · OpenAI：消费王者的三档家族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家族树（2026-07-09 GA）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GPT-5.6 Sol：5.6 代旗舰，$5/$30，攻科学与安全任务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GPT-5.6 Terra：均衡档，$2/$12（07-30 降 20%）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GPT-5.6 Luna：走量档，$0.20/$1.20（降 80%）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新代：GPT-6 家族已上架，旗舰 Astra $10/$50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定位与信任面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消费王者：ChatGPT 约 74% 份额、日 25 亿+ prompts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生态最全：工具链、插件、开发者社区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企业份额 50%→27%：被 Anthropic 反超的一方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缓存：读折 90%，写按 1.25×（5.6 起）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Sol/Terra/Luna 三档命名制是行业新范式——一个家族接住全预算段。对客谈 OpenAI 先问「你要哪一档」，别只说 GPT。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Anthropic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名片二 · Anthropic：企业市场的新王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家族树（Claude 5 时代）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Fable 5.1：Mythos 级新档位（Opus 之上），1M 上下文/128K 输出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Mythos 5.1：同底座，仅限量开放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Opus 5.5（$4/$20）：现役主力；Opus 5 已退 legacy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Sonnet 5.5 $2/$10、Haiku 5.5 $0.10/$0.50（≤100K）；Sonnet 5 退 legacy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定位与信任面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企业支出第一：40% 份额（Menlo）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Claude Code 年化 $1B、企业编码市场 54%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安全叙事最强：分级档位 + 安全分类器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插曲：Fable/Mythos 出口管制风波，2026-07-01 恢复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Anthropic 用三年从 12% 干到 40%，靠的是编码与企业信任两条腿——对客讲它时讲「势能」，讲 OpenAI 时讲「生态」。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Google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名片三 · Google：自供算力的价格压制者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家族树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Gemini 4 Argon：推理旗舰，1M；3.1 Pro 仍 Preview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Gemini 3.1 Flash / 2.5 Flash-Lite：$0.10/$0.40（上一代，最低闭源档已被 gpt-5-nano $0.05/$0.40 取代）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Live API：语音实时线（见 Multimodal 第 8 章）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视频理解与 1 小时级长视频是独门强项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定位与信任面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价格被 Luna/gpt-5-nano 反超：TPU 自供算力仍是降价底气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企业份额三年三倍：7% → 21%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全家桶协同：搜索/Workspace/云一体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短板叙事：企业信任与工具链仍在追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Google 的武器是「垂直整合」：自研 TPU（Tensor Processing Unit） 让它能把旗舰打到别家均衡档的价格——成本敏感型客户绕不开它。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xAI 与 Meta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名片四 &amp; 五 · 一个进场，一个转身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xAI · Grok 4.3：性价比刺客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$1.25/$2.50、缓存输入 $0.20——比上代降 40–60%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AA 智能指数 53，站上性价比 Pareto 前沿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2026-06-17 上 Bedrock：第三家独立实验室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SOC 2 / HIPAA / GDPR：合规面快速补齐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Meta · 从旗手到转身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Behemoth（2T）实质搁置：训练问题 + 信心不足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Muse Spark（2026-04-08）：首个闭源 API-only 模型；1.1 已迭代（07-09）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Llama 4 Scout/Maverick 成「最后的开放版本」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开放权重旗手的位置让给了中国队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这两张名片放一起讲最有戏剧性：xAI 证明新玩家还能用价格进场，Meta 证明开源承诺也会转向——供应商策略都不是永久的。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对比总表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五家一张表：旗舰、杀手锏、信任面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54480"/>
            <a:ext cx="1645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家族</a:t>
            </a:r>
          </a:p>
        </p:txBody>
      </p:sp>
      <p:sp>
        <p:nvSpPr>
          <p:cNvPr id="5" name="Rectangle 4"/>
          <p:cNvSpPr/>
          <p:nvPr/>
        </p:nvSpPr>
        <p:spPr>
          <a:xfrm>
            <a:off x="2212848" y="1554480"/>
            <a:ext cx="30175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旗舰口径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0368" y="1554480"/>
            <a:ext cx="3291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杀手锏</a:t>
            </a:r>
          </a:p>
        </p:txBody>
      </p:sp>
      <p:sp>
        <p:nvSpPr>
          <p:cNvPr id="7" name="Rectangle 6"/>
          <p:cNvSpPr/>
          <p:nvPr/>
        </p:nvSpPr>
        <p:spPr>
          <a:xfrm>
            <a:off x="852220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信任面 / 短板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1645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OpenAI</a:t>
            </a:r>
          </a:p>
        </p:txBody>
      </p:sp>
      <p:sp>
        <p:nvSpPr>
          <p:cNvPr id="9" name="Rectangle 8"/>
          <p:cNvSpPr/>
          <p:nvPr/>
        </p:nvSpPr>
        <p:spPr>
          <a:xfrm>
            <a:off x="2212848" y="2011680"/>
            <a:ext cx="30175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GPT-5.6 Sol $4/$20（促销至 2026-11-21）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30368" y="2011680"/>
            <a:ext cx="3291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消费生态 74%、工具链最全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22208" y="2011680"/>
            <a:ext cx="31089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企业份额下滑中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16459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Anthropic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12848" y="2670048"/>
            <a:ext cx="30175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Fable 5.1（1M ctx）/ Opus 5.5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0368" y="2670048"/>
            <a:ext cx="32918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 40% 第一、编码 54%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22208" y="2670048"/>
            <a:ext cx="31089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限量档位、价格不低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3328416"/>
            <a:ext cx="1645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Google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12848" y="3328416"/>
            <a:ext cx="30175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Gemini 4 Argon（尝鲜 $2/$10）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0368" y="3328416"/>
            <a:ext cx="3291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长视频/上下文；1M 窗口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522208" y="3328416"/>
            <a:ext cx="31089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企业信任在追赶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986784"/>
            <a:ext cx="16459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xAI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12848" y="3986784"/>
            <a:ext cx="30175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Grok 4.7 $2/$0.50/$6（旗舰）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0368" y="3986784"/>
            <a:ext cx="32918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性价比 Pareto 前沿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22208" y="3986784"/>
            <a:ext cx="31089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生态新、案例少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645152"/>
            <a:ext cx="1645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Meta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12848" y="4645152"/>
            <a:ext cx="30175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Muse Spark 1.1（闭源）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0368" y="4645152"/>
            <a:ext cx="3291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Llama 生态存量最深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22208" y="4645152"/>
            <a:ext cx="31089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战略转向期，路线待观察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5669280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没有一家全赢——这张表的正确用法是配合客户的「任务 × 预算 × 信任要求」三坐标去查，第 8 章给方法。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2 章 · 闭源旗舰家族图谱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不看讲义，给同事画五家的家族树（每家至少两档），画完对照本章名片页查漏——售前对模型名的熟练度就是专业度。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在 OpenAI 与 Anthropic 官网价格页各截一张图存档并标注日期，体会「价格是有日期的数字」。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挑你手头一个真实客户，用「任务 × 预算 × 信任」三坐标给他配一家旗舰 + 理由三句话。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家族树一个月一小变、一季度一大变——记「结构」（谁家有哪几档）比记数字更保值。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 · 动手做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GPT 和 Claude 到底该选哪个？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先问任务：编码与企业 agentic 场景 Claude 系胜率高（企业编码份额 54%）；生态与多模态工具链 OpenAI 更全；成本敏感看 Gemini。我们通常建议双供应商起步，网关路由，用您的评估集分胜负。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Gemini 为什么能卖这么便宜，是不是不行？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不是能力问题，是成本结构：Google 用自研 TPU 自供算力，别家买卡它自产。Flash-Lite $0.10（上一代）的价格是垂直整合红利——旗舰基准它也在第一梯队。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Grok 靠谱吗，没怎么听说企业在用？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它是 2026 年的黑马打法：价格砍到 Pareto 前沿、合规证照快速补齐、上了 Bedrock 借 AWS 的信任背书。适合价格敏感且任务明确的场景先试点，案例少是事实，所以更要评估集验收。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Meta 不是开源领袖吗，怎么也闭源了？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2026 年的标志性转向：Behemoth 没发出来，首个闭源模型 Muse Spark 已上线，Llama 4 成了最后的开放版本。给客户的启示是：别把架构押在任何一家的「承诺」上，要押在可替换的架构上。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五张名片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OpenAI 生态、Anthropic 企业、Google 价格、xAI 性价比、Meta 转身——没有全赢家。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三档范式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Sol/Terra/Luna 式家族定价成标配：对客先问预算档位，再谈型号。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关键数字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企业份额 40/27/21；Sonnet 5.5 $2/$10；Grok $1.25/$2.50；Flash-Lite $0.10（2.5 代）。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叙事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xAI 进场与 Meta 转身同年发生——供应商策略无常，可换架构才是常量。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闭源旗舰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开放权重格局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Open Weights · 榜首换人：中国队主导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开放权重格局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报出开源榜首格局：DeepSeek V4、Kimi K3、GLM-5.2、Qwen3.8 的排名与各自强项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讲清「追平叙事」的证据与机制：SWE-bench 80.6%、个位数差距，背后是 MoE（Mixture of Experts） + 蒸馏 + 合成数据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交代西方开放权重线的现状：Llama 4 终局、Mistral 转 Apache 2.0、Gemma 4 端侧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知道开放权重的真正门槛不在能力：在许可证（第 5 章）与自部署运维（LLM-Inference 模块）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榜首格局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开源榜首（2026-10）：前四全是中国队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模型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28346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榜位与口径</a:t>
            </a:r>
          </a:p>
        </p:txBody>
      </p:sp>
      <p:sp>
        <p:nvSpPr>
          <p:cNvPr id="8" name="Rectangle 7"/>
          <p:cNvSpPr/>
          <p:nvPr/>
        </p:nvSpPr>
        <p:spPr>
          <a:xfrm>
            <a:off x="614476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许可证</a:t>
            </a:r>
          </a:p>
        </p:txBody>
      </p:sp>
      <p:sp>
        <p:nvSpPr>
          <p:cNvPr id="9" name="Rectangle 8"/>
          <p:cNvSpPr/>
          <p:nvPr/>
        </p:nvSpPr>
        <p:spPr>
          <a:xfrm>
            <a:off x="888796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强项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01168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DeepSeek V4 Pro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10128" y="2011680"/>
            <a:ext cx="28346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综合 87 开源第一；SWE-bench 80.6% 追平闭源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44768" y="201168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87968" y="201168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通用 + 价格地板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74320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GLM-5.2（智谱）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0128" y="2743200"/>
            <a:ext cx="283464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753B MoE；GLM-5 为首个昇腾全国产训练前沿模型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44768" y="274320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MIT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87968" y="274320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长程编码、国产算力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47472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Kimi K3（月之暗面）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10128" y="3474720"/>
            <a:ext cx="28346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2.8T MoE、原生视觉；AA 开源第一（57）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44768" y="347472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自有许可（MIT 式）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887968" y="347472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agentic 编码、工具使用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20624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Qwen3.8（阿里）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10128" y="4206240"/>
            <a:ext cx="283464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2.4T-A95B 旗舰；27B 等中小尺寸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44768" y="420624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旗舰自有许可；中小 Apache 2.0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887968" y="420624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尺寸谱系最全、多语言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榜单口径来自 BenchLM / Artificial Analysis 2026-08 快照——排名月月在换，但「前排是中国队」这个结构一年内都稳定。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双雄画像 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DeepSeek 与 Qwen：地板与谱系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DeepSeek · 价格与效率的锚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Flash 线换 V4.1-Flash 并降价，峰谷双价；地板被 gpt-5-nano/GPT-6 Luna 接棒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API 比 GPT-o 系便宜 20–50 倍（社区口径）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MIT 许可证：法务最省心的一档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工程文化出圈：3FS 文件系统等基建也开源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Qwen · 尺寸谱系之王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开放谱系到 3.8 代 2.4T（中小尺寸 Apache 2.0）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拐点：3.8 旗舰开放权重但改自有许可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多语言最强项；Omni 线原生全模态（见 mm 第 8 章）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开发者生态：衍生微调模型数量第一梯队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两家打法分化：DeepSeek 极致性价比往下打；Qwen 转双轨——中小尺寸仍 Apache、旗舰 3.8（2.4T）开放权重改自有许可。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双雄画像 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Kimi 与 GLM：agentic 与国产算力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Kimi（月之暗面）· agentic 专精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K3：2.8T MoE、1M 上下文；AA 开源第一（57）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K2.5 的 agent swarm：最多 100 并行子智能体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长文与资料整理的中文口碑档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技术报告开放（K2 报告已入本模块书单）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GLM（智谱）· 企业与国产化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GLM-5.2 753B MoE、MIT 许可证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GLM-5：首个完全用华为昇腾训练的前沿模型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企业云生态与私有化交付经验深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国产算力自主叙事的头号证据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GLM 的昇腾全国产训练是 2026 年供应链叙事的分水岭——「没有英伟达就训不出前沿模型」的说法已被证伪。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西方线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西方开放权重：收尾、转宽松与下沉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家族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7548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3832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怎么用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Llama 4（Meta）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7548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Scout（109B/激活 17B，10M 上下文）与 Maverick（400B/17B，1M）成最后开放版本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3832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生态存量最深，新项目谨慎押注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237744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Mistral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788920"/>
            <a:ext cx="475488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Large 3 / Small 4 已转 Apache 2.0（2026-03）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788920"/>
            <a:ext cx="338328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欧系合规友好，中档私有化好选项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Gemma 4（Google）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566160"/>
            <a:ext cx="47548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26B MoE 激活 3.8B；E2B 2.3B 有效参数（bf16 4.6GB / 量化 0.8GB，32k 口径）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566160"/>
            <a:ext cx="33832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端侧与轻量部署首选之一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西方线三个关键词：Llama「收尾」、Mistral「转宽松」、Gemma「下沉端侧」——开放权重的创新中心已东移。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追平叙事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追平的证据与机制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80.6%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SWE-bench Verified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DeepSeek V4 Pro，追平闭源前沿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2920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7512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个位数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7512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多数基准差距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7512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开源 vs 闭源（2026 口径）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8911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3503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$0.15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3503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每百万 token 输入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3503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DeepSeek Flash 谷时未命中价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749039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机制：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追平靠三板斧：MoE 稀疏激活（大参数小算力）、从前沿模型蒸馏、合成数据管线——架构原理见 LLM 模块，训练侧见 LLM-Training。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追平不等于全面替代：最难的推理任务闭源仍领先半个身位——所以第 8 章的三层路由里，两边都有位置。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3 章 · 开放权重格局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 Ollama 或 vLLM 本地起一个 Qwen 小尺寸模型，跑 10 条你的业务 prompt，直观感受开源模型的当前水位。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翻一遍 Kimi K2 技术报告（书单 #4，14 页），标出三个「原来 agentic 是这么训的」时刻。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在 Hugging Face 按下载量排模型榜，数前 20 里中国模型占几个——用数据验证「东移」叙事。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本地跑过一次开源模型的售前，讲「可控与私有化」时的底气完全不同——这一小时值得花。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 · 动手做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开源模型和 GPT 们到底还差多少？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多数基准差距已到个位数，编码基准甚至追平（SWE-bench 80.6%）。还剩两个差距：最难推理任务闭源仍领先，以及工具链成熟度。结论是分任务用，不是二选一。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用中国开源模型有风险吗？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看三件事：许可证（DeepSeek/GLM 是 MIT、Qwen 主系 Apache 2.0，法务友好）、部署位置（自托管则数据不出您的环境）、评估验收（用您的评估集说话）。这三关过了，产地不是风险项。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Llama 还值得投入吗？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存量生态最深，但 Meta 已转向：Behemoth 未发布、新旗舰闭源。建议存量项目继续、新项目把 Llama 当「其中一个选项」而非默认——保持可换。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自己部署开源模型难吗、成本怎么算？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难点不在下载权重，在推理服务与运维：显存规划、并发调度、升级回滚——这些在我们 LLM-Inference 方案里有完整工程件。成本用「卡时 × 利用率 vs API 单价」对比，量大才划算。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榜首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DeepSeek V4 / GLM-5.2 / Kimi K3 / Qwen3.8——开源前排全是中国队。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追平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SWE-bench 80.6%、多数基准个位数差距；机制 = MoE + 蒸馏 + 合成数据。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西方线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Llama 收尾、Mistral 转 Apache 2.0、Gemma 下沉端侧——创新中心东移。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真门槛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开放权重的门槛不在能力，在许可证与自部署运维——见第 5 章与 LLM-Inference。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开放权重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中国格局与豆包定位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China Landscape · 四强、豆包与场景化选型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中国格局与豆包定位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国产四强（2026-10 快照）：GLM-5.2、Kimi K3、Qwen3.8、DeepSeek V4 Pro——各自至少一个基准超国际闭源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画出豆包家族树：2.1 Pro / Turbo / Seed-Evolving / Seed-2.0-lite，并报出定价口径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讲清豆包的双线定位：to C 免费国民助手 + to B 方舟 MaaS（Model as a Service，模型与云一体）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用场景化口径给客户配国产模型：低成本 / 长文 / 谱系 / 企业云 / 字节生态各找谁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四强横评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国产四强：各有一个「超越时刻」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286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模型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2928" y="1554480"/>
            <a:ext cx="4389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定位与杀手锏</a:t>
            </a:r>
          </a:p>
        </p:txBody>
      </p:sp>
      <p:sp>
        <p:nvSpPr>
          <p:cNvPr id="8" name="Rectangle 7"/>
          <p:cNvSpPr/>
          <p:nvPr/>
        </p:nvSpPr>
        <p:spPr>
          <a:xfrm>
            <a:off x="7242048" y="1554480"/>
            <a:ext cx="4389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2026-06 横评口径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2860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GLM 5.2（智谱）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52928" y="2011680"/>
            <a:ext cx="438912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企业云生态 + 私有化交付；昇腾全国产训练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42048" y="2011680"/>
            <a:ext cx="438912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总体基准国产领先梯队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43200"/>
            <a:ext cx="22860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Kimi K3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2928" y="2743200"/>
            <a:ext cx="438912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中文长文 + agent swarm（百级并行子智能体）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42048" y="2743200"/>
            <a:ext cx="438912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智能体任务领先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74720"/>
            <a:ext cx="22860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Qwen3.8（阿里）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52928" y="3474720"/>
            <a:ext cx="438912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尺寸谱系最全 + 多语言 + 全模态线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42048" y="3474720"/>
            <a:ext cx="438912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多语言与生态领先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206240"/>
            <a:ext cx="22860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DeepSeek V4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52928" y="4206240"/>
            <a:ext cx="438912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极致性价比 + MIT；API 便宜 20–50 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42048" y="4206240"/>
            <a:ext cx="438912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价格与编码领先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四强各自至少一个主流基准超越国际闭源——对客讲国产格局时，「不行」的说法已过期，正确的问题是「哪家配哪个场景」。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豆包定价与定位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豆包：两条腿走路的国民模型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¥6 / ¥30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2.1 Pro 每百万 token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输入/输出（约 $0.85/$4.2）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2920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7512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¥1.2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7512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缓存命中价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7512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缓存后输入成本降 80%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8911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3503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180 万亿+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3503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日均 tokens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3503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调用量国内第一梯队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703320"/>
            <a:ext cx="5394960" cy="17373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66928" y="370332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to C：免费国民助手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" y="4325112"/>
            <a:ext cx="4956048" cy="9692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豆包 App 免费策略换规模入口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日常助手场景的国民品牌认知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6208" y="3703320"/>
            <a:ext cx="5394960" cy="17373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36208" y="370332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to B：方舟 MaaS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5664" y="4325112"/>
            <a:ext cx="4956048" cy="9692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模型 + 云一体：豆包只在火山方舟商用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模型是云的获客入口，云是模型的商业化出口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理解豆包定位的钥匙是「模型即入口」：C 端免费换规模、B 端绑云换收入——这决定了它的价格永远激进。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场景化选型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国产模型场景化口径：一句话配对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客户诉求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7408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首看</a:t>
            </a:r>
          </a:p>
        </p:txBody>
      </p:sp>
      <p:sp>
        <p:nvSpPr>
          <p:cNvPr id="8" name="Rectangle 7"/>
          <p:cNvSpPr/>
          <p:nvPr/>
        </p:nvSpPr>
        <p:spPr>
          <a:xfrm>
            <a:off x="8247888" y="1554480"/>
            <a:ext cx="30175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理由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低成本推理 / 批量任务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7408" y="2011680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DeepSeek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47888" y="2011680"/>
            <a:ext cx="3017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价格地板 + MIT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33472"/>
            <a:ext cx="38404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中文长文 / 资料整理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07408" y="2633472"/>
            <a:ext cx="38404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Kimi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47888" y="2633472"/>
            <a:ext cx="30175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长文口碑 + agent swarm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55264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要全尺寸谱系 / 多语言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07408" y="3255264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Qwen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47888" y="3255264"/>
            <a:ext cx="3017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0.6B–397B 全覆盖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77056"/>
            <a:ext cx="38404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企业云生态 / 私有化 / 国产算力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07408" y="3877056"/>
            <a:ext cx="38404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GLM / 通义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47888" y="3877056"/>
            <a:ext cx="30175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昇腾国产化 + 交付经验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498848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字节生态 / 全模态 / 激进迭代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07408" y="4498848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豆包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47888" y="4498848"/>
            <a:ext cx="3017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Seed 专线 + 方舟一体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这张表是「首看」不是「只看」——最终以客户评估集的实测为准；口径来自 2026 年中的社区共识横评。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两个战略问题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讲国产格局绕不开的两个问题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算力自主：昇腾证明题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GLM-5 全程昇腾训练、零英伟达——已证明可行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意味着出口管制的天花板被捅了个洞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对客价值：私有化方案里「国产算力档」有了前沿模型选项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深潜：AI-Infra-Compute 模块芯片格局章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出海与合规双轨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国产模型出海（Qwen/DeepSeek 海外开发者占比高）与国内合规是两套规则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国内商用涉及备案与内容合规——本库合规章待建（用户决策中）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售前动作：涉及跨境场景先标注「合规待确认」，别拍胸脯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这两个问题一个关于「能不能自己造」、一个关于「能在哪里卖」——都是客户高层爱问的战略题，答好比背参数更加分。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4 章 · 中国格局与豆包定位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打开火山方舟价格页截图存档（标日期），对照 DeepSeek 官网价格，算一算同档任务的成本比。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用四强场景化口径表给你手头三个客户各配一个国产模型 + 一句话理由，明天就能用。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把「豆包家族树 + 两条腿定位」讲给一个不懂 AI 的朋友听，能讲明白就说明你真理解了。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国产格局是面试与对客的双高频考点——本章的表格值得背下来，数字记量级即可。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 · 动手做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国产模型到底赶上国际水平没有？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分层答：四强各有至少一个主流基准超越国际闭源，开源榜首整体是中国队；最难推理任务与顶级闭源还有半个身位。结论：多数生产场景国产已够用，且价格优势显著。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豆包和 DeepSeek、Qwen 比强在哪？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三家打法不同：DeepSeek 赢在价格与开源、Qwen 赢在谱系与生态、豆包赢在迭代速度与云一体——Seed 专线月更 2–4 次，加上日均 180 万亿 tokens 的调用规模验证。按您的场景配，不搞排位赛。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为什么豆包不开源？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商业模式不同：豆包是「模型即云入口」，通过方舟 MaaS 商业化，开源会削弱这个飞轮。类似 OpenAI 路线，而 Qwen/DeepSeek 走的是开源换生态路线——两条路都跑通了。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私有化想用全国产方案，现实吗？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2026 年起现实了：GLM-5 已证明昇腾能训前沿模型，配国产推理卡与开源权重可以拼出全国产栈。代价是工具链成熟度与调优成本更高——我们会按您的合规强度分档报方案。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四强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GLM 企业云、Kimi 长文 agent、Qwen 谱系、DeepSeek 价格——各有超越时刻。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豆包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家族 = 2.1 Pro/Turbo + Seed 双专线；¥6/¥30、缓存 ¥1.2；日均 180 万亿 tokens。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定位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豆包两条腿：C 端免费换规模、B 端绑方舟换收入——价格永远激进。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战略题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昇腾全国产训练已证明可行；出海与国内合规是两套规则，售前别混谈。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中国格局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许可证与合规边界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Licensing · 法务问题售前先答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许可证与合规边界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 open source 与 open weight 的区别：按 OSI 的 OSAID 定义，Llama/Gemma/Qwen 都只是后者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背下三级许可证分类：MIT / Apache 2.0（放心用）、社区许可证（读条款）、仅 API（谈合同）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识别 Llama Community License 的两个雷：7 亿 MAU（Monthly Active Users） 帽与欧盟条款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给客户做一张「模型商用检查清单」：许可证、衍生条款、再分发、你的客户的客户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许可证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分级表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许可证三级分类：放心用、读条款、谈合同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许可证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651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级别</a:t>
            </a:r>
          </a:p>
        </p:txBody>
      </p:sp>
      <p:sp>
        <p:nvSpPr>
          <p:cNvPr id="7" name="Rectangle 6"/>
          <p:cNvSpPr/>
          <p:nvPr/>
        </p:nvSpPr>
        <p:spPr>
          <a:xfrm>
            <a:off x="321868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</a:t>
            </a:r>
          </a:p>
        </p:txBody>
      </p:sp>
      <p:sp>
        <p:nvSpPr>
          <p:cNvPr id="8" name="Rectangle 7"/>
          <p:cNvSpPr/>
          <p:nvPr/>
        </p:nvSpPr>
        <p:spPr>
          <a:xfrm>
            <a:off x="7333488" y="1554480"/>
            <a:ext cx="4297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商用含义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651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MIT / Apache 2.0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18688" y="2011680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DeepSeek 系（MIT）、GLM-5.2（MIT）、Qwen 中小尺寸（Apache 2.0）、Mistral 新版、Coze Studio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33488" y="2011680"/>
            <a:ext cx="42976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可商用、可闭源二开、可再分发——法务最省心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852928"/>
            <a:ext cx="265176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社区许可证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18688" y="2852928"/>
            <a:ext cx="411480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Llama（700M MAU 帽 + 欧盟条款）、Gemma（自家条款）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33488" y="2852928"/>
            <a:ext cx="429768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多数场景可用，但有触发条款——必须读原文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2651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仅 API / 专有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18688" y="3694176"/>
            <a:ext cx="4114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 / Claude / Gemini / 豆包（方舟）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33488" y="3694176"/>
            <a:ext cx="42976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无权重；商用边界在服务合同与数据条款里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趋势对采购有利：Mistral 转 Apache 2.0、中国主力模型选 MIT/Apache——宽松化是 2026 主旋律，但 Llama 系例外要单独核。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条款深读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Llama 条款两个雷 + 商用检查清单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许可证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Llama Community License 的雷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700M MAU 帽：月活超 7 亿需向 Meta 另行申请授权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欧盟条款：多模态版本对欧盟实体有使用限制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衍生模型命名与署名义务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给大厂 / 欧企做方案时必须提前核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商用检查清单（四问）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① 这个权重的许可证原文是哪份、哪个版本？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② 微调 / 蒸馏出来的衍生模型受什么条款约束？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③ 允许再分发吗（打进产品卖给客户）？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④ 你的客户的客户使用，算不算触发条款？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蒸馏是隐蔽雷区：用 Llama 蒸馏的学生模型仍可能带 Llama 条款——DeepSeek 的蒸馏版就专门做了许可证分层标注，这是行业标杆做法。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5 章 · 许可证与合规边界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打开 Llama 4 与 Qwen3 的 LICENSE 原文各读一遍（各 10 分钟），亲眼看一次条款差异——比任何转述都可靠。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用四问检查清单过一遍你手头方案里用到的所有模型，把结果做成一页纸给法务预审。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模拟演练：客户说「Llama 免费为什么你们方案不用」，用本章内容组织一个 60 秒回答。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许可证是售前少数「答错会出事故」的领域——拿不准就说「以法务核定为准」，别现场拍板。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许可证 · 动手做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Llama 不是开源吗，为什么法务不让我们用？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它是「开放权重 + 社区许可证」：有 7 亿 MAU 触发条款和欧盟限制，法务谨慎是对的。如果要许可证干净的替代，DeepSeek（MIT）和 Qwen（Apache 2.0）能力相当且条款更宽松。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用开源模型微调出来的模型算谁的？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权重归您，但受基座许可证约束：MIT/Apache 基座的衍生模型基本自由；Llama 基座的衍生模型继承其条款（含命名义务）。所以微调选型时基座许可证要先过——这是我们方案里的默认检查项。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MIT 和 Apache 2.0 有什么区别，随便选吗？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对使用方几乎等价：都可商用、可闭源、可再分发。差异在专利条款——Apache 2.0 有显式专利授权，企业采购略偏好它。实操结论：两者都属「放心用」级。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闭源 API 是不是就没有许可证问题了？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换成了合同问题：数据用途条款（会不会拿您的数据训练）、输出归属、服务变更与退出条款。闭源省了权重合规，但供应商条款审查一样不能省。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许可证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词要用对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open weight ≠ open source（OSAID 口径）——对客用词严谨是专业度。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三级分类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MIT/Apache 放心用；社区证读条款（Llama 两个雷）；仅 API 谈合同。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隐蔽雷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蒸馏衍生模型继承基座条款——微调选型先核基座许可证。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趋势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宽松化是主旋律（Mistral 转 Apache、中国主力选 MIT）——但逐个核对不可省。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许可证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价格带与成本工程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Pricing · 从 $0.10 到 $30 的光谱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价格带与成本工程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 2026-07 价格光谱：地板档 $0.10–0.20 到超旗舰 $30，跨 300 倍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看懂三档家族定价制（Sol/Terra/Luna 模式）：厂商在用一个家族接住全预算段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算清缓存经济学：读折 90%、写 1.25×，系统提示复用率决定真实成本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掌握报价纪律：价格写量级 + 标日期 + 以官网为准——本章数字半年后必然过期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价格光谱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价格光谱（$/百万 token，输入/输出，2026-10）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286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档位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2928" y="1554480"/>
            <a:ext cx="4846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代表（输入/输出）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适用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286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地板档 ≤$0.2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52928" y="2011680"/>
            <a:ext cx="48463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GPT-6 Luna $0.10/$0.50 · 5.6 Luna $0.20/$1.20 · DeepSeek Flash 峰谷价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海量批处理、分类、抽取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24912"/>
            <a:ext cx="2286000" cy="71323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走量档 $1–3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2928" y="2724912"/>
            <a:ext cx="4846320" cy="71323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Grok 4.7 $2/$6 · Sonnet 5.5 $2/$10 · GPT-6 Sol $2/$10 · Terra $2/$12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724912"/>
            <a:ext cx="3931920" cy="71323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生产主力：客服、RAG、Agent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38144"/>
            <a:ext cx="2286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旗舰档 ~$5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52928" y="3438144"/>
            <a:ext cx="48463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GPT-5.6 Sol $4/$20（促销至 11-21）· Opus 5.5 $4/$20 · Gemini 4 Argon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438144"/>
            <a:ext cx="39319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难任务、深推理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151376"/>
            <a:ext cx="2286000" cy="71323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超旗舰 $30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52928" y="4151376"/>
            <a:ext cx="4846320" cy="71323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GPT-5.4 Pro $30/$180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99248" y="4151376"/>
            <a:ext cx="3931920" cy="71323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极少数场景，先证明再用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人民币参照：豆包 2.1 Pro ¥6/¥30（约 $0.85/$4.2）在走量档很有攻击性——报价先定档位，再挑档内型号。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三档范式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三档家族制：一个家族接住全预算段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旗舰档（Sol 位）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打榜与难任务担当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贵但撑住品牌与能力上限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客户方案里用于「20% 难题」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均衡档（Terra 位）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性能对齐上代旗舰、价格减半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生产主力的默认起点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「不知道选什么就选它」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走量档（Luna 位）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快、便宜，覆盖 80% 简单任务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配路由用：先走量档，难了升档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成本优化的第一杠杆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各家都在收敛到这个结构（OpenAI Sol/Terra/Luna、Anthropic Opus/Sonnet/Haiku、Google Pro/Flash/Flash-Lite、豆包 Pro/Turbo）——三档制是跨厂商的通用语言。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缓存经济学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缓存：最容易忽视的成本杠杆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-90%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缓存读折扣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OpenAI 口径；各家类似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2920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7512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1.25×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7512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缓存写成本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7512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GPT-5.6 起写入加价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8911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3503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¥1.2 vs ¥6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3503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豆包缓存命中价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3503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命中后输入成本降 80%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749039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怎么算：</a:t>
            </a:r>
            <a:r>
              <a:rPr sz="1250" b="0">
                <a:solidFill>
                  <a:srgbClr val="1A2733"/>
                </a:solidFill>
                <a:latin typeface="Calibri"/>
              </a:rPr>
              <a:t>真实成本 = 名义单价 ×（1 − 缓存命中率 × 折扣率）。系统提示、少样本示例、工具定义都是高复用段——客服/Agent 场景命中率常见 60–90%，等效价直接砍半以上。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对客报价必问一句「你的提示词有多少是重复的」——这个问题本身就能让客户觉得你比上一家专业。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价格战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价格战与报价纪律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价格战的形势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一年全面降 30–60%；地板由 DeepSeek/豆包锚定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Grok 4.3 用低价进场：$1.25/$2.50 比上代降 40–60%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Gemini 4 Argon 用尝鲜价（$2/$10 至 11-30）抢首发用户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降价是常态：今天的旗舰价 = 明年的走量价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报价纪律（三条）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① 写量级不写精确价，精确价放附录并标日期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② 注明「以官网当日为准」+ 给活水源链接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③ 合同锁「档位与降价传导」，不锁单一型号价格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价格是本讲义里最快过期的数字——学的是光谱结构和算法，数字请在引用当天重查（第 10 章保鲜声明）。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6 章 · 价格带与成本工程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拿一个真实场景（日 1 万次调用、每次输入 2K/输出 0.5K token），分别用地板档、走量档、旗舰档算月成本——感受档位差。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同一场景加上 70% 缓存命中率重算一遍，看等效成本变化——这就是缓存经济学的体感。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写一段方案书的「价格条款」示范：量级 + 日期 + 活水源 + 降价传导，四要素齐全。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算完你会发现：档位选择 + 缓存命中，比「和厂商砍价」的降本空间大一个数量级。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 · 动手做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为什么不全用最便宜的 DeepSeek？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地板档适合批量明确任务；难推理与关键链路需要更高档位兜底。我们的做法是三层路由：80% 任务走便宜档、难题升档——总成本比全用旗舰低一半以上，比全用地板档少踩坑。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两家报价差三倍，是不是有人坑我？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大概率是口径差：档位不同、有无缓存、输入输出比例假设不同。把三个口径对齐再比——我们可以当场用您的真实流量假设重算一遍。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现在签一年合同，明年价格跌了怎么办？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所以合同要锁「档位与降价传导」而不是锁型号单价：官网降价自动传导给您。过去一年市场降了 30–60%，不写这条您就吃亏了。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thinking 模式为什么这么贵？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推理模型按思考 token 计费，深想一次的输出量可能是普通回答的十倍。对策是思考预算控制（第 7 章）：按任务难度调预算，别对简单问题开满档思考。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光谱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$0.10 地板到 $30 超旗舰，跨 300 倍——报价先定档位再挑型号。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三档制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Sol/Terra/Luna 模式成跨厂商通用语言；均衡档是默认起点。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缓存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读 -90%、豆包命中 ¥1.2：命中率 60–90% 时等效价砍半——报价必问复用率。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纪律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量级 + 日期 + 活水源 + 降价传导——价格是最不该锁死的数字。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价格带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能力矩阵与推理模型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Capabilities · 窗口、模态与思考预算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能力矩阵与推理模型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画出上下文谱系：128K 常规档 → 1M（Fable 5.1 / Gemini / Maverick）→ 10M（Llama 4 Scout），并讲清窗口 ≠ 有效窗口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给客户查多模态支持矩阵：谁原生看图听声看视频，谁只是拼管线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讲清思考深度控制：从 token 预算转向 effort/thinking_level 档位，L1 可控与 L2 自适应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警示 overthinking 陷阱：超过临界预算准确率反降——thinking 是拨盘不是开关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上下文谱系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上下文窗口：从 128K 到 10M 的三档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128K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常规档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多数生产模型的标配窗口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2920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7512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1M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7512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长文档档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7512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Fable 5.1 / Gemini / Llama 4 Maverick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8911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3503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10M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3503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极限档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3503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Llama 4 Scout（生态检验中）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749039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三个但是：</a:t>
            </a:r>
            <a:r>
              <a:rPr sz="1250" b="0">
                <a:solidFill>
                  <a:srgbClr val="1A2733"/>
                </a:solidFill>
                <a:latin typeface="Calibri"/>
              </a:rPr>
              <a:t>①窗口 ≠ 有效窗口，长文中段召回会衰减；②成本随长度暴涨（O(n²) 根源见 LLM（Large Language Model） 原理第 4 章）；③「1M 窗口杀死 RAG」是伪命题——权限、新鲜度、成本三关 RAG 仍不可替代。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对客话术：窗口大小决定「能不能塞进去」，不决定「记不记得住、划不划算」——长上下文与 RAG 是配合关系。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多模态矩阵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多模态支持矩阵：原生还是拼的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模型线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1554480"/>
            <a:ext cx="1828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图像</a:t>
            </a:r>
          </a:p>
        </p:txBody>
      </p:sp>
      <p:sp>
        <p:nvSpPr>
          <p:cNvPr id="8" name="Rectangle 7"/>
          <p:cNvSpPr/>
          <p:nvPr/>
        </p:nvSpPr>
        <p:spPr>
          <a:xfrm>
            <a:off x="5321808" y="1554480"/>
            <a:ext cx="1828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音频</a:t>
            </a:r>
          </a:p>
        </p:txBody>
      </p:sp>
      <p:sp>
        <p:nvSpPr>
          <p:cNvPr id="9" name="Rectangle 8"/>
          <p:cNvSpPr/>
          <p:nvPr/>
        </p:nvSpPr>
        <p:spPr>
          <a:xfrm>
            <a:off x="7150608" y="1554480"/>
            <a:ext cx="1828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视频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79408" y="1554480"/>
            <a:ext cx="2651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备注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011680"/>
            <a:ext cx="29260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GPT-5.x 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93008" y="2011680"/>
            <a:ext cx="1828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21808" y="2011680"/>
            <a:ext cx="1828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原生+实时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50608" y="2011680"/>
            <a:ext cx="1828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理解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79408" y="2011680"/>
            <a:ext cx="26517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Realtime 语音线成熟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2670048"/>
            <a:ext cx="29260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Gemini 3.1 系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93008" y="2670048"/>
            <a:ext cx="1828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21808" y="2670048"/>
            <a:ext cx="1828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原生+实时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50608" y="2670048"/>
            <a:ext cx="1828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原生（1 小时级）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79408" y="2670048"/>
            <a:ext cx="26517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长视频独门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3328416"/>
            <a:ext cx="29260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Claude 5 系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93008" y="3328416"/>
            <a:ext cx="1828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21808" y="3328416"/>
            <a:ext cx="1828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150608" y="3328416"/>
            <a:ext cx="1828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79408" y="3328416"/>
            <a:ext cx="26517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专注文本与工具链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3986784"/>
            <a:ext cx="29260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Qwen-Omni / 豆包 Seed-2.0-lite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93008" y="3986784"/>
            <a:ext cx="1828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21808" y="3986784"/>
            <a:ext cx="1828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50608" y="3986784"/>
            <a:ext cx="1828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79408" y="3986784"/>
            <a:ext cx="26517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开源与国产全模态代表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矩阵按「原生统一 vs 外挂拼接」看：原生的体验与延迟优势明显——机制与深潜见 Multimodal 模块（含语音实时第 8 章）。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思考预算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推理模型的两个旋钮：可控与自适应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L1 · 可控（你来定预算）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Anthropic：effort 档位（budget_tokens 已停用）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Google：thinking_level 低/中/高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OpenAI：reasoning effort 分档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适合成本敏感、任务难度可预估的场景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L2 · 自适应（模型自己定）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模型按任务难度自动调深浅（快慢混合思考）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Claude 的 adaptive thinking 是代表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省心但成本波动大——要配预算上限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学界综述：arXiv 2507.02076（书单 #7）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全部头部实验室都已收敛到「快慢混合」范式——售前要会问的是：这个场景的思考预算该开多大、谁来控。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overthinking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多想不等于更好：overthinking 陷阱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证据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超过临界思考预算后，准确率稳定下降（arXiv 2506.04210）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简单任务开满档 thinking：更慢、更贵、还可能更错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「思考越久越好」是 2025 年的过时直觉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工程对策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按任务难度分级配预算（路由器先判难度）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评估集里加「简单题不许想太久」的用例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把 thinking 当拨盘调，不当开关开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52628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类比：</a:t>
            </a:r>
            <a:r>
              <a:rPr sz="1250" b="0">
                <a:solidFill>
                  <a:srgbClr val="1A2733"/>
                </a:solidFill>
                <a:latin typeface="Calibri"/>
              </a:rPr>
              <a:t>考试时检查太多遍，开始把对的答案改错——模型也一样，过度思考会「想出」原本没有的错误。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这是对客的价值点：帮客户把 thinking 预算调到「刚刚好」，一次优化常能省 30%+ 推理成本——见第 6 章成本工程。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7 章 · 能力矩阵与推理模型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拿同一道简单分类题，分别用「不思考 / 低预算 / 高预算」跑 20 次，统计准确率与成本——亲手复现 overthinking 曲线。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把一份 50 页 PDF 塞进 1M 窗口模型问中段细节，再用 RAG 问同一批问题，对比召回质量与成本。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给你的一个客户场景写「思考预算建议」：哪些请求开思考、预算多大、谁来控（L1 还是 L2）。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1 题的曲线图保存好——它是你讲「thinking 是拨盘不是开关」时最直观的一页证据。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 · 动手做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上下文窗口越大越好吗？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不是。窗口决定能塞多少，不决定记不记得住（中段召回衰减）和划不划算（成本随长度暴涨）。生产里常见做法是 128K 窗口 + RAG 精准喂料，比硬塞 1M 又准又便宜。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推理模型和普通模型怎么选？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按任务难度：多步推理、数学、复杂规划用推理模型且配预算控制；分类、抽取、模板化生成用普通模型。混合用 + 路由分发是标准解，别全场开 thinking。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thinking 预算开多大合适？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有临界点：预算不足答不对，超过临界点反而更错更贵。做法是用您的评估集扫一遍预算曲线找拐点——这是一次性投入，之后每次调用都省钱。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多模态是不是都差不多？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差别很大：有的原生统一（Gemini、Qwen-Omni、豆包 Seed-2.0-lite），有的外挂拼接。原生的延迟与一致性优势明显，视频理解更是只有少数家真能打——按您的模态需求查矩阵，别听「都支持」。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窗口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128K→1M→10M 三档；窗口 ≠ 有效窗口，与 RAG 是配合不是替代。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模态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原生统一 vs 外挂拼接是分水岭——按需求查矩阵，深潜见 Multimodal。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思考预算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L1 可控（effort/thinking_level 档位）vs L2 自适应——都要配上限。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陷阱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overthinking 实证存在：thinking 是拨盘不是开关，调到刚好省 30%+。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能力矩阵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选型方法论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Selection · 多模型组合是默认解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选型方法论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讲清为什么多模型组合是 2026 年企业默认解：Walmart 动态路由与 ServiceNow 双签的案例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画出三层路由：最难推理 → 前沿闭源；高量明确 → 走量档；最敏感数据 → 自托管开放权重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用五约束决策树给客户配模型组合：数据、预算、能力、语言、可换性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守住选型的两道防线：不信榜单（Leaderboard Illusion）、自建评估集终审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默认解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多模型组合：从最佳实践变成默认解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案例一 · Walmart Code Puppy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在 GPT / Claude / Gemini 间动态路由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按成本、延迟、任务适配度实时选模型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路由器本身成了核心资产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案例二 · ServiceNow 双签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2026-01 数周内同签 OpenAI 与 Anthropic 多年协议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目标明确：让用户按任务选模型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采购层面直接写入「多模型」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38912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趋势数据：</a:t>
            </a:r>
            <a:r>
              <a:rPr sz="1250" b="0">
                <a:solidFill>
                  <a:srgbClr val="1A2733"/>
                </a:solidFill>
                <a:latin typeface="Calibri"/>
              </a:rPr>
              <a:t>Gartner：2028 年 70% 构建多模型应用的组织将使用 AI 网关能力（2024 年不足 5%）——路由层正在成为标准基础设施。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单一供应商策略在 2026 年已是需要「特别理由」的例外——对客的默认起点就是组合与路由。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决策树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五约束决策树：按约束收敛，不按喜好发散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硬约束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7408" y="1554480"/>
            <a:ext cx="7223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收敛方向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数据不能出域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7408" y="2011680"/>
            <a:ext cx="72237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自托管开放权重 + 许可证核对（第 5 章清单）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633472"/>
            <a:ext cx="38404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预算敏感 / 超高调用量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7408" y="2633472"/>
            <a:ext cx="72237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地板档 + 缓存优化 + 三层路由（第 6 章）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255264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要最强 agentic / 编码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07408" y="3255264"/>
            <a:ext cx="72237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企业档旗舰（Claude 系 / GPT 系）+ 评估集实测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877056"/>
            <a:ext cx="38404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中文为主 / 国内交付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07408" y="3877056"/>
            <a:ext cx="72237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国产四强 + 豆包按场景配（第 4 章口径表）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498848"/>
            <a:ext cx="38404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必须保持可换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07408" y="4498848"/>
            <a:ext cx="72237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网关抽象 + 评估集回归 + 合同降价传导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顺序有讲究：先用硬约束砍掉大半选项，再在剩下里比性能——反过来会陷入无穷的榜单争论。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两道防线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选型的两道防线：不信榜、终审在评估集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防线一 · 对榜单保持怀疑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Leaderboard Illusion：厂商私测多变体、择优公开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曾有厂商私测 27 个变体只发最好那个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MMLU 类基准已饱和：88%+ 拉不开差距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榜单只做初筛，不做决断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防线二 · 自建评估集终审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用客户真实数据抽样建评估集（Evaluation 第 5 章方法）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换模型 = 跑一遍回归，用数据说话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评估集是客户的资产，模型是易耗品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这也是「保持可换」的技术前提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把这两道防线讲给客户，你就把选型从「站队之争」变成了「工程问题」——这正是解决方案人的价值。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落地件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方法落到工程：谁来承载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环节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51206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落地件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0767" y="1554480"/>
            <a:ext cx="32004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深潜入口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统一接入与路由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51206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AI 网关：多供应商、复杂度路由、故障切换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30767" y="2011680"/>
            <a:ext cx="32004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AI-Gateway 第 2/3 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51760"/>
            <a:ext cx="274320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成本与预算治理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651760"/>
            <a:ext cx="512064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网关限额 + 缓存策略 + 档位路由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30767" y="2651760"/>
            <a:ext cx="320040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AI-Gateway 第 4 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91840"/>
            <a:ext cx="27432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质量守门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291840"/>
            <a:ext cx="51206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评估集回归 + 判官方法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30767" y="3291840"/>
            <a:ext cx="32004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Evaluation 模块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31920"/>
            <a:ext cx="274320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方案叙事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10128" y="3931920"/>
            <a:ext cx="512064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「模型是可替换件」写进方案书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30767" y="3931920"/>
            <a:ext cx="3200400" cy="64008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Solution-Patterns 第 2 章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本章方法 + 这三个模块的工程件 = 完整的选型故事：方法你说得出，落地你接得住。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8 章 · 选型方法论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拿你手头一个客户，把五约束决策树逐条过一遍，输出「模型组合建议书」一页纸（组合 + 路由比例 + 理由）。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 20 条业务 prompt 做一个迷你评估集，对三个候选模型跑一轮盲测打分——体验「终审在评估集」的全流程。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设计一个换模型演习：假设主力模型明天涨价 3 倍，写出你的切换步骤与验证清单。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3 题最能暴露架构问题——如果切换步骤超过一页纸，说明「可换性」还没做进架构里。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 · 动手做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别人家都用 GPT，我们跟着用不就行了？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跟风的代价是错配：企业市场 Anthropic 份额反而第一（40%），说明「大家都用谁」的直觉常常过时。正确路径是五约束决策树 + 您的评估集实测——半天就能跑出属于您的答案。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多模型架构会不会太复杂、维护不动？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网关把复杂度收敛成一个接入点：对应用侧就是换个模型名参数。Gartner 预计 2028 年七成组织都这么干——这已是成熟模式，不是激进架构。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评测榜单第一的模型，为什么你们不推荐？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榜单有已证实的水分：私测多变体择优公开（Leaderboard Illusion），且热门基准已饱和。榜单我们只用来初筛，终审永远是您的数据、您的评估集——推荐是这么来的。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模型选错了代价有多大、能回头吗？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架构做对的话代价很小：网关抽象 + 评估回归，换模型是配置变更加一轮测试。所以我们把预算花在「可换性」上而不是「选对率」上——前者是工程可控的，后者谁也保证不了。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默认解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多模型组合已是企业默认（Walmart/ServiceNow 案例；Gartner 2028 七成用网关）。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三层路由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难题→旗舰、走量→便宜档、敏感→自托管；比例常见 1:8:1。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决策树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五硬约束先收敛（数据/预算/能力/语言/可换），再比性能——顺序别反。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两防线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不信榜（Leaderboard Illusion）+ 评估集终审——把站队之争变工程问题。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10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Cheatsheet · 一页找到你要的名字和数字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家族总表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全家族一页总表（2026-10-20 口径）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1920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阵营</a:t>
            </a:r>
          </a:p>
        </p:txBody>
      </p:sp>
      <p:sp>
        <p:nvSpPr>
          <p:cNvPr id="7" name="Rectangle 6"/>
          <p:cNvSpPr/>
          <p:nvPr/>
        </p:nvSpPr>
        <p:spPr>
          <a:xfrm>
            <a:off x="2487168" y="1554480"/>
            <a:ext cx="3291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家族与旗舰</a:t>
            </a:r>
          </a:p>
        </p:txBody>
      </p:sp>
      <p:sp>
        <p:nvSpPr>
          <p:cNvPr id="8" name="Rectangle 7"/>
          <p:cNvSpPr/>
          <p:nvPr/>
        </p:nvSpPr>
        <p:spPr>
          <a:xfrm>
            <a:off x="577900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一句话定位</a:t>
            </a:r>
          </a:p>
        </p:txBody>
      </p:sp>
      <p:sp>
        <p:nvSpPr>
          <p:cNvPr id="9" name="Rectangle 8"/>
          <p:cNvSpPr/>
          <p:nvPr/>
        </p:nvSpPr>
        <p:spPr>
          <a:xfrm>
            <a:off x="888796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许可证/渠道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011680"/>
            <a:ext cx="1920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闭源·美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87168" y="2011680"/>
            <a:ext cx="3291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GPT-6 / GPT-5.6 · Claude 5（Fable 5.1/Opus 5.5/Sonnet 5.5）· Gemini 4 · Grok 4.7 · Muse Spark 1.1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79008" y="2011680"/>
            <a:ext cx="31089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生态/企业/价格/性价比/转身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87968" y="2011680"/>
            <a:ext cx="27432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API 订阅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697480"/>
            <a:ext cx="192024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开放权重·中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87168" y="2697480"/>
            <a:ext cx="329184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DeepSeek V4 · Qwen3.8 · Kimi K3 · GLM-5.2/5.3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79008" y="2697480"/>
            <a:ext cx="310896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开源榜首四强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87968" y="2697480"/>
            <a:ext cx="274320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MIT / Apache 为主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383280"/>
            <a:ext cx="1920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闭源·中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87168" y="3383280"/>
            <a:ext cx="3291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豆包 2.1 Pro/Turbo + Seed 专线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79008" y="3383280"/>
            <a:ext cx="31089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云一体、迭代最快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887968" y="3383280"/>
            <a:ext cx="27432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方舟 MaaS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069080"/>
            <a:ext cx="192024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西方开放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87168" y="4069080"/>
            <a:ext cx="329184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Llama 4（终局）· Mistral（转宽松）· Gemma 4（端侧）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79008" y="4069080"/>
            <a:ext cx="310896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存量深/合规友好/下沉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887968" y="4069080"/>
            <a:ext cx="2743200" cy="68580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社区证 / Apache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4754880"/>
            <a:ext cx="1920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1">
                <a:solidFill>
                  <a:srgbClr val="0B2540"/>
                </a:solidFill>
                <a:latin typeface="Calibri"/>
              </a:rPr>
              <a:t>端侧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87168" y="4754880"/>
            <a:ext cx="3291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Phi-4 · Gemma 4 E 系 · SmolLM-3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79008" y="4754880"/>
            <a:ext cx="310896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sub-10B 超 2024 版 GPT-4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887968" y="4754880"/>
            <a:ext cx="27432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050" b="0">
                <a:solidFill>
                  <a:srgbClr val="1A2733"/>
                </a:solidFill>
                <a:latin typeface="Calibri"/>
              </a:rPr>
              <a:t>宽松为主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用法：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对客前 30 秒扫一遍——报得出名字与定位，比背基准分数更显专业。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价格速查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价格速查卡（$/百万 token，输入/输出）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0175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档位</a:t>
            </a:r>
          </a:p>
        </p:txBody>
      </p:sp>
      <p:sp>
        <p:nvSpPr>
          <p:cNvPr id="7" name="Rectangle 6"/>
          <p:cNvSpPr/>
          <p:nvPr/>
        </p:nvSpPr>
        <p:spPr>
          <a:xfrm>
            <a:off x="35844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代表价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7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备注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3017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地板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84448" y="2011680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GPT-6 Luna $0.10/$0.50 · 5.6 Luna $0.20/$1.20 · DeepSeek 峰谷双价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7" y="2011680"/>
            <a:ext cx="4114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批量任务默认档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33472"/>
            <a:ext cx="30175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走量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84448" y="2633472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Terra $2/$12 · Grok $1.25/$2.50 · Sonnet 5.5 / GPT-6 Sol $2/$10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7" y="2633472"/>
            <a:ext cx="41148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生产主力档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55264"/>
            <a:ext cx="3017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旗舰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84448" y="3255264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Opus 5.5 $4/$20 · Gemini 4 Argon（尝鲜 $2/$10）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7" y="3255264"/>
            <a:ext cx="4114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难题档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77056"/>
            <a:ext cx="30175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超旗舰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84448" y="3877056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GPT-5.4 Pro $30/$180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16367" y="3877056"/>
            <a:ext cx="41148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先证明再用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498848"/>
            <a:ext cx="3017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人民币参照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84448" y="4498848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豆包 2.1 Pro ¥6/¥30、缓存命中 ¥1.2；Turbo 半价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16367" y="4498848"/>
            <a:ext cx="4114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国内报价锚点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警告：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这是全讲义最快过期的一页——引用前先到官网核当天价；缓存读折 90% 是所有报价的隐藏变量。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许可证速查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许可证速查卡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级别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名单</a:t>
            </a:r>
          </a:p>
        </p:txBody>
      </p:sp>
      <p:sp>
        <p:nvSpPr>
          <p:cNvPr id="8" name="Rectangle 7"/>
          <p:cNvSpPr/>
          <p:nvPr/>
        </p:nvSpPr>
        <p:spPr>
          <a:xfrm>
            <a:off x="7973568" y="1554480"/>
            <a:ext cx="33832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动作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9260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放心用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93008" y="2011680"/>
            <a:ext cx="4480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DeepSeek（MIT）· GLM-5.2（MIT）· Qwen 中小尺寸（Apache 2.0）· Mistral 新版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73568" y="2011680"/>
            <a:ext cx="33832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直接商用、可二开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9260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读条款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2670048"/>
            <a:ext cx="4480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Llama（700M MAU + 欧盟条款）· Gemma（自家条款）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73568" y="2670048"/>
            <a:ext cx="33832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法务预审、核触发项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9260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谈合同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93008" y="3328416"/>
            <a:ext cx="4480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 / Claude / Gemini / 豆包（仅 API）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73568" y="3328416"/>
            <a:ext cx="33832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审数据条款与退出条款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9260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隐蔽雷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93008" y="3986784"/>
            <a:ext cx="4480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蒸馏/微调衍生模型继承基座条款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73568" y="3986784"/>
            <a:ext cx="33832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微调前先核基座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用法：</a:t>
            </a:r>
            <a:r>
              <a:rPr sz="1250" b="0">
                <a:solidFill>
                  <a:srgbClr val="1A2733"/>
                </a:solidFill>
                <a:latin typeface="Calibri"/>
              </a:rPr>
              <a:t>四问清单（第 5 章）：许可证原文？衍生条款？可再分发？客户的客户？——答完再进方案。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保鲜声明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口径与保鲜声明：本讲义数字的赏味期限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数据类型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5887" y="1554480"/>
            <a:ext cx="4023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赏味期限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活水源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3108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价格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75887" y="2011680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1–3 个月（价格战期更短）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各厂商官网价格页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33472"/>
            <a:ext cx="31089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版本号 / 旗舰型号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5887" y="2633472"/>
            <a:ext cx="40233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1–3 个月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633472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厂商官方博客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55264"/>
            <a:ext cx="3108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榜单排名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75887" y="3255264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数周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255264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Artificial Analysis / Arena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77056"/>
            <a:ext cx="31089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市场份额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75887" y="3877056"/>
            <a:ext cx="40233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半年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99248" y="3877056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Menlo / 各年度报告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498848"/>
            <a:ext cx="3108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格局结构（三阵营/三档制）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75887" y="4498848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 年+，最保值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99248" y="4498848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本讲义方法论章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本模块巡检优先级全库最高——引用任何数字带上「截至 2026-07」的口径声明，是专业度也是自我保护。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10 章 · 跨模块串联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本模块在知识库里的位置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Model-Landscape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Evaluation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榜单的坑与评估集终审方法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AI-Gateway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多模型路由与成本治理落地件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LLM / LLM-Inference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MoE 架构根源 · 思考预算烧 decode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Solution-Patterns / Fine-tuning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场景选型格子 · 开放权重私有化前提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定位：解决方案层（与 Solution-Patterns 同层）。讲「发动机市场」本身——选型方法接 Evaluation 与 AI-Gateway，格局供各场景章引用。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Cambria"/>
              </a:rPr>
              <a:t>模型格局讲义 · 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004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D6E1E8"/>
                </a:solidFill>
                <a:latin typeface="Cambria"/>
              </a:rPr>
              <a:t>从三大阵营地图 → 五张名片与四强 → 许可证/价格/能力三道约束 → 选型方法，一条线讲透。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77639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EAF3F5"/>
                </a:solidFill>
                <a:latin typeface="Calibri"/>
              </a:rPr>
              <a:t>怎么用这份讲义：对客前翻第 10 章速查；被问格局翻第 1–4 章；谈合同翻第 5–6 章；做选型方案用第 8 章决策树。所有数字以官网当日为准。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4360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配套：精选电子书书单（10 项，3 份 PDF 已入库）· 时效性事实核实于 2026-07-10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选型方法论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模型升级是一条可回滚的发布链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选型方法论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阶段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5887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状态</a:t>
            </a:r>
          </a:p>
        </p:txBody>
      </p:sp>
      <p:sp>
        <p:nvSpPr>
          <p:cNvPr id="8" name="Rectangle 7"/>
          <p:cNvSpPr/>
          <p:nvPr/>
        </p:nvSpPr>
        <p:spPr>
          <a:xfrm>
            <a:off x="7882127" y="1554480"/>
            <a:ext cx="34747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动作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进行中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75887" y="2011680"/>
            <a:ext cx="42062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锁定当前版（pinned）→ 候选版 → 离线评测 → 金丝雀放量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82127" y="2011680"/>
            <a:ext cx="3474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收到退役/变更通知先跑回归证据，不是直接换模型 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310896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等待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5887" y="2788920"/>
            <a:ext cx="420624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合同/区域待确认 · 质量门未过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82127" y="2788920"/>
            <a:ext cx="347472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门禁挂了就停在这层，别带病放量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终态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75887" y="3566160"/>
            <a:ext cx="42062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晋升（promote）或回滚/退出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82127" y="3566160"/>
            <a:ext cx="3474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双跑对比 → 观察 → 决断；主备两家是回滚的底气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主线：通知 → 对比 → 门禁 → 双跑 → 观察 → 决断。版本变化时把数据处理、区域、成本、质量四件事重核一遍——各家退役页口径不同（本章前文），通知期不能跨平台套用。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选型验收：六条证据线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验收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匹配 + 质量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任务与输出合同匹配（业务样本 + 错误影响）；关键切片与红线合格（可重跑的评测包）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运行 + 治理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p95/p99、容量、恢复达标（代表负载报告）；许可、区域、数据、工具可控（处理清单 + 责任矩阵）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经济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每合格结果成本可承受——端到端 TCO（Total Cost of Ownership），不是单价表（缓存/路由都算进去）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生命周期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升级、回滚、主备与退出可执行——版本登记与 runbook（见升级回滚链页）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终极判断：在真实部署端点上，模型以可接受成本持续产出合格结果，并能被观察、升级、回滚和替换——Demo 里能回答，只证明了最浅的一层。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模型格局讲义 · Model-Landscape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三大阵营  THE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一张地图：三大阵营各自在卖什么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不是竞争关系，是分工关系——一个企业方案常三者并用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3611880" cy="2743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40864"/>
            <a:ext cx="315468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1. 闭源西方旗舰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59" y="2980944"/>
            <a:ext cx="306324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卖「最强能力」· API 订阅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584448"/>
            <a:ext cx="3099816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OpenAI / Anthropic / Google / xAI（+Meta 转入）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前沿基准仍由它们把持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打最难的仗 → 第 2 章逐家名片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2194560"/>
            <a:ext cx="3611880" cy="2743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2340864"/>
            <a:ext cx="315468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2. 开放权重（中国主导）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62855" y="2980944"/>
            <a:ext cx="306324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卖「可控与便宜」· 权重可下载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584448"/>
            <a:ext cx="3099816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DeepSeek / Qwen / Kimi / GLM 占榜首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西方线：Llama 收尾、Mistral 转宽松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管可控与走量 → 第 3–4 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28431" y="2194560"/>
            <a:ext cx="3611880" cy="274320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340864"/>
            <a:ext cx="315468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6B469C"/>
                </a:solidFill>
                <a:latin typeface="Calibri"/>
                <a:ea typeface="Calibri"/>
              </a:rPr>
              <a:t>3. 端侧小模型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02752" y="2980944"/>
            <a:ext cx="306324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6B469C"/>
                </a:solidFill>
                <a:latin typeface="Calibri"/>
                <a:ea typeface="Calibri"/>
              </a:rPr>
              <a:t>下沉到端 · 蒸馏是功臣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3" y="3584448"/>
            <a:ext cx="3099816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Phi-4 / Gemma 4 / SmolLM-3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sub-10B 已常规超越 2024 版 GPT-4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4.6GB（bf16）/0.8GB（量化）内存可跑（Gemma 4 E2B）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38928"/>
            <a:ext cx="11000232" cy="10972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248656"/>
            <a:ext cx="105156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旗舰打最难的仗、开放权重管可控与走量、小模型下沉到端侧——三者分工，一个企业方案常常三者并用。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全景地图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两个市场  ENTERPRISE vs CONSUMER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企业与消费：同一批模型，两张榜单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对客引用任何份额数字前，先说清是哪个市场的口径——两张榜单已经分裂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6537960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58568"/>
            <a:ext cx="6035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企业市场（Menlo）—— 看能力、信任、合同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88920"/>
            <a:ext cx="15544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Anthropic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31720" y="2834639"/>
            <a:ext cx="1353312" cy="384048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30752" y="2770632"/>
            <a:ext cx="32918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40%  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企业 LLM 支出第一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447287"/>
            <a:ext cx="15544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OpenAI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31720" y="3493007"/>
            <a:ext cx="913485" cy="384048"/>
          </a:xfrm>
          <a:prstGeom prst="roundRect">
            <a:avLst>
              <a:gd name="adj" fmla="val 4000"/>
            </a:avLst>
          </a:prstGeom>
          <a:solidFill>
            <a:srgbClr val="51606E"/>
          </a:solidFill>
          <a:ln w="12700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90925" y="3428999"/>
            <a:ext cx="32918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27%  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从 2023 年 50% 一路下滑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105656"/>
            <a:ext cx="15544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Google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31720" y="4151376"/>
            <a:ext cx="710488" cy="38404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87928" y="4087368"/>
            <a:ext cx="32918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21%  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三年三倍（7%→21%）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69480" y="2148840"/>
            <a:ext cx="4279392" cy="27889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79" y="2258568"/>
            <a:ext cx="3840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消费市场 —— 看品牌、生态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0" y="2926080"/>
            <a:ext cx="3291840" cy="123444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2200" b="1" i="0">
                <a:solidFill>
                  <a:srgbClr val="4A1B0C"/>
                </a:solidFill>
                <a:latin typeface="Calibri"/>
                <a:ea typeface="Calibri"/>
              </a:rPr>
              <a:t>ChatGPT 74%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4A1B0C"/>
                </a:solidFill>
                <a:latin typeface="Calibri"/>
                <a:ea typeface="Calibri"/>
              </a:rPr>
              <a:t>日均 25 亿+ prompts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79" y="4343400"/>
            <a:ext cx="3840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993C1D"/>
                </a:solidFill>
                <a:latin typeface="Calibri"/>
                <a:ea typeface="Calibri"/>
              </a:rPr>
              <a:t>消费碾压，与企业榜完全两样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20640"/>
            <a:ext cx="11000232" cy="1124712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221224"/>
            <a:ext cx="10515600" cy="9875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27500A"/>
                </a:solidFill>
                <a:latin typeface="Calibri"/>
                <a:ea typeface="Calibri"/>
              </a:rPr>
              <a:t>数据锚点：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企业 LLM 支出 2026 已达 $8.4B、年底看 $15B——是生产预算不是试验预算；Claude Code 单产品年化 $1B 是标志性事件。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全景地图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两个概念  WEIGHT vs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open source ≠ open weight：先把词用对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对客用词严谨是专业度——法务在场时，这个区别值钱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5856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open weight · 开放权重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743200"/>
            <a:ext cx="4846320" cy="512064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送你一桌做好的菜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能吃、能加热、能分给家人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01568"/>
            <a:ext cx="50292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给训练好的权重文件，可下载可部署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不给训练数据、训练代码、完整配方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Llama / Gemma / Qwen 都属此类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14884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25856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6B469C"/>
                </a:solidFill>
                <a:latin typeface="Calibri"/>
                <a:ea typeface="Calibri"/>
              </a:rPr>
              <a:t>open source · 开源（OSAID 定义）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2743200"/>
            <a:ext cx="4846320" cy="512064"/>
          </a:xfrm>
          <a:prstGeom prst="roundRect">
            <a:avLst>
              <a:gd name="adj" fmla="val 8000"/>
            </a:avLst>
          </a:prstGeom>
          <a:solidFill>
            <a:srgbClr val="6B469C"/>
          </a:solidFill>
          <a:ln w="15875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连菜谱和食材清单一起给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你能复现这桌菜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401568"/>
            <a:ext cx="50292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OSI 2024-10 发布 OSAID（Open Source AI Definition） v1.0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要求开放训练数据信息 + 架构 + 训练代码</a:t>
            </a:r>
          </a:p>
          <a:p>
            <a:pPr algn="l"/>
            <a:r>
              <a:rPr sz="1100" b="1" i="0">
                <a:solidFill>
                  <a:srgbClr val="6B469C"/>
                </a:solidFill>
                <a:latin typeface="Calibri"/>
                <a:ea typeface="Calibri"/>
              </a:rPr>
              <a:t>· 按此标准，绝大多数「开源模型」不合格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029200"/>
            <a:ext cx="11000232" cy="1216152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5138928"/>
            <a:ext cx="10515600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市面上「送菜」的多，「给菜谱」的极少——说「开放权重模型」而不是笼统的「开源」，专业度就出来了。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许可证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价格光谱  PRICE TIERS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价格光谱：四档接住全预算段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$/百万 token（输入/输出，2026-10）——报价先定档位，再挑档内型号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94560"/>
            <a:ext cx="10908792" cy="65836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1" y="2249424"/>
            <a:ext cx="22860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27500A"/>
                </a:solidFill>
                <a:latin typeface="Calibri"/>
                <a:ea typeface="Calibri"/>
              </a:rPr>
              <a:t>地板档 ≤$0.2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54680" y="2313432"/>
            <a:ext cx="448056" cy="420623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37760" y="2231136"/>
            <a:ext cx="6400800" cy="60350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GPT-6 Luna $0.10/$0.50 · 5.6 Luna $0.20/$1.20 · DeepSeek Flash 峰谷价</a:t>
            </a:r>
          </a:p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适用：海量批处理、分类、抽取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962656"/>
            <a:ext cx="10908792" cy="65836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3017520"/>
            <a:ext cx="22860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走量档 $1–3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54680" y="3081527"/>
            <a:ext cx="804672" cy="420623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937760" y="2999232"/>
            <a:ext cx="6400800" cy="60350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Grok 4.7 $2/$6 · Sonnet 5.5 $2/$10 · GPT-6 Sol $2/$10 · Terra $2/$12</a:t>
            </a:r>
          </a:p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适用：生产主力：客服、RAG（Retrieval-Augmented Generation）、Agent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30752"/>
            <a:ext cx="10908792" cy="658368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1" y="3785615"/>
            <a:ext cx="22860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旗舰档 ~$5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154680" y="3849624"/>
            <a:ext cx="1216152" cy="420623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37760" y="3767328"/>
            <a:ext cx="6400800" cy="60350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GPT-5.6 Sol $4/$20（促销至 11-21）· Opus 5.5 $4/$20 · Gemini 4 Argon</a:t>
            </a:r>
          </a:p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适用：难任务、深推理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498848"/>
            <a:ext cx="10908792" cy="658368"/>
          </a:xfrm>
          <a:prstGeom prst="roundRect">
            <a:avLst>
              <a:gd name="adj" fmla="val 4000"/>
            </a:avLst>
          </a:prstGeom>
          <a:solidFill>
            <a:srgbClr val="F3E2D8"/>
          </a:solidFill>
          <a:ln w="12700">
            <a:solidFill>
              <a:srgbClr val="5A2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1" y="4553712"/>
            <a:ext cx="22860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5A2412"/>
                </a:solidFill>
                <a:latin typeface="Calibri"/>
                <a:ea typeface="Calibri"/>
              </a:rPr>
              <a:t>超旗舰 $30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154680" y="4617720"/>
            <a:ext cx="1600200" cy="420623"/>
          </a:xfrm>
          <a:prstGeom prst="roundRect">
            <a:avLst>
              <a:gd name="adj" fmla="val 4000"/>
            </a:avLst>
          </a:prstGeom>
          <a:solidFill>
            <a:srgbClr val="993C1D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37760" y="4535424"/>
            <a:ext cx="6400800" cy="60350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GPT-5.4 Pro $30/$180</a:t>
            </a:r>
          </a:p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适用：极少数场景，先证明再用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394960"/>
            <a:ext cx="10908792" cy="84124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486400"/>
            <a:ext cx="10424160" cy="7132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人民币参照：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豆包 2.1 Pro ¥6/¥30（约 $0.85/$4.2）在走量档很有攻击性——先定档位收敛范围，再在档内比型号。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价格带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8 章 · 三层路由  ROUTING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三层路由：任务分流的通用框架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比例通常是 1 : 8 : 1——80% 的量走便宜档，是成本工程的核心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94560"/>
            <a:ext cx="10908792" cy="464182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52331"/>
            <a:ext cx="23774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F2A65A"/>
                </a:solidFill>
                <a:latin typeface="Calibri"/>
                <a:ea typeface="Calibri"/>
              </a:rPr>
              <a:t>最难推理层</a:t>
            </a:r>
          </a:p>
          <a:p>
            <a:pPr algn="l"/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占比 ~10%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2134043"/>
            <a:ext cx="7772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前沿闭源：Fable 5.1 / GPT-6 Astra / Gemini 4 Argon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→ 复杂规划、深度分析、关键决策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86758"/>
            <a:ext cx="10908792" cy="1752655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3388766"/>
            <a:ext cx="23774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128199"/>
                </a:solidFill>
                <a:latin typeface="Calibri"/>
                <a:ea typeface="Calibri"/>
              </a:rPr>
              <a:t>高量生产层</a:t>
            </a:r>
          </a:p>
          <a:p>
            <a:pPr algn="l"/>
            <a:r>
              <a:rPr sz="1100" b="1" i="0">
                <a:solidFill>
                  <a:srgbClr val="128199"/>
                </a:solidFill>
                <a:latin typeface="Calibri"/>
                <a:ea typeface="Calibri"/>
              </a:rPr>
              <a:t>占比 ~80%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4720" y="3370478"/>
            <a:ext cx="7772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走量档：Luna / Flash / Sonnet 5.5 / 豆包 Turbo / DeepSeek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→ 客服、RAG 问答、批量抽取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667430"/>
            <a:ext cx="10908792" cy="464182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4625201"/>
            <a:ext cx="23774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6B469C"/>
                </a:solidFill>
                <a:latin typeface="Calibri"/>
                <a:ea typeface="Calibri"/>
              </a:rPr>
              <a:t>敏感数据层</a:t>
            </a:r>
          </a:p>
          <a:p>
            <a:pPr algn="l"/>
            <a:r>
              <a:rPr sz="1100" b="1" i="0">
                <a:solidFill>
                  <a:srgbClr val="6B469C"/>
                </a:solidFill>
                <a:latin typeface="Calibri"/>
                <a:ea typeface="Calibri"/>
              </a:rPr>
              <a:t>占比 ~10%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4606913"/>
            <a:ext cx="7772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自托管开放权重：Qwen / DeepSeek / GLM（MIT/Apache）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→ 数据不出域、强监管场景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577840"/>
            <a:ext cx="10908792" cy="65836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660136"/>
            <a:ext cx="1042416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1:8:1 的比例把成本压在便宜档；路由的落地件（分流、计量、灰度）在 AI-Gateway 模块。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选型方法论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豆包家族  FAMILY TREE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豆包家族树：一条主线加两条专线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看豆包家族要看「更新节奏」——它赌的是 Coding / Agent 市场唯快不破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92040" y="2194560"/>
            <a:ext cx="2423160" cy="731520"/>
          </a:xfrm>
          <a:prstGeom prst="roundRect">
            <a:avLst>
              <a:gd name="adj" fmla="val 8000"/>
            </a:avLst>
          </a:prstGeom>
          <a:solidFill>
            <a:srgbClr val="0B2540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豆包家族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字节 / 火山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383280"/>
            <a:ext cx="3017520" cy="9144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① Doubao 2.1 Pro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主线旗舰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Coding/Agent/VLM（Vision-Language Model）「质变点」· 2026-06-23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0" y="3383280"/>
            <a:ext cx="301752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② Doubao 2.1 Turbo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高频走量档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价格为 Pro 一半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858768" y="3840480"/>
            <a:ext cx="237744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863840" y="3063240"/>
            <a:ext cx="3657600" cy="77724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③ Seed-Evolving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993C1D"/>
                </a:solidFill>
                <a:latin typeface="Calibri"/>
                <a:ea typeface="Calibri"/>
              </a:rPr>
              <a:t>专线 · 月更 2–4 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993C1D"/>
                </a:solidFill>
                <a:latin typeface="Calibri"/>
                <a:ea typeface="Calibri"/>
              </a:rPr>
              <a:t>Coding/Agent 最激进迭代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0" y="3977639"/>
            <a:ext cx="3657600" cy="77724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④ Seed-2.0-lite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993C1D"/>
                </a:solidFill>
                <a:latin typeface="Calibri"/>
                <a:ea typeface="Calibri"/>
              </a:rPr>
              <a:t>专线 · 全模态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993C1D"/>
                </a:solidFill>
                <a:latin typeface="Calibri"/>
                <a:ea typeface="Calibri"/>
              </a:rPr>
              <a:t>家族首个原生统一（视频/图/音/文）· 2026-05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2331720" y="2926080"/>
            <a:ext cx="3776472" cy="457200"/>
          </a:xfrm>
          <a:prstGeom prst="line">
            <a:avLst/>
          </a:prstGeom>
          <a:ln w="1651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5623560" y="2926080"/>
            <a:ext cx="484632" cy="457200"/>
          </a:xfrm>
          <a:prstGeom prst="line">
            <a:avLst/>
          </a:prstGeom>
          <a:ln w="1651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108192" y="2926080"/>
            <a:ext cx="1709928" cy="521208"/>
          </a:xfrm>
          <a:prstGeom prst="line">
            <a:avLst/>
          </a:prstGeom>
          <a:ln w="1651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108192" y="2926080"/>
            <a:ext cx="1709928" cy="1435608"/>
          </a:xfrm>
          <a:prstGeom prst="line">
            <a:avLst/>
          </a:prstGeom>
          <a:ln w="1651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22960" y="4434840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主线：旗舰 + 走量，一个家族接住主力预算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0" y="4846320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1">
                <a:solidFill>
                  <a:srgbClr val="993C1D"/>
                </a:solidFill>
                <a:latin typeface="Calibri"/>
                <a:ea typeface="Calibri"/>
              </a:rPr>
              <a:t>专线：Seed-Evolving 月更是行业最激进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66360"/>
            <a:ext cx="11000232" cy="106984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276088"/>
            <a:ext cx="105156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数据锚点：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豆包系日均 tokens 调用量 180 万亿+（火山引擎口径）——国内调用量第一梯队的证据。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看点是「更新节奏」：Seed-Evolving 月更 2–4 次，赌的是 Coding / Agent 市场唯快不破。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中国格局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第1章 · 全景地图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Menlo 报告 / officechai / aimultiple；bentoml / callsphere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闭源旗舰家族图谱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OpenAI 官方 / aipricing.guru；Anthropic 官方 docs / ghacks；benchlm / cloudzero 价格页 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开放权重格局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benchlm / wavect 横评；国产四强横评（qiniu 2026-06）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中国格局与豆包定位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qiniu 横评 / aitoolcn；新华网 / 火山方舟价格页 / 网易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第5章 · 许可证与合规边界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qubittool / HF blog / LICENSE 原文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价格带与成本工程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pricepertoken / cloudzero / tldl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91947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能力矩阵与推理模型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1947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arXiv 两篇（见本模块书单）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37667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543153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第8章 · 选型方法论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20440" y="543153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chatgptaihub / datatobiz / Gartner 转引；arXiv（见本模块书单）/ evaluation 模块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588873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2026-07-10　·　保鲜机制：季度巡检（每年 1/4/7/10 月）＋ 建议复查日定点复查　·　引用任何数字前先核日期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600200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四平台四王牌：方舟＝豆包家族＋生态流量；百炼＝150+ 全家桶＋Batch 5 折；千帆＝文心全模态＋搜索生态；腾讯＝极致性价比＋C 端分发。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624328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两种货架哲学：自研主轴 vs 全家桶纳管——决定客户的议价权与锁定度，比单价更值得先聊。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648456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价格锚点要对齐口径再比：分段计价/档位/缓存/批量折扣四个变量，表面单价会骗人。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672584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选型三问收敛名单：绑哪朵云、旗舰还是组合、私有化底线——平台层结论与第 8 章多模型方法论天然衔接。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500" b="1" i="0">
                <a:solidFill>
                  <a:srgbClr val="1A2733"/>
                </a:solidFill>
                <a:latin typeface="Cambria"/>
                <a:ea typeface="Cambria"/>
              </a:rPr>
              <a:t>现场最可能被追问的五个问题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81328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国内这几个平台，到底选哪个？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先答三问：绑哪朵云、要旗舰还是组合、私有化底线——答案通常自动收敛到一两家；没有普适最优，只有与现状合拍。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50592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都说自己 150+ 模型，有区别吗？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货架宽度接近，哲学不同：百炼/千帆是「全家桶纳管」，方舟/腾讯以自研为主轴三方为辅——差别体现在议价权与更新节奏。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419856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价格差这么多，是不是便宜没好货？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先对齐口径再下结论：分段计价、上下文档位、缓存价、批量折扣都会让表面单价失真；按真实流量分布换算后差距常明显收窄。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389120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平台会不会把我们锁死？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锁定来自数据与工作流而非 API——用兼容层/网关（见 AI-Gateway 模块）保住切换能力，重要场景保留第二货源。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358384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我们要私有化，还有得选吗？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有：各家企业版/专有云均支持私有化接入，差别在模型档位与运维配套；同时备案主体与合规义务不因私有化消失（Security 第 8 章）。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动手做 · HANDS-ON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201400" cy="155448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任务（15 分钟）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客户画像：一家零售企业，主体业务已在阿里云，要做「会员客服 + 营销文案」两个场景，预算敏感，无私有化要求。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请给出平台选型建议卡：① 首选平台与理由（对着三问答）；② 模型组合（旗舰/主力/便宜三档各选一个，含价格锚点）；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③ 一条风险提示（口径/锁定/合规任选）。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00400"/>
            <a:ext cx="1115568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参考要点（先自己写，再对答案）：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11880"/>
            <a:ext cx="1088136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三问答案指向百炼：云已在阿里（顺路）、要组合（全家桶）、无私有化硬约束；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78808"/>
            <a:ext cx="1088136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组合示例：旗舰 Qwen3.8-Max（¥12/¥36，难题）＋ 主力 Qwen3.5-Plus（¥0.8/¥4.8，客服）＋ 营销批量任务走 Batch 5 折；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745736"/>
            <a:ext cx="1088136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风险提示示例：全家桶省心但生态趋同，重要场景保留一条外部模型的逃生通道（第 8 章两道防线）。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选型三问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平台选型三问：问完名单自然收敛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54480"/>
            <a:ext cx="11201400" cy="105156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① 客户已经绑在哪朵云、哪个生态？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云资源、数据、投放渠道在哪家，平台迁移成本就偏向哪家——「顺路」常胜过「最优」。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761488"/>
            <a:ext cx="11201400" cy="105156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② 要自研旗舰，还是多模型组合？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认准单一旗舰 → 看该家自研档位与更新节奏；要组合与议价权 → 看三方货架宽度与切换成本（百炼/千帆全家桶 vs 方舟/腾讯自研主轴）。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968496"/>
            <a:ext cx="11201400" cy="105156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③ 私有化与合规的底线在哪里？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需要专有云/私有化就先筛掉纯公有云方案；备案与内容安全配套（见 Security 第 8 章中国监管合规）各家都有，但材料支持深度不同。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193792"/>
            <a:ext cx="11201400" cy="777240"/>
          </a:xfrm>
          <a:prstGeom prst="roundRect">
            <a:avLst>
              <a:gd name="adj" fmla="val 12000"/>
            </a:avLst>
          </a:prstGeom>
          <a:solidFill>
            <a:srgbClr val="E6F2EA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2F855A"/>
                </a:solidFill>
                <a:latin typeface="Calibri"/>
                <a:ea typeface="Calibri"/>
              </a:rPr>
              <a:t>价格对齐口径再比大小：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¥6/¥30（豆包 2.1 Pro，分段计价）· ¥12/¥36（Qwen3.8-Max ≤1M）· ¥0.5/¥2（Hunyuan-a13b）——三组数字的上下文档位、缓存价、批量折扣全不同；用第 6 章缓存经济学逐项换算后再进方案。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腾讯云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腾讯：极致性价比 + C 端分发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模型货架与价格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混元 2.0：Instruct ¥4.505/¥11.13、Think ¥5.3/¥21.2（2026-03-13 起上调）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Hunyuan-a13b：¥0.5/¥2（计费迁 TokenHub）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三方模型可切换：MiniMax-M2.x / Kimi-K2.5 /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GLM-5 系 / DeepSeek-V4 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平台与分发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腾讯云智能体开发平台（ADP）：按月/年订阅 + 增购包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元器：一站式智能体创作与分发，天然挂 QQ/微信生态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计费模式：后付费日结 + 预付费，订阅与用量两条线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企业微信/小程序场景的落地路径最短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023360"/>
            <a:ext cx="11201400" cy="731520"/>
          </a:xfrm>
          <a:prstGeom prst="roundRect">
            <a:avLst>
              <a:gd name="adj" fmla="val 12000"/>
            </a:avLst>
          </a:prstGeom>
          <a:solidFill>
            <a:srgbClr val="FBF0E6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售前视角：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两类客户最合拍：①成本极度敏感、任务偏标准化的（低价档直接把 token 账打下来）；②目标用户在微信/QQ 里的（分发即渠道）。旗舰能力要求极高的场景，用第 8 章两道防线思路搭组合。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983480"/>
            <a:ext cx="11201400" cy="685800"/>
          </a:xfrm>
          <a:prstGeom prst="roundRect">
            <a:avLst>
              <a:gd name="adj" fmla="val 12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口径提醒：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低价档常对应更小杯型/更短上下文——对客报价把「杯型」和「单价」一起说，防止交付时对不上预期。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百度千帆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百度千帆：文心全模态 + 搜索生态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模型货架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文心 5.0 正式版（2026-01-22）：2.4 万亿参数、原生全模态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统一建模（文本/图像/音频/视频输入输出）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文心 5.1（2026-05）：官方称搜索能力登顶国内、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预训练成本仅为业界 6%（厂商口径，引用需注明）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150+ SOTA（State of the Art） 模型统一纳管：文心全系 + DeepSeek/通义/GLM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生态钩子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百度 AI 搜索/地图/文库/网盘经 MCP 协议开放为工具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平台累计 130 万 Agents，工具日均调用超千万次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智能体开发一站式：模型 + 工具 + 分发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搜索增强是差异化主打——RAG 类场景的天然素材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023360"/>
            <a:ext cx="11201400" cy="731520"/>
          </a:xfrm>
          <a:prstGeom prst="roundRect">
            <a:avLst>
              <a:gd name="adj" fmla="val 12000"/>
            </a:avLst>
          </a:prstGeom>
          <a:solidFill>
            <a:srgbClr val="FBF0E6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售前视角：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客户场景重「搜索增强/知识问答」或已有百度系投放生态时优先盘它；「预训练成本 6%」这类厂商口径数字，对客引用要标注来源与口径——正好用第 8 章的口径鉴别术。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983480"/>
            <a:ext cx="11201400" cy="685800"/>
          </a:xfrm>
          <a:prstGeom prst="roundRect">
            <a:avLst>
              <a:gd name="adj" fmla="val 12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串联：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文心 5.0 的原生全模态路线 vs 拼管线之争见 Multimodal 第 3 章；MCP（Model Context Protocol） 工具生态机制见 MCP 模块。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阿里百炼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阿里百炼：150+ 模型的全家桶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模型货架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Qwen 全系 + DeepSeek/GLM-5.3/Kimi/MiniMax/小米 MiMo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货架已上 Qwen3.7 与 Qwen3.8 全系、百万上下文模型、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零代码智能体、Token 订阅计费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「全家桶统一纳管」哲学：一个平台配齐多模型组合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价格锚点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Qwen3.8-Max（≤1M）：¥12/¥36 每百万 token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Qwen3.5-Plus（≤128K）：¥0.8/¥4.8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Batch 批量调用：支持的模型按实时价 5 折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AI 安全护栏默认按模型挂载（输入输出双审，合规友好）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023360"/>
            <a:ext cx="11201400" cy="731520"/>
          </a:xfrm>
          <a:prstGeom prst="roundRect">
            <a:avLst>
              <a:gd name="adj" fmla="val 12000"/>
            </a:avLst>
          </a:prstGeom>
          <a:solidFill>
            <a:srgbClr val="FBF0E6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售前视角：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客户要「多模型组合」又不想管多家账号时，百炼是国内最顺路的答案——第 8 章三层路由（旗舰/主力/便宜）能在一个平台里配齐；离线批处理任务记得把 Batch 5 折写进成本方案。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983480"/>
            <a:ext cx="11201400" cy="685800"/>
          </a:xfrm>
          <a:prstGeom prst="roundRect">
            <a:avLst>
              <a:gd name="adj" fmla="val 12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串联：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Qwen 开源系的许可证边界见第 5 章；百炼平台价与开源自部署的盈亏对比方法见第 6 章成本工程。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火山方舟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火山方舟：豆包家族 + 分段计价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模型货架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豆包 Seed 全家族：2.1 Pro（06-23 发布，¥6/¥30，缓存命中 ¥1.2）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Seed-Evolving 月更机制——「常用常新」是方舟叙事主轴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三方：DeepSeek-R1 等接入，文本/视觉/语音全覆盖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豆包家族纵深见本讲义第 4 章（价格与场景选型口径）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81328"/>
            <a:ext cx="5486400" cy="2286000"/>
          </a:xfrm>
          <a:prstGeom prst="roundRect">
            <a:avLst>
              <a:gd name="adj" fmla="val 7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计价与订阅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分段计价：按输入长度分档（区别于单一单价），报价先问长度分布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Coding Plan 订阅：Pro 首月 ¥44.91、续费 5 折，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打包 Seed-2.0-Code / DeepSeek V3.2 / Kimi K2.5 / GLM-4.7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企业标准/旗舰版：模型接入点、私有化场景支持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023360"/>
            <a:ext cx="11201400" cy="731520"/>
          </a:xfrm>
          <a:prstGeom prst="roundRect">
            <a:avLst>
              <a:gd name="adj" fmla="val 12000"/>
            </a:avLst>
          </a:prstGeom>
          <a:solidFill>
            <a:srgbClr val="FBF0E6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售前视角：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字节系客户或重语音/视频场景优先盘它——生态钩子（Coze/HiAgent/剪映系流量）常比单价更能定案；谈价前先把「分段计价」口径换算成客户的真实流量分布。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983480"/>
            <a:ext cx="11201400" cy="685800"/>
          </a:xfrm>
          <a:prstGeom prst="roundRect">
            <a:avLst>
              <a:gd name="adj" fmla="val 12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口径提醒：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豆包 2.1 Pro 的 ¥6/¥30 与百炼 Qwen3.8-Max 的 ¥12/¥36 不可直接比大小——分段口径、缓存价、上下文档位都不同，逐项对齐再报（详见第 6 章缓存经济学）。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格局总览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四大平台一张桌面（2026-10 口径）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81328"/>
            <a:ext cx="14630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481328"/>
            <a:ext cx="301752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自研货架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4920" y="1481328"/>
            <a:ext cx="301752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三方货架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0" y="1481328"/>
            <a:ext cx="35204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生态钩子与定位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810512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865376"/>
            <a:ext cx="14630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火山方舟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1865376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豆包 Seed 全家族（2.1 Pro / Evolving 月更）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1865376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DeepSeek、Kimi、GLM 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1865376"/>
            <a:ext cx="35204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字节系流量与 Coze/HiAgent；分段计价+订阅制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834640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2889504"/>
            <a:ext cx="14630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阿里百炼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2889504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Qwen3.8 全系（旗舰 3.8-Max）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74920" y="2889504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DeepSeek/GLM-5.3/Kimi/MiniMax/MiMo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38160" y="2889504"/>
            <a:ext cx="35204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全家桶哲学；零代码智能体；支持 Batch 的 5 折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3858768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913632"/>
            <a:ext cx="14630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百度千帆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11680" y="3913632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文心 5.0 正式版（2.4 万亿参数原生全模态）/ 5.1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4920" y="3913632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150+ 统一纳管（DeepSeek/通义/GLM）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38160" y="3913632"/>
            <a:ext cx="35204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百度搜索/地图/文库经 MCP 开放；130 万 Agents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4882896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4937760"/>
            <a:ext cx="14630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腾讯云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4937760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混元 2.0（¥4.5/¥11 新价，2026-03 起）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74920" y="4937760"/>
            <a:ext cx="301752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MiniMax/Kimi/GLM/DeepSeek 可切换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60" y="4937760"/>
            <a:ext cx="352044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元器接 QQ/微信分发；ADP 订阅制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007608"/>
            <a:ext cx="1115568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要点：没有「最好的平台」，只有「和客户现状最合拍的平台」——第 8 章的多模型组合思路，在平台层同样成立。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国内平台格局 · 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5" name="Oval 4"/>
          <p:cNvSpPr/>
          <p:nvPr/>
        </p:nvSpPr>
        <p:spPr>
          <a:xfrm>
            <a:off x="594360" y="1600200"/>
            <a:ext cx="384048" cy="38404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545336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四大平台各自的王牌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方舟＝豆包家族＋分段计价；百炼＝150+ 模型全家桶；千帆＝文心全模态＋搜索生态；腾讯＝极致性价比＋C 端分发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2679191"/>
            <a:ext cx="384048" cy="38404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624327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模型货架的两种哲学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「自研旗舰为主、三方为辅」vs「全家桶统一纳管」——对客户意味着锁定度与议价权的差别</a:t>
            </a:r>
          </a:p>
        </p:txBody>
      </p:sp>
      <p:sp>
        <p:nvSpPr>
          <p:cNvPr id="9" name="Oval 8"/>
          <p:cNvSpPr/>
          <p:nvPr/>
        </p:nvSpPr>
        <p:spPr>
          <a:xfrm>
            <a:off x="594360" y="3758183"/>
            <a:ext cx="384048" cy="38404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价格锚点与口径陷阱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旗舰档 ¥6/¥30 vs ¥2.5/¥10 vs 腾讯新价（¥4.5/¥11）的差从哪来；分段计价/批量折扣/订阅制怎么对齐口径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4837175"/>
            <a:ext cx="384048" cy="38404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4782312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平台选型三问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已绑哪朵云？要旗舰还是组合？私有化与合规底线？——三问答完，平台名单自然收敛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05840" y="1371600"/>
            <a:ext cx="1371600" cy="512064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0C3A4C"/>
                </a:solidFill>
                <a:latin typeface="Calibri"/>
                <a:ea typeface="Calibri"/>
              </a:rPr>
              <a:t>第 9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103120"/>
            <a:ext cx="100584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3400" b="1" i="0">
                <a:solidFill>
                  <a:srgbClr val="FFFFFF"/>
                </a:solidFill>
                <a:latin typeface="Cambria"/>
                <a:ea typeface="Cambria"/>
              </a:rPr>
              <a:t>国内平台格局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063240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800" b="0" i="0">
                <a:solidFill>
                  <a:srgbClr val="9FC4D4"/>
                </a:solidFill>
                <a:latin typeface="Cambria"/>
                <a:ea typeface="Cambria"/>
              </a:rPr>
              <a:t>China Model Platforms · 方舟 / 百炼 / 千帆 / 腾讯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794760"/>
            <a:ext cx="10058400" cy="2011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0" i="0">
                <a:solidFill>
                  <a:srgbClr val="C9DDE8"/>
                </a:solidFill>
                <a:latin typeface="Calibri"/>
                <a:ea typeface="Calibri"/>
              </a:rPr>
              <a:t>模型名片看完了，客户真正要签的是「平台」：模型货架、价格账、生态钩子、私有化能力。</a:t>
            </a:r>
          </a:p>
          <a:p>
            <a:pPr algn="l"/>
            <a:r>
              <a:rPr sz="1300" b="0" i="0">
                <a:solidFill>
                  <a:srgbClr val="C9DDE8"/>
                </a:solidFill>
                <a:latin typeface="Calibri"/>
                <a:ea typeface="Calibri"/>
              </a:rPr>
              <a:t>这一章把国内四大平台放到一张桌面上——各家把什么当王牌、价格锚点差多少、</a:t>
            </a:r>
          </a:p>
          <a:p>
            <a:pPr algn="l"/>
            <a:r>
              <a:rPr sz="1300" b="0" i="0">
                <a:solidFill>
                  <a:srgbClr val="C9DDE8"/>
                </a:solidFill>
                <a:latin typeface="Calibri"/>
                <a:ea typeface="Calibri"/>
              </a:rPr>
              <a:t>选型先问哪三个问题。数字为 2026-07-17 口径，与第 10 章保鲜声明同一赏味期。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模型格局讲义 · Model-Landscape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国内平台格局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211567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2065263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495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647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631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783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211567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2046975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先看绑在哪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495" y="1828799"/>
            <a:ext cx="4423135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791" y="1892807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客户的云资源、数据和投放渠道现在在哪家？平台迁移成本就偏向哪家——「顺路」常胜过「最优」。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631" y="1828799"/>
            <a:ext cx="4423135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3927" y="1892807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这笔迁移账平台不会替你算。换平台不是换个 API 端点的事，绑得越深越贵。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432811"/>
            <a:ext cx="2211567" cy="549147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496819"/>
            <a:ext cx="2046975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旗舰还是组合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78495" y="2432811"/>
            <a:ext cx="4423135" cy="549147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0791" y="2496819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认准单一自研旗舰，还是要多模型组合与议价权？三方货架有多宽、切换成本多大？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01631" y="2432811"/>
            <a:ext cx="4423135" cy="549147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83927" y="2496819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货架上「有」不等于「随时可换」——切换成本要自己实测。全家桶给的是纳管，不是零成本互换。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036823"/>
            <a:ext cx="2211567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100831"/>
            <a:ext cx="2046975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私有化与合规底线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78495" y="3036823"/>
            <a:ext cx="4423135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60791" y="3100831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需不需要专有云或私有化？需要就先筛掉纯公有云方案。备案与内容安全配套要到什么深度？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01631" y="3036823"/>
            <a:ext cx="4423135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83927" y="3100831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各家都有备案与内容安全配套，但材料支持深度不同。平台模型已备案，不等于你的应用免登记。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3640835"/>
            <a:ext cx="2211567" cy="549147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3704843"/>
            <a:ext cx="2046975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价格口径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78495" y="3640835"/>
            <a:ext cx="4423135" cy="549147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60791" y="3704843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报的这个价是哪一档？含不含缓存价与批量折扣，是不是分段计价？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01631" y="3640835"/>
            <a:ext cx="4423135" cy="549147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83927" y="3704843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平台不会替你对齐口径。三组价格的上下文档位、缓存价、批量折扣全不同，逐项换算完才谈得上比大小。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244847"/>
            <a:ext cx="2211567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308855"/>
            <a:ext cx="2046975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数字的赏味期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78495" y="4244847"/>
            <a:ext cx="4423135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60791" y="4308855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你手上这个价格和版本号是什么时候的口径？谁负责定期回来核？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201631" y="4244847"/>
            <a:ext cx="4423135" cy="549147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83927" y="4308855"/>
            <a:ext cx="4258543" cy="421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价格与旗舰型号 1–3 个月就变，价格战期更短，榜单数周就动。引用任何数字都要带口径日期，平台不替你标。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Model-Landscape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99</Slides>
  <ScaleCrop>false</ScaleCrop>
  <HeadingPairs>
    <vt:vector size="2" baseType="variant">
      <vt:variant>
        <vt:lpstr>幻灯片标题</vt:lpstr>
      </vt:variant>
      <vt:variant>
        <vt:i4>99</vt:i4>
      </vt:variant>
    </vt:vector>
  </HeadingPairs>
  <TitlesOfParts>
    <vt:vector size="99" baseType="lpstr">
      <vt:lpstr>Model-Landscape</vt:lpstr>
      <vt:lpstr>全景地图</vt:lpstr>
      <vt:lpstr>全景地图：三大阵营</vt:lpstr>
      <vt:lpstr>学完这一章，你能讲清楚</vt:lpstr>
      <vt:lpstr>一张地图：三大阵营各自在卖什么</vt:lpstr>
      <vt:lpstr>企业与消费：同一批模型，两张榜单</vt:lpstr>
      <vt:lpstr>过去 12 个月改变格局的三件事</vt:lpstr>
      <vt:lpstr>动手做 · HANDS-ON</vt:lpstr>
      <vt:lpstr>客户会怎么问（面试题）</vt:lpstr>
      <vt:lpstr>本章小结</vt:lpstr>
      <vt:lpstr>闭源旗舰家族图谱</vt:lpstr>
      <vt:lpstr>学完这一章，你能讲清楚</vt:lpstr>
      <vt:lpstr>名片一 · OpenAI：消费王者的三档家族</vt:lpstr>
      <vt:lpstr>名片二 · Anthropic：企业市场的新王</vt:lpstr>
      <vt:lpstr>名片三 · Google：自供算力的价格压制者</vt:lpstr>
      <vt:lpstr>名片四 &amp;amp; 五 · 一个进场，一个转身</vt:lpstr>
      <vt:lpstr>五家一张表：旗舰、杀手锏、信任面</vt:lpstr>
      <vt:lpstr>动手做 · HANDS-ON</vt:lpstr>
      <vt:lpstr>客户会怎么问（面试题）</vt:lpstr>
      <vt:lpstr>本章小结</vt:lpstr>
      <vt:lpstr>开放权重格局</vt:lpstr>
      <vt:lpstr>学完这一章，你能讲清楚</vt:lpstr>
      <vt:lpstr>开源榜首（2026-07）：前四全是中国队</vt:lpstr>
      <vt:lpstr>DeepSeek 与 Qwen：地板与谱系</vt:lpstr>
      <vt:lpstr>Kimi 与 GLM：agentic 与国产算力</vt:lpstr>
      <vt:lpstr>西方开放权重：收尾、转宽松与下沉</vt:lpstr>
      <vt:lpstr>追平的证据与机制</vt:lpstr>
      <vt:lpstr>动手做 · HANDS-ON</vt:lpstr>
      <vt:lpstr>客户会怎么问（面试题）</vt:lpstr>
      <vt:lpstr>本章小结</vt:lpstr>
      <vt:lpstr>中国格局与豆包定位</vt:lpstr>
      <vt:lpstr>学完这一章，你能讲清楚</vt:lpstr>
      <vt:lpstr>国产四强：各有一个「超越时刻」</vt:lpstr>
      <vt:lpstr>豆包家族树：一条主线加两条专线</vt:lpstr>
      <vt:lpstr>豆包：两条腿走路的国民模型</vt:lpstr>
      <vt:lpstr>国产模型场景化口径：一句话配对</vt:lpstr>
      <vt:lpstr>讲国产格局绕不开的两个问题</vt:lpstr>
      <vt:lpstr>动手做 · HANDS-ON</vt:lpstr>
      <vt:lpstr>客户会怎么问（面试题）</vt:lpstr>
      <vt:lpstr>本章小结</vt:lpstr>
      <vt:lpstr>许可证与合规边界</vt:lpstr>
      <vt:lpstr>学完这一章，你能讲清楚</vt:lpstr>
      <vt:lpstr>open source ≠ open weight：先把词用对</vt:lpstr>
      <vt:lpstr>许可证三级分类：放心用、读条款、谈合同</vt:lpstr>
      <vt:lpstr>Llama 条款两个雷 + 商用检查清单</vt:lpstr>
      <vt:lpstr>动手做 · HANDS-ON</vt:lpstr>
      <vt:lpstr>客户会怎么问（面试题）</vt:lpstr>
      <vt:lpstr>本章小结</vt:lpstr>
      <vt:lpstr>价格带与成本工程</vt:lpstr>
      <vt:lpstr>学完这一章，你能讲清楚</vt:lpstr>
      <vt:lpstr>价格光谱（$/百万 token，输入/输出，2026-07）</vt:lpstr>
      <vt:lpstr>价格光谱：四档接住全预算段</vt:lpstr>
      <vt:lpstr>三档家族制：一个家族接住全预算段</vt:lpstr>
      <vt:lpstr>缓存：最容易忽视的成本杠杆</vt:lpstr>
      <vt:lpstr>价格战与报价纪律</vt:lpstr>
      <vt:lpstr>动手做 · HANDS-ON</vt:lpstr>
      <vt:lpstr>客户会怎么问（面试题）</vt:lpstr>
      <vt:lpstr>本章小结</vt:lpstr>
      <vt:lpstr>能力矩阵与推理模型</vt:lpstr>
      <vt:lpstr>学完这一章，你能讲清楚</vt:lpstr>
      <vt:lpstr>上下文窗口：从 128K 到 10M 的三档</vt:lpstr>
      <vt:lpstr>多模态支持矩阵：原生还是拼的</vt:lpstr>
      <vt:lpstr>推理模型的两个旋钮：可控与自适应</vt:lpstr>
      <vt:lpstr>多想不等于更好：overthinking 陷阱</vt:lpstr>
      <vt:lpstr>动手做 · HANDS-ON</vt:lpstr>
      <vt:lpstr>客户会怎么问（面试题）</vt:lpstr>
      <vt:lpstr>本章小结</vt:lpstr>
      <vt:lpstr>选型方法论</vt:lpstr>
      <vt:lpstr>学完这一章，你能讲清楚</vt:lpstr>
      <vt:lpstr>多模型组合：从最佳实践变成默认解</vt:lpstr>
      <vt:lpstr>三层路由：任务分流的通用框架</vt:lpstr>
      <vt:lpstr>模型升级是一条可回滚的发布链</vt:lpstr>
      <vt:lpstr>五约束决策树：按约束收敛，不按喜好发散</vt:lpstr>
      <vt:lpstr>选型的两道防线：不信榜、终审在评估集</vt:lpstr>
      <vt:lpstr>方法落到工程：谁来承载</vt:lpstr>
      <vt:lpstr>动手做 · HANDS-ON</vt:lpstr>
      <vt:lpstr>客户会怎么问（面试题）</vt:lpstr>
      <vt:lpstr>本章小结</vt:lpstr>
      <vt:lpstr>售前速查</vt:lpstr>
      <vt:lpstr>全家族一页总表（2026-07-10 口径）</vt:lpstr>
      <vt:lpstr>价格速查卡（$/百万 token，输入/输出）</vt:lpstr>
      <vt:lpstr>许可证速查卡</vt:lpstr>
      <vt:lpstr>售前速查</vt:lpstr>
      <vt:lpstr>本模块在知识库里的位置</vt:lpstr>
      <vt:lpstr>生产验收</vt:lpstr>
      <vt:lpstr>从三大阵营地图 → 五张名片与四强 → 许可证/价格/能力三道约束 → 选型方法，一条线讲透。</vt:lpstr>
      <vt:lpstr>来源与核实</vt:lpstr>
      <vt:lpstr>本章小结</vt:lpstr>
      <vt:lpstr>客户会怎么问</vt:lpstr>
      <vt:lpstr>动手做</vt:lpstr>
      <vt:lpstr>选型三问</vt:lpstr>
      <vt:lpstr>腾讯云</vt:lpstr>
      <vt:lpstr>百度千帆</vt:lpstr>
      <vt:lpstr>阿里百炼</vt:lpstr>
      <vt:lpstr>火山方舟</vt:lpstr>
      <vt:lpstr>格局总览</vt:lpstr>
      <vt:lpstr>学习目标</vt:lpstr>
      <vt:lpstr>第 9 章 国内平台格局</vt:lpstr>
      <vt:lpstr>上云追问卡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