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341" r:id="rId92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42" r:id="rId93"/>
    <p:sldId id="272" r:id="rId18"/>
    <p:sldId id="273" r:id="rId19"/>
    <p:sldId id="274" r:id="rId20"/>
    <p:sldId id="275" r:id="rId21"/>
    <p:sldId id="276" r:id="rId22"/>
    <p:sldId id="277" r:id="rId23"/>
    <p:sldId id="337" r:id="rId88"/>
    <p:sldId id="333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338" r:id="rId89"/>
    <p:sldId id="288" r:id="rId35"/>
    <p:sldId id="289" r:id="rId36"/>
    <p:sldId id="339" r:id="rId90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340" r:id="rId91"/>
    <p:sldId id="298" r:id="rId45"/>
    <p:sldId id="299" r:id="rId46"/>
    <p:sldId id="300" r:id="rId47"/>
    <p:sldId id="334" r:id="rId48"/>
    <p:sldId id="301" r:id="rId49"/>
    <p:sldId id="346" r:id="rId97"/>
    <p:sldId id="345" r:id="rId96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35" r:id="rId73"/>
    <p:sldId id="325" r:id="rId74"/>
    <p:sldId id="326" r:id="rId75"/>
    <p:sldId id="327" r:id="rId76"/>
    <p:sldId id="328" r:id="rId77"/>
    <p:sldId id="329" r:id="rId78"/>
    <p:sldId id="330" r:id="rId79"/>
    <p:sldId id="343" r:id="rId94"/>
    <p:sldId id="331" r:id="rId80"/>
    <p:sldId id="336" r:id="rId81"/>
    <p:sldId id="332" r:id="rId82"/>
    <p:sldId id="344" r:id="rId9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2135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85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48640" y="173736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 原理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8346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 与注意力机制（Attention）—— 大模型的发动机舱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8640" y="3474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面向售前技术角色 · 每个概念都走「概念 → 类比 → 案例 → 小结」 · 时效性事实核实于 2026-07-08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448056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143352"/>
          </a:solidFill>
          <a:ln w="12700">
            <a:solidFill>
              <a:srgbClr val="2A4A6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49808" y="461772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原理地基</a:t>
            </a:r>
            <a:endParaRPr lang="en-US" sz="140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1–3 章 · 序列问题 / QKV / 全解剖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43400" y="448056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143352"/>
          </a:solidFill>
          <a:ln w="12700">
            <a:solidFill>
              <a:srgbClr val="2A4A6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544568" y="461772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工程与成本</a:t>
            </a:r>
            <a:endParaRPr lang="en-US" sz="140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4–5 章 · KV 缓存 / 注意力变体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38160" y="4480560"/>
            <a:ext cx="3520440" cy="1051560"/>
          </a:xfrm>
          <a:prstGeom prst="roundRect">
            <a:avLst>
              <a:gd name="adj" fmla="val 6957"/>
            </a:avLst>
          </a:prstGeom>
          <a:solidFill>
            <a:srgbClr val="143352"/>
          </a:solidFill>
          <a:ln w="12700">
            <a:solidFill>
              <a:srgbClr val="2A4A6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339328" y="4617720"/>
            <a:ext cx="3154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售前应用</a:t>
            </a:r>
            <a:endParaRPr lang="en-US" sz="140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问题速查 / 选型 / 演练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48640" y="6263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模块 llm · 知识库基础层 · 2026-07-08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A27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导览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14400"/>
            <a:ext cx="5394960" cy="1243584"/>
          </a:xfrm>
          <a:prstGeom prst="roundRect">
            <a:avLst>
              <a:gd name="adj" fmla="val 5147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31520" y="1024128"/>
            <a:ext cx="5029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从序列问题到 Transformer</a:t>
            </a:r>
            <a:endParaRPr lang="en-US" sz="13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语言难在长距离依赖；RNN 三宗罪；2017 分水岭与圆桌会议总览</a:t>
            </a:r>
            <a:endParaRPr lang="en-US" sz="135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ID：llm-why-transformer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263640" y="914400"/>
            <a:ext cx="5394960" cy="1243584"/>
          </a:xfrm>
          <a:prstGeom prst="roundRect">
            <a:avLst>
              <a:gd name="adj" fmla="val 5147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446520" y="1024128"/>
            <a:ext cx="5029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注意力机制：QKV 拆解</a:t>
            </a:r>
            <a:endParaRPr lang="en-US" sz="13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图书馆检索类比；三步计算逐页拆；手算小例子；因果掩码与多头</a:t>
            </a:r>
            <a:endParaRPr lang="en-US" sz="135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ID：llm-attention-qkv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304288"/>
            <a:ext cx="5394960" cy="1243584"/>
          </a:xfrm>
          <a:prstGeom prst="roundRect">
            <a:avLst>
              <a:gd name="adj" fmla="val 5147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31520" y="2414016"/>
            <a:ext cx="5029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Transformer 全解剖</a:t>
            </a:r>
            <a:endParaRPr lang="en-US" sz="13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Embedding、RoPE、FFN 知识仓库、残差、decoder-only、MoE、参数账</a:t>
            </a:r>
            <a:endParaRPr lang="en-US" sz="135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ID：llm-architecture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263640" y="2304288"/>
            <a:ext cx="5394960" cy="1243584"/>
          </a:xfrm>
          <a:prstGeom prst="roundRect">
            <a:avLst>
              <a:gd name="adj" fmla="val 5147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46520" y="2414016"/>
            <a:ext cx="5029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从架构到推理：上下文窗口与 KV 缓存</a:t>
            </a:r>
            <a:endParaRPr lang="en-US" sz="13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prefill/decode、KV 显存账、O(n²) 与窗口、标称 vs 有效、云落地</a:t>
            </a:r>
            <a:endParaRPr lang="en-US" sz="135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ID：llm-inference-kv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3694176"/>
            <a:ext cx="5394960" cy="1243584"/>
          </a:xfrm>
          <a:prstGeom prst="roundRect">
            <a:avLst>
              <a:gd name="adj" fmla="val 5147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31520" y="3803904"/>
            <a:ext cx="5029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注意力的工程进化</a:t>
            </a:r>
            <a:endParaRPr lang="en-US" sz="13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GQA/MLA/滑窗/稀疏/线性混合/FlashAttention；架构如何决定价格</a:t>
            </a:r>
            <a:endParaRPr lang="en-US" sz="135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ID：llm-attention-zoo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6263640" y="3694176"/>
            <a:ext cx="5394960" cy="1243584"/>
          </a:xfrm>
          <a:prstGeom prst="roundRect">
            <a:avLst>
              <a:gd name="adj" fmla="val 5147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46520" y="3803904"/>
            <a:ext cx="5029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400"/>
              </a:spcAft>
              <a:buNone/>
            </a:pPr>
            <a:r>
              <a:rPr lang="en-US" sz="13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售前视角收拢</a:t>
            </a:r>
            <a:endParaRPr lang="en-US" sz="1350" dirty="0"/>
          </a:p>
          <a:p>
            <a:pPr marL="0" indent="0" algn="l">
              <a:spcAft>
                <a:spcPts val="300"/>
              </a:spcAft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客户问题速查表、新架构话术、选型七问、知识库串联、综合演练</a:t>
            </a:r>
            <a:endParaRPr lang="en-US" sz="135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ID：llm-presales-map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548640" y="523036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本讲义怎么读：</a:t>
            </a: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每章自成一体，按「学习目标 → 概念（概念→类比→案例→小结）→ 动手做 → 客户会怎么问 → 本章小结」展开。前三章是原理地基，第 4–5 章讲工程与成本（售前最常被问），第 6 章收拢成速查表。赶时间可从第 4 章切入，遇到不懂的名词再回前三章补。</a:t>
            </a:r>
            <a:endParaRPr lang="en-US" sz="11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21040" y="155448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33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7000" dirty="0"/>
          </a:p>
        </p:txBody>
      </p:sp>
      <p:sp>
        <p:nvSpPr>
          <p:cNvPr id="3" name="Text 1"/>
          <p:cNvSpPr/>
          <p:nvPr/>
        </p:nvSpPr>
        <p:spPr>
          <a:xfrm>
            <a:off x="548640" y="16002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4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从序列问题到 Transformer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10789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1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本章路线</a:t>
            </a:r>
            <a:endParaRPr lang="en-US" sz="11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语言为什么难　→　RNN（Recurrent Neural Network，循环神经网络） 的三宗罪　→　2017 分水岭　→　圆桌会议总览　→　为什么它赢了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ID：llm-why-transformer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学习目标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这章学完，你应该能当着客户讲清楚：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481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说清语言任务的本质困难：长距离依赖（Long-range Dependency）——关键线索可能离得很远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15568" y="215798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讲出 RNN 为什么带不动大模型：遗忘、串行、梯度消失，三个问题缺一不可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871216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5568" y="2852928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用「圆桌会议」类比在白板上画出 Transformer 的总体结构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4864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15568" y="3547872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回答客户经典问题：「为什么 2017 年之后的大模型清一色是 Transformer？」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语言是序列：难在远距离指代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语言理解本质上是序列建模（Sequence Modeling）：下一个词取决于前文，而且关键线索可能离当前位置非常远。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384173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503045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「我把苹果递给弟弟，因为__饿了。」——填「他」还是「我」？答案取决于好几个字之外的语义。真实业务文档里距离更夸张：合同第 12 页的「上述甲方」，指向第 1 页的定义条款。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13711"/>
            <a:ext cx="11094415" cy="61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硬要求一：记得住远处的信息——不能读到后面忘了前面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硬要求二：分得清哪些信息此刻相关——不是所有前文都同样重要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239135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704088" y="3358007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这两个硬要求，正是「注意力机制」被发明出来要解决的问题。带着它们看第 2 章，一切设计都顺理成章。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RNN：逐字传话的传声筒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 之前的主流是循环神经网络（RNN, Recurrent Neural Network）：从左到右逐词读入，把读过的一切压缩进一个固定大小的「记忆向量」里。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传声筒游戏：20 个人排队传一句话，传到队尾往往面目全非。RNN 每读一个词就把记忆「传」一次，句子一长，开头的信息就被磨掉了。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遗忘：固定容量的记忆向量装不下长文——第 1 页的「甲方定义」传到第 12 页早丢了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串行：必须一个词一个词处理，前一步算完才能算下一步——GPU 上千个核心干瞪眼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梯度消失（Vanishing Gradient）：训练信号传不回远处，模型学不会长距离依赖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580003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LSTM/GRU 给传声筒加了「重点记录本」，缓解遗忘但没有根治，串行与梯度问题依旧。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2017 分水岭：《Attention Is All You Need》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团队 2017 年的这篇论文本来只想做好机器翻译，却做了一个激进的减法：把 RNN 骨架整个扔掉，让原本当配角的「注意力」成为唯一主角——所有词两两直连。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注意力机制 2014 年就有（Bahdanau 等），但只是给 RNN 翻译模型打的补丁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年的创新是减法：去掉递归，只留注意力 → 这个新架构命名为 Transformer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最值钱的副产品：没有了逐词串行，训练可以全序列并行 → 可以疯狂堆数据堆算力 → 直接解锁了后来的 GPT 路线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640330"/>
            <a:ext cx="2485568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2640330"/>
            <a:ext cx="2394128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2014 注意力作为 RNN 补丁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089072" y="2917952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3418256" y="2640330"/>
            <a:ext cx="2485568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3463976" y="2640330"/>
            <a:ext cx="2394128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Transformer：只留注意力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958688" y="2917952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6287872" y="2640330"/>
            <a:ext cx="2485568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333592" y="2640330"/>
            <a:ext cx="2394128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 GPT-1 / BERT 跟进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828303" y="2917952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9157487" y="2640330"/>
            <a:ext cx="2485568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9203207" y="2640330"/>
            <a:ext cx="2394128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仍是主流架构（核实于 2026-07）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Transformer 总览：一场圆桌会议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8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94360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515149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2844333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2890053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切词（Token）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810841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5140025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5185745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向量化（Embedding）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106534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7435718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7481438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层 ×（注意力 + 前馈网络 FFN）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402227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9731411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9777131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下一个词的概率分布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1689100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04088" y="1807972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圆桌会议：每个词是一位与会者。发言前先环顾全场（注意力）——谁与我相关就多听谁的；然后回座位独立消化整理（前馈网络 FFN，Feed-Forward Network）。会要开 N 轮（N 层），每轮理解都比上一轮更深。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281863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704088" y="293751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与传声筒的本质区别：任意两个词直接连线，信息路径长度恒为 1，不需要逐个传递。「第 12 页的甲方」和「第 1 页的定义」之间是直达电梯，不是 12 页的接力。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3948176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这张图是全讲义的地基：第 2 章拆「注意力」这一格，第 3 章拆其余每一格，第 4、5 章讲这张图跑起来要花多少钱。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为什么它赢了：一张对比表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9</a:t>
            </a:r>
            <a:endParaRPr lang="en-US" sz="8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50976"/>
          <a:ext cx="11094415" cy="914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RNN / LSTM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Transformer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长距离依赖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信息要走 n 步接力，越远越弱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任意两词直连，路径长度 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训练并行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串行，必须逐词算，GPU 吃不满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全序列并行，吃满 GPU——规模化的前提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扩展性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堆层收益有限，难以做大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堆参数 + 堆数据持续涨点（scaling 路线）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计算代价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O(n)，便宜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注意力 O(n²)，长文昂贵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2882392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704088" y="3001264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最后一行不是小字注脚：O(n²) 的代价是第 4、5 章全部工程故事的伏笔——大模型的成本、延迟、上下文限制，根子都在这。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动手做：亲手数一数 Token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10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04088" y="10698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用分词器（Tokenizer）把同一段中英文文本切开，直观感受 token 这个「计费与思考的最小单位」。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36369"/>
            <a:ext cx="11094415" cy="948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打开任一 tokenizer 工具（OpenAI Tokenizer 网页版，或 pip install tiktoken 本地跑）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分别粘贴一段约 500 字的中文和意思相近的英文，对比 token 数量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算一笔账：同样内容中文和英文谁的 token 更多？对应 API 账单差多少？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04012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315899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经验值：中文常 1 字 ≈ 1–2 个 token，英文 1 词 ≈ 1.3 个 token。这直接影响客户的 token 成本估算——第 4 章讲计费原理时会再用到这个数。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客户会怎么问（面试题）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11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76656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Q：为什么现在的大模型清一色 Transformer？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A：不是它最精巧，而是它最能「堆」：全并行训练让数据和算力的投入能持续变成效果，这是 RNN 做不到的。架构竞争的本质是可扩展性竞争。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95424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76656" y="2096008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Q：RNN / LSTM 现在还有用吗？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A：小型、流式、端侧场景仍有生命力（如轻量语音处理）。但通用语言任务上已被全面替代，新项目基本不会再选它。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039872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76656" y="3140456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Q：Transformer 只能处理语言吗？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A：不是。图像（ViT）、语音（Whisper）、蛋白质结构（AlphaFold）都在用——只要问题能切成「token 序列」就适用。这也是多模态大模型共用一套架构的基础。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6744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Q：注意力是 2017 年才发明的吗？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A：机制 2014 年就用于机器翻译，2017 年的突破是「只用注意力」：把 RNN 骨架整个抽掉。真正的创新是减法，不是加法。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1995424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6744" y="2096008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Q：「参数越大越好」是 Transformer 决定的吗？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A：Transformer 提供了「能变大」的地基，scaling law 提供了「变大有回报」的经验规律。不过现在行业更关注数据质量与推理算力的投入，盲堆参数的时代在退潮。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1 章 · 本章小结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966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0120" y="996696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语言任务的本质困难：长距离依赖——既要记得住远处，又要分得清相关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1508760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RNN 是逐字传话的传声筒：遗忘 + 串行 + 梯度消失，三宗罪带不动大模型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0208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年《Attention Is All You Need》做减法：扔掉递归，注意力从配角变唯一主角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5328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532888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 是圆桌会议：任意两词直连（路径长度 1）+ 全序列并行训练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30449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3044952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代价是注意力的 O(n²)——后面所有工程优化（第 4、5 章）都源于这一行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04088" y="38130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一句话带走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 赢在可扩展：它让「变大」第一次变得既可行（并行）又有回报（scaling）。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21040" y="155448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33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7000" dirty="0"/>
          </a:p>
        </p:txBody>
      </p:sp>
      <p:sp>
        <p:nvSpPr>
          <p:cNvPr id="3" name="Text 1"/>
          <p:cNvSpPr/>
          <p:nvPr/>
        </p:nvSpPr>
        <p:spPr>
          <a:xfrm>
            <a:off x="548640" y="16002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4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注意力机制：QKV 拆解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10789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1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本章路线</a:t>
            </a:r>
            <a:endParaRPr lang="en-US" sz="11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直觉：该看谁　→　QKV（Query / Key / Value） 三件套　→　三步计算逐页拆　→　手算小例子　→　因果掩码　→　多头注意力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ID：llm-attention-qkv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学习目标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这章学完，你应该能当着客户讲清楚：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481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用「图书馆检索」类比讲清 Q、K、V 各自扮演什么角色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15568" y="215798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在白板上推演缩放点积注意力的三步计算，每一步都说出「为什么」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871216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5568" y="2852928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解释因果掩码（Causal Mask）为什么让 GPT「只看左边」，以及它换来了什么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4864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15568" y="3547872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说清多头注意力为什么比单头强——以及头数不是越多越好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直觉：「苹果」该看向谁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一个词的含义由上下文决定。注意力（Attention）＝让每个词对全句所有词打一个「相关度分数」，再按分数加权吸收各方信息，得到「上下文化」的新表示。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「这个苹果很甜」 vs 「苹果发布了新手机」——同一个「苹果」，前一句该重点看「甜」，后一句该重点看「发布 / 手机」。注意力分数就是「看谁、看多重」的量化。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本质一句话：注意力是一个可学习的加权平均（Weighted Average）。听起来朴素，但「权重由数据学出来」这件事，就是它全部的魔法。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QKV 三件套：图书馆检索类比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每个词的向量分别乘三个可学习矩阵，分身出三个角色：查询 Q（Query）、键 K（Key）、值 V（Value）。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384173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503045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图书馆检索：Q 是你手里的检索词（「我想找什么」）；K 是每本书的书脊标签（「我是讲什么的」）；V 是书的正文内容（真正被取走的东西）。检索词和书脊匹配度越高，从那本书里取的内容就越多。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13711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为什么要三个分身？因为「我在找什么」和「我能提供什么」是两回事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例：语法上「动词要找它的主语」（Q），但主语那个词能提供的语义远不止「我是主语」（K ≠ V）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三个矩阵都是训练出来的——模型自己学会「该发什么检索词、该挂什么标签」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三步计算 · 第一步：点积算相关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相关度 = Q 与 K 的点积（Dot Product）：两个向量方向越一致，点积越大。每个词拿自己的 Q，跟所有词的 K 各算一次，得到一行原始分数。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迷你数值：q = [1, 0]。三本「书」的书脊：k₁ = [1, 0] → 点积 1.0（方向相同，高度相关）；k₂ = [0, 1] → 点积 0（垂直，不相关）；k₃ = [0.7, 0.7] → 点积 0.7（部分相关）。「方向一致」就是「在说相关的事」。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个词就有 n × n 对关系要算——第 1 章埋的 O(n²) 伏笔，就诞生在这一步。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三步计算 · 第二步：缩放 + Softmax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原始分数先除以 √dₖ（这就是「缩放」，Scaled），再过 Softmax，归一化成一组总和为 1 的注意力权重。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384173"/>
            <a:ext cx="11094415" cy="61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为什么除 √dₖ：向量维度越高，点积的数值天然越大；不缩放，softmax 会饱和成「只看一个词」，梯度也随之消失——除以 √dₖ 是给分数「降温」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为什么用 softmax：把任意范围的分数变成「注意力预算的分配方案」——总预算 100%，谁相关谁多拿，但人人有份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109597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04088" y="2228469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每个词捧着 100% 的注意力预算进会场，softmax 是预算分配器：0.7 给「发布」，0.2 给「手机」，剩下 0.1 撒给其他人。没有人拿 0——这让模型永远保留「改主意」的梯度通道。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三步计算 · 第三步：加权求和 V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19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用注意力权重对所有词的 V 加权求和，得到这个词的新向量——它已经按相关度「吸收」了全句的信息。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384173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503045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新「苹果」 ≈ 0.6 × V(发布) + 0.25 × V(手机) + 0.15 × V(其他)。此刻的「苹果」向量已经是「科技公司的苹果」，不再是字典里的水果——这就是第 15 页说的「上下文化」。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513711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632583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公式全貌（全讲义唯一一次出现）：Attention(Q, K, V) = softmax(QKᵀ / √dₖ) · V。三步拆开看，每一步都只是常识：算相关 → 分预算 → 按预算取货。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手算一遍：3 个 Token 的迷你注意力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以「苹果 发布 手机」为例，站在「苹果」的视角走完三步（数字为教学简化）：</a:t>
            </a:r>
            <a:endParaRPr lang="en-US" sz="135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84173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「苹果」看向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① 点积原始分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② softmax 权重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③ 贡献到新表示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苹果（自己）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 × V(苹果)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发布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0.42 × V(发布)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手机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 × V(手机)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48640" y="2989707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新「苹果」= 三行贡献之和：一个明确带着「科技公司发布产品」语境的向量。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548640" y="336981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04088" y="348869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 3 token 小例子的流程，与 6710 亿参数模型里的完全一致——只是矩阵大了亿倍、并且同时发生在几十个头和几十层里。原理没有更多秘密。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因果掩码：不许偷看答案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生成式模型的训练任务是「预测下一个词」，所以第 i 个词只允许注意位置 1…i；未来位置的分数被置为 −∞，softmax 后权重恰好为 0。这就是因果掩码（Causal Mask）。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做完形填空不许偷看后文答案——老师（训练损失）批改的，就是你「没看答案时」的预测水平。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妙处：一句 100 词的话 = 100 道「预测下一词」的练习题，一次前向传播全部并行算完——训练效率的关键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推理时天然匹配：生成场景里「未来」本来就还不存在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顺带解释了一个日常现象：GPT 写到一半不会「回头修改」——它的每个字都只基于左边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多头注意力：多位专家各看一面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多头注意力（Multi-Head Attention, MHA）：把向量空间切成 h 份，每份独立做一遍 QKV 注意力（每份叫一个头，Head），结果拼接后再投影融合。GPT-2 用 12 头，Llama-70B 用 64 头。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专家会诊：语法专家盯主谓一致，指代专家盯「它」指什么，语气专家看情绪走向；每人独立写一份小报告，最后拼成会诊结论。一个人看一遍，视角必然单一。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这不只是比喻：用 BertViz 等工具可视化训练好的模型，确实能找到专门盯指代的头、盯句法结构的头（书单 #6 的 3Blue1Brown 视频有精彩动画）。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承上启下 · 与 Multimodal：ViT 就是注意力吃图像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「多模态是不是全新架构？」——不是。视觉只是换了 token 的来源，本章的机制原样复用：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384173"/>
            <a:ext cx="5394960" cy="1235329"/>
          </a:xfrm>
          <a:prstGeom prst="roundRect">
            <a:avLst>
              <a:gd name="adj" fmla="val 5181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503045"/>
            <a:ext cx="5084064" cy="1079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patch 即 token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ViT（Vision Transformer） 把图切成 16×16 的小块，每块线性投影成向量——地位与词向量完全等同，进的是同一个 Transformer。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65806"/>
            <a:ext cx="5394960" cy="1045464"/>
          </a:xfrm>
          <a:prstGeom prst="roundRect">
            <a:avLst>
              <a:gd name="adj" fmla="val 612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84678"/>
            <a:ext cx="5084064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QKV 原样复用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视觉 token 之间照样点积算相关、Softmax、加权求和——「看图」就是注意力在图块之间找关联。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327648" y="1384173"/>
            <a:ext cx="5315407" cy="1235329"/>
          </a:xfrm>
          <a:prstGeom prst="roundRect">
            <a:avLst>
              <a:gd name="adj" fmla="val 5181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483096" y="1503045"/>
            <a:ext cx="5004511" cy="1079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代价也一样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O(n²) 对图像同样成立：分辨率越高 → patch 越多 → token 越多 → prefill 越重、越贵。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327648" y="2765806"/>
            <a:ext cx="5315407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6483096" y="2884678"/>
            <a:ext cx="5004511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本章的注意力就是多模态的地基。模型怎么「看懂」图、模态怎么拼，详见 Multimodal 模块（mm-encoder / mm-fusion）。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动手做：30 行 NumPy 写出注意力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24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04088" y="10698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不依赖任何深度学习框架，用 NumPy 把第 17–19 页的三步计算写成能跑的代码。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36369"/>
            <a:ext cx="11094415" cy="1264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随机生成一个 3×4 矩阵，当作 3 个词的向量（每词 4 维）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再生成三个 4×4 矩阵 Wq、Wk、Wv，算出 Q、K、V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照三步公式算：scores = Q @ K.T / sqrt(4) → softmax → weights @ V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打印 3×3 的权重矩阵，看看「谁在看谁」——每行和应为 1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356229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3475101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卡住就看 Karpathy 视频 42 分钟起的实现段（书单 #5），或翻《动手学深度学习》第 10 章（书单 #1，已入库）。核对公式回第 19 页。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客户会怎么问（面试题）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25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76656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Q：注意力到底在「注意」什么？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A：在计算词与词的相关度，并按相关度分配信息带宽。它不是玄学，是一个权重由数据训练出来的加权平均。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95424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76656" y="2096008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Q：为什么非要 Q、K、V 三个矩阵？合成一个不行吗？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A：「我在找什么」「我是什么」「我能给什么」是三种不同角色。合并会强迫三者共享同一套表示，表达力大打折扣——相当于规定书脊标签必须等于全书内容。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039872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76656" y="3140456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Q：多头是不是越多越好？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A：不是。头数 × 每头维度 = 总维度，是固定预算；头太多每头太窄，反而学不到有意义的模式。各家在 8 到 128 之间按模型规模权衡。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6744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Q：注意力权重能当「模型可解释性」的证据吗？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A：做直觉演示可以，当严格证据要小心：权重高不等于因果上重要，学界对此有长期争议。给客户展示原理没问题，写进审计报告不行。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1995424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6744" y="2096008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Q：因果掩码丢掉右侧信息，不浪费吗？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A：生成任务里「未来」本来就不存在，谈不上浪费。需要双向理解的任务（分类、检索嵌入）自有双向注意力的架构（BERT 系）——这是按任务选型，不是缺陷。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78728" y="3039872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06744" y="3140456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Q：O(n²) 是注意力的死穴吗？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A：是最大软肋，但整个行业花了近十年围剿它：GQA、MLA、稀疏、线性混合（第 5 章全讲这个）。今天它更像一个可调的成本参数，而不是死穴。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2 章 · 本章小结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966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0120" y="996696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 = 可学习的加权平均：权重由数据训出来，这是全部的魔法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1508760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QKV = 检索词 / 书脊标签 / 书的内容——三种角色分开建模才灵活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0208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三步计算：点积算相关 → 缩放 softmax 分预算 → 加权求和取货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5328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532888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因果掩码：训练时不许偷看答案，换来「一句话 = n 道练习题」的并行效率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30449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3044952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多头 = 专家会诊：多个子空间各看一面，拼接融合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04088" y="38130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一句话带走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问、K 答、V 给货，softmax 分预算——记住这四句，白板上永远不慌。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21040" y="155448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33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7000" dirty="0"/>
          </a:p>
        </p:txBody>
      </p:sp>
      <p:sp>
        <p:nvSpPr>
          <p:cNvPr id="3" name="Text 1"/>
          <p:cNvSpPr/>
          <p:nvPr/>
        </p:nvSpPr>
        <p:spPr>
          <a:xfrm>
            <a:off x="548640" y="16002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4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Transformer 全解剖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10789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1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本章路线</a:t>
            </a:r>
            <a:endParaRPr lang="en-US" sz="11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　→　位置编码与 RoPE　→　FFN 知识仓库　→　残差与 LayerNorm　→　堆叠 N 层　→　Decoder-only　→　MoE　→　一笔参数账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ID：llm-architecture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学习目标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这章学完，你应该能当着客户讲清楚：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481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讲清一个 token 从文字到向量的完整旅程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15568" y="215798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解释位置编码为什么必须存在，以及 RoPE（Rotary Position Embedding，旋转位置编码） 为什么成了事实标准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871216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5568" y="2852928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指出参数大头在 FFN 而非注意力——并由此引出「知识为什么难更新」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4864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15568" y="3547872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回答「为什么现在的大模型都是 decoder-only」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261104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48640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15568" y="4242816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看懂 MoE（Mixture of Experts） 的省钱逻辑：参数大 ≠ 计算贵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Embedding：把字变成坐标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29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词嵌入（Embedding）把每个 token 映射成几千维的向量；语义相近的词，坐标相邻。整张嵌入表是可训练参数——词表 10 万 × 4096 维 ≈ 4 亿个参数。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 GPS：「猫」和「狗」是邻居，「猫」和「财报」隔一个城区。方向也有意义——经典算术「国王 − 男 + 女 ≈ 女王」说明某些语义关系对应固定的位移方向。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输入时的向量只是「字典义」；要经过 N 层注意力 + FFN 的加工，才变成「上下文义」——第 2 章那个从水果变成科技公司的「苹果」，就是这趟加工的产物。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位置编码：给圆桌会议发座位牌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注意力天生不分先后——把词序打乱，点积结果一个都不变。「狗咬人」和「人咬狗」不能是同一句话，所以必须显式注入位置信息：位置编码（Positional Encoding）。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演进：正弦波形（2017 原论文，固定函数）→ 可学习位置向量（GPT-2）→ 旋转位置编码 RoPE（Rotary Position Embedding）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RoPE 的思路：把「相对距离」编码成向量的旋转角度——两词隔多远，决定夹角差多少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现状（核实于 2026-07）：RoPE 是主流开源模型的事实标准；超长上下文普遍靠在 RoPE 上做插值 / YaRN 等扩展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640330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04088" y="2759202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座位牌不写「第 5 号」，而写「你和每个人各隔几个座位」——相对位置比绝对位置更通用：句子再长，「隔 3 个座位」的含义不变。这正是 RoPE 能外推长上下文的直觉。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FFN：占参数大头的知识仓库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每层注意力后面都跟一个前馈网络（FFN, Feed-Forward Network）：先把向量升维约 4 倍、非线性变换、再压回原维度。逐词独立计算，不跨词交流。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约 2/3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48640" y="2100834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 dense 模型中 FFN 的参数占比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246778" y="1607058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约 1/3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4246778" y="2100834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注意力相关矩阵的参数占比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944917" y="1607058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×4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944917" y="2100834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FFN 中间层的升维倍数（典型值）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256717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04088" y="268605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开会（注意力）负责交换信息；回工位查资料、写结论（FFN）负责深加工——查的是训练时压进参数里的「世界知识」。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48640" y="3506851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704088" y="3625723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研究共识：事实性知识大量存储在 FFN 权重里。所以「改模型脑子里的知识」（微调）又贵又容易误伤，「外挂知识库」（RAG，Retrieval-Augmented Generation）成了工程主流——这是给 RAG 模块递的话头。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残差与 LayerNorm：百层网络的地基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每个子层都套着残差连接（Residual Connection）：输出 = 输入 + 子层的增量修正；配合层归一化（LayerNorm）稳定数值。现代模型普遍用 Pre-LN（先归一化再进子层）。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残差是高速公路主路：信息可以一路直达顶层，每一层只是主路旁的服务区，贡献一点增量再汇回主路。训练信号（梯度）也能沿主路无损回传——这是几十上百层还训得动的根本原因。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736596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没有残差：深层网络训练发散或退化，2015 年之前深度学习卡在十几层就是这个原因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LayerNorm 像稳压器：把每层的数值分布拉回可控范围，防止越算越飞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售前视角：这两个组件从不出现在宣传稿里，但缺了哪个，万亿参数都是空谈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堆叠 N 层：理解逐层加深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 Transformer 块 = 注意力 + FFN（各带残差）。所谓大模型，就是同一个块堆 N 次：GPT-2 堆 12 层，Llama-70B 堆 80 层。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384173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503045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可解释性研究的一致发现：低层学句法（谁修饰谁、词性搭配），中层学语义（指代消解、实体关系），高层学任务级抽象（情感、推理线索）。层数给了模型「反复咀嚼」的机会。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513711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632583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公司审阅流程：初审看格式错字，复审看逻辑漏洞，终审看战略取向——同一份稿子层层过手，每一层看的东西不一样，越往上越抽象。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为什么全是 Decoder-only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原始 Transformer 是编码器-解码器结构（Encoder-Decoder，为翻译设计：一边读原文、一边写译文）。后来 BERT 只留编码器做理解，GPT 只留解码器做生成——而 2020 年后的新旗舰几乎清一色 decoder-only。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理由一 · 一个目标通吃：「预测下一个词」能把问答、翻译、写代码全部塞成续写格式，不必为每类任务设计架构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理由二 · 训练信号最密：配合因果掩码，每个位置都是练习题（第 2 章），同样数据学得更多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理由三 · 工程友好：结构单一利于规模化，也让 KV 缓存（Key-Value Cache）等推理优化（第 4 章）有统一的发力点</a:t>
            </a:r>
            <a:endParaRPr lang="en-US" sz="12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640330"/>
          <a:ext cx="11094415" cy="91440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223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路线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今天的位置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Encoder-only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BERT 系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理解 / 嵌入检索模型中仍活跃（RAG 的检索侧常见）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Encoder-Decoder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T5、翻译模型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特定任务仍在用，通用大模型已少见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Decoder-only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 / Llama / Qwen / DeepSeek…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对话与生成的绝对主流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MoE：不必每题都全公司开会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混合专家（MoE, Mixture of Experts）：把每层的 FFN 复制成多个「专家」，由路由器（Router）给每个 token 挑少数几个激活——参数总量很大，单 token 的计算量却不变。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DeepSeek-V3：总参数 6710 亿，每个 token 只激活约 370 亿。2026 年主流旗舰（DeepSeek、Qwen3.5、Kimi K2 等）基本都是 MoE（核实于 2026-07）。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三甲医院的分诊台：1000 位专家在编（总参数），你挂一次号只见 2 位相关科室的（激活参数）。「编制大」不等于「每次都全员上岗」。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48640" y="3676269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MoE 的训练故事（负载均衡、路由技巧）属于 LLM-Training 模块的领地——那边见。</a:t>
            </a:r>
            <a:endParaRPr lang="en-US" sz="12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一笔参数账：7B 都花在哪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 Llama-2-7B 量级的 dense 模型为例，70 亿参数的大致去向：</a:t>
            </a:r>
            <a:endParaRPr lang="en-US" sz="135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84173"/>
          <a:ext cx="11094415" cy="91440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30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组件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参数量（约）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占比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它在干什么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嵌入表 Embedding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0.13B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字典义坐标（第 28 页）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注意力（Q/K/V/O 矩阵）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信息交换（第 2 章）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前馈网络 FFN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知识仓库与深加工（第 30 页）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LayerNorm 等杂项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0.02B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&lt;1%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数值稳定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3091053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704088" y="3209925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客户谈「7B / 70B」时，你脑中要有这张饼：参数大头是 FFN。但推理时的显存大头却常是 KV 缓存（下一章）——「参数账」不等于「显存账」，混淆这两笔账是最常见的误解。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动手做：解剖 400 行的 nanoGPT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37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04088" y="10698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打开 Karpathy 的 nanoGPT 源码（model.py，不到 400 行），把本章讲的每个组件在代码里找到。只读不训练，30 分钟足够。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36369"/>
            <a:ext cx="11094415" cy="948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找到 CausalSelfAttention 类和 MLP（Multi-Layer Perceptron，多层感知机） 类——分别对应第 2 章和本章的 FFN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 Block 类里数一数 x = x + ... 出现几次——那就是残差主路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 config 里的 n_layer / n_head / n_embd，打印总参数量，验证第 35 页的比例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04012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315899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github.com/karpathy/nanoGPT。配合书单 #5 的视频食用更佳；印证 FFN 占比时记得中间层是 4 倍升维。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客户会怎么问（面试题）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38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76656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Q：参数量 7B、70B 到底意味着什么？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A：主要是 FFN「知识仓库」和注意力矩阵的规模。参数越大，能记的知识和模式越多，但推理成本同步上涨——MoE 就是想解耦「记得多」和「算得贵」。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95424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76656" y="2096008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Q：模型知识为什么会过时？能打补丁吗？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A：知识压在 FFN 权重里，截止于训练数据。改权重（微调）成本高且容易误伤别的能力；主流做法是外挂检索（RAG）——新知识放库里，模型负责理解与组织。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039872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76656" y="3140456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Q：上下文长度是参数量决定的吗？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A：不是，两个独立旋钮。上下文由位置编码方案和训练时见过的长度决定：7B 模型可以支持 128K 窗口，70B 也可能只有 8K。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950976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6744" y="1051560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Q：MoE 的「671B」是不是虚标？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A：参数真实存在（占显存和磁盘），但每 token 只有 37B 参与计算。看 MoE 要问两个数：总参数（存储成本）和激活参数（计算成本）——两个都真，衡量的东西不同。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2158111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6744" y="2258695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Q：为什么检索嵌入模型和生成模型不是同一个？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A：检索需要「双向看全句」的理解型表示，生成需要「只看左边」的因果结构。任务目标不同、架构各有所长，在 RAG 管道里各司其职。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78728" y="3202559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06744" y="3303143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Q：Decoder-only 的统治会被打破吗？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A：短期看不到挑战者——生态、优化、人才全押在它上面。变化更多发生在「内部」：注意力被改造（第 5 章）、FFN 变 MoE，但骨架未动。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3 章 · 本章小结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39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966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0120" y="996696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Embedding 是语义 GPS：输入只有字典义，上下文义靠 N 层加工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1508760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注意力天生无序，位置编码补座位信息；RoPE 用旋转角编码相对距离，成为事实标准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0208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FFN 占约 2/3 参数，是知识仓库——「知识难更新」由此而来，RAG 因此而兴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5328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532888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残差是高速公路，LayerNorm 是稳压器：百层网络训得动的地基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30449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3044952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Decoder-only 赢在目标统一、信号密、好规模化；MoE 让「参数大」不再等于「计算贵」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04088" y="38130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一句话带走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Transformer = 开会（注意力）+ 查资料（FFN），堆 N 层，靠高速公路（残差）贯通。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21040" y="155448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33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7000" dirty="0"/>
          </a:p>
        </p:txBody>
      </p:sp>
      <p:sp>
        <p:nvSpPr>
          <p:cNvPr id="3" name="Text 1"/>
          <p:cNvSpPr/>
          <p:nvPr/>
        </p:nvSpPr>
        <p:spPr>
          <a:xfrm>
            <a:off x="548640" y="16002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4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从架构到推理：上下文窗口与 KV 缓存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10789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1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本章路线</a:t>
            </a:r>
            <a:endParaRPr lang="en-US" sz="11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自回归生成　→　Prefill 与 Decode　→　KV 缓存　→　一笔显存账　→　O(n²) 与窗口　→　2026 现状　→　与 RAG / Agent 的关系　→　云上落地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ID：llm-inference-kv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学习目标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这章学完，你应该能当着客户讲清楚：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481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讲清「首 token 慢、后续快」的架构原因（prefill / decode 两阶段）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15568" y="215798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现场算一笔 KV 缓存显存账，解释「并发一高就爆卡」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871216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5568" y="2852928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用架构解释「为什么按 token 计费、输出比输入贵」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4864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15568" y="3547872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答好高频尖锐问题：「都 1M 上下文了，还要 RAG 干嘛？」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261104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48640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15568" y="4242816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知道推理这一层在云上用什么扛：API / GPU 实例 / 推理引擎怎么选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自回归生成：一次只写一个词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 = 自回归（Autoregressive）循环：预测下一个 token → 拼回输入末尾 → 再预测下一个。写 500 字的回答 ≈ 完整跑 700 多次前向计算。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成语接龙：每接一个字，都要重新看一遍前面所有内容再落笔。所以流式输出（Streaming）不是产品特效，而是模型本来的生成节奏——一个字一个字「蹦」才是真相。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售前口径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输出 token 比输入 token 更「费」：输入可以一次并行算完，每个输出 token 都要单独跑一轮完整前向。这就是几乎所有 API 输出单价高于输入的架构原因——不是定价花招。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Prefill 与 Decode：首 token 慢的真相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43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94360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进入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515149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2844333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2890053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Prefill：整段并行计算（算力密集）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810841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5140025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5185745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吐出首 token（TTFT）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7106534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7435718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7481438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Decode：逐 token 循环（带宽密集）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402227" y="1228598"/>
            <a:ext cx="274320" cy="0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9731411" y="950976"/>
            <a:ext cx="1911645" cy="555244"/>
          </a:xfrm>
          <a:prstGeom prst="roundRect">
            <a:avLst>
              <a:gd name="adj" fmla="val 9881"/>
            </a:avLst>
          </a:prstGeom>
          <a:solidFill>
            <a:srgbClr val="FFFFFF"/>
          </a:solidFill>
          <a:ln w="15875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9777131" y="950976"/>
            <a:ext cx="1820205" cy="5552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 流式输出（TPOT）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1689100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04088" y="1807972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客户抱怨：「贴了 50 页文档进去，半天不出字！」——那是 prefill 在啃 O(n²) 的注意力计算；一旦开始输出就流畅了。两个指标要分开谈：首 token 延迟（TTFT, Time To First Token）和每 token 时延（TPOT, Time Per Output Token）。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8640" y="281863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704088" y="293751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餐厅逻辑：备菜（prefill）慢、上菜（decode）快。催菜没用——要么菜单短一点（精简 prompt / 命中缓存），要么后厨加人（堆算力）。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KV 缓存：空间换时间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每一步都要「回看全文」，但历史 token 的 K 和 V 根本不会变——算一次、存起来、反复用，这就是 KV 缓存（KV Cache）。每步只需算新 token 的 Q，去查已缓存的 K、V。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会议纪要：第 100 轮发言前，不必重放前 99 轮的录音（重算），翻纪要（缓存）就行。代价：纪要越记越厚，占的桌面（显存）越来越大。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61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 KV 缓存：每个新 token 都重算全部历史，生成越长越慢到不可用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 KV 缓存：计算量大幅下降，但显存被「纪要」持续吃掉——省时间的账单记在了显存上</a:t>
            </a:r>
            <a:endParaRPr lang="en-US" sz="12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一笔显存账：为什么并发一高就爆卡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 Llama-2-7B（32 层、经典 MHA、FP16）为例，逐项算 KV 缓存：</a:t>
            </a:r>
            <a:endParaRPr lang="en-US" sz="1350" dirty="0"/>
          </a:p>
        </p:txBody>
      </p:sp>
      <p:graphicFrame>
        <p:nvGraphicFramePr>
          <p:cNvPr id="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84173"/>
          <a:ext cx="11094415" cy="914400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78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计算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 token 的 KV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2(K和V) × 32 层 × 4096 维 × 2 字节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0.5 MB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一条 32K 上下文对话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 MB × 32,768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16 GB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对比：模型权重本身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7B × 2 字节（FP16）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≈ 14 GB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2822067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704088" y="2940939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一条长对话的缓存比整个模型还大！并发 10 条 = 权重十倍量级的显存需求，GPU 瞬间见底。这就是第 5 章 GQA（Grouped-Query Attention） / MLA（Multi-head Latent Attention） 拼命压 KV 的原因，也是 vLLM 用 PagedAttention 做分页管理的原因。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48640" y="3951605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704088" y="4070477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售前口径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客户问「我的私有化 70B 为什么并发只有个位数」——答案八成在这一页。把这笔账当场算给他看，比十页 PPT 都有说服力。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O(n²) 与上下文窗口：翻倍的代价是四倍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上下文窗口（Context Window）= 模型一次能「看见」的 token 上限。注意力要两两配对，于是长度翻倍时：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×4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48640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 计算量（O(n²) 平方增长）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246778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×2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4246778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缓存显存（线性增长）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944917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更高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944917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长上下文档位的 API 单价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2344293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04088" y="2463165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会议人数翻一倍，两两握手的次数翻四倍。超长上下文不是「多给点内存」的事，是平方级烧钱的事。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48640" y="3283966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所以「窗口做多大」从来不是纯技术选择，而是成本与需求的平衡——这为下一页的行业现状做好了铺垫。</a:t>
            </a:r>
            <a:endParaRPr lang="en-US" sz="12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一次生成请求的状态机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从收到 prompt 到吐完答案，一次请求走过三组状态——每组的边界都要能说清：准备上下文（拼 system/历史/检索片段）→ prefill（整段并行编码，O(n²) 大头）→ decode 循环（逐 token 自回归）→ 校验与终止。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48640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进行中：准备 → Prefill → Decode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246778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4246778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等待：工具调用返回 / 用户补充输入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944917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944917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终态：停止词命中 / 长度上限 / 报错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2344293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04088" y="2463165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像一通客服电话：接线（准备）→ 听完你整段描述（prefill）→ 一句一句回复（decode）→ 挂断有三种：说完了、时长到了、线路故障——每种挂断的记法不一样，事后排查全靠它。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48640" y="3283966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售前用法：客户问「为什么有时答一半就停」，按状态机答——停止词/上限/报错三种终态；日志记停止原因、参数与模型版本，固定 seed 也不能替代回归测试。</a:t>
            </a:r>
            <a:endParaRPr lang="en-US" sz="12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2026 现状：标称 1M vs 有效 200K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1121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托管商用模型 ≥1M token 窗口已成 2026 旗舰标配：Claude Fable 5.1、GPT-6 Astra、Gemini 3.1 Pro（1M）、DeepSeek V4、Qwen3.5-Plus 等；开源侧 Llama 4 Scout 标称 10M（核实于 2026-09）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但「标称」与「有效」是两回事：RULER、MRCR v2、NoLiMa 等长上下文基准显示，多事实检索任务过 200K 后，主流模型普遍掉 30–60 分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原因不神秘：训练时长序列样本稀缺 + 注意力被稀释，「塞得进」不等于「记得住、用得好」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18236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230124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售前口径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把「标称窗口」当参数上限，把「有效窗口」当工程参数。客户需求若依赖 200K 以上的可靠检索与推理，检索 / 分段架构（RAG）仍是正解——这句话直接引出下一页。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承上启下 · 与 RAG：1M 窗口不是 RAG 终结者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49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「上下文这么大了，还要什么 RAG？」——用三条架构论据接住：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384173"/>
            <a:ext cx="5394960" cy="1235329"/>
          </a:xfrm>
          <a:prstGeom prst="roundRect">
            <a:avLst>
              <a:gd name="adj" fmla="val 5181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503045"/>
            <a:ext cx="5084064" cy="1079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成本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每次请求把 800K token 全量塞入 = 按 token 计费 + 平方级 prefill，贵到离谱；RAG 只送最相关的几千 token。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65806"/>
            <a:ext cx="5394960" cy="1045464"/>
          </a:xfrm>
          <a:prstGeom prst="roundRect">
            <a:avLst>
              <a:gd name="adj" fmla="val 612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84678"/>
            <a:ext cx="5084064" cy="890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有效性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上一页的数据：过 200K 有效性明显衰减——塞得进 ≠ 记得住。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327648" y="1384173"/>
            <a:ext cx="5315407" cy="1235329"/>
          </a:xfrm>
          <a:prstGeom prst="roundRect">
            <a:avLst>
              <a:gd name="adj" fmla="val 5181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483096" y="1503045"/>
            <a:ext cx="5004511" cy="1079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新鲜度与权限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知识分钟级更新、按用户行级权限过滤——这两件事只能在检索层做，模型权重和长窗口都无能为力。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327648" y="2765806"/>
            <a:ext cx="5315407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6483096" y="2884678"/>
            <a:ext cx="5004511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长窗口扩大的是「单件材料的处理上限」，不是「知识库的替代品」。详见 RAG 模块第 1 章（rag#rag-what-why），两边互为弹药。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承上启下 · 与 Agent：上下文工程的架构根源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一跑就是几十轮工具调用，对话历史 + 工具返回必然膨胀到窗口极限。上下文工程（Context Engineering）——压缩、筛选、外置记忆——不是技巧偏好，是 O(n²) 成本与有效窗口约束下的必然选择。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11094415" cy="61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每多塞 1K token，所有后续轮次都为它付费（KV 缓存 + 注意力稀释）——上下文是复利型成本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所以成熟的 Agent 框架都在做：历史摘要压缩、工具结果截断、把长期记忆放到文件 / 数据库里按需取回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332482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04088" y="2451354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详见 Agent 模块「上下文工程」章（agent#agent-context）。那一章讲怎么做，本页给出它的物理学解释：为什么非做不可。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云上怎么落地：推理这层用什么扛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51</a:t>
            </a:r>
            <a:endParaRPr lang="en-US" sz="85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50976"/>
          <a:ext cx="11094415" cy="91440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336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技术环节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云上典型选项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售前要点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模型服务（API）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各大模型厂商 API / 云厂商模型市场，按 token 计费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本章解释了计费模型的由来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私有化推理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GPU 实例（A100 / H100 / B200 等）+ vLLM / TensorRT-LLM / SGLang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引擎选型决定显存利用率与并发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显存优化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vLLM PagedAttention（KV 分页防碎片）、前缀缓存（Prefix Caching）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系统提示词复用；多数 API 有缓存折扣价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弹性伸缩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托管推理服务 / serverless GPU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长尾流量下比包卡便宜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300151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704088" y="312039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云落地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给客户估成本的三连问：上下文平均多长？峰值并发多少？前缀能否命中缓存？——三个数字就能把价签算个八九不离十。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动手做：实测 TTFT 与 Decode 速率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52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04088" y="10698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用任一 LLM（Large Language Model） API 的流式接口，亲手量出 prefill 和 decode 的性格差异。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36369"/>
            <a:ext cx="11094415" cy="1264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发两个流式请求：短 prompt（约 50 token）vs 长 prompt（约 5000 token，贴篇长文），输出都限制 200 token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time.time() 打两个点：首 token 到达时刻（TTFT）、全部完成时刻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对比：TTFT 差了几倍？（prefill 的 O(n²)）每 token 平均时延变了吗？（decode 基本不变）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 prompt 缓存的 API 可再发第三次同前缀请求，观察 TTFT 骤降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356229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3475101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预期现象：长 prompt 的 TTFT 显著变大、TPOT 几乎不变——一次实验讲透两阶段。这个 demo 拿去给客户演示也好用。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客户会怎么问（面试题）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53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76656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Q：为什么按 token 计费？输出凭什么比输入贵？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A：计算量真的按 token 走：输入一次并行 prefill，每个输出 token 都是一轮完整前向。计费模式是架构成本的直接映射，不是定价策略。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95424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76656" y="2096008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Q：首 token 等好久，是网络问题吗？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A：多半不是。长 prompt 的 prefill 是平方级计算，50 页文档啃几秒很正常。优化方向：精简 prompt、命中前缀缓存、或选 TTFT 优化过的服务。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039872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76656" y="3140456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Q：都有 1M 上下文了，还要 RAG 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A：要。三条理由：全量塞入按 token 计费贵得离谱；过 200K 有效性明显衰减；知识更新与权限控制只能在检索层做。长窗口和 RAG 是互补，不是替代。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6744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Q：私有化部署为什么并发上不去？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A：显存被 KV 缓存吃掉了——一条长对话的缓存能比模型权重还大。解法三管齐下：选 GQA/MLA 架构的模型、用 vLLM 分页管理、给上下文长度设限。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1995424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6744" y="2096008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Q：流式输出一个字一个字蹦，能改吗？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A：那是自回归生成的真实节奏。可以攒齐再返回，但总时长不变、体感更差。产品上拥抱流式、把 TTFT 做小才是正解。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78728" y="3039872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06744" y="3140456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Q：前缀缓存能省多少钱？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A：把固定前缀（系统提示词、公共文档）的 KV 算一次复用，后续请求跳过这段 prefill。主流 API 缓存命中价通常在原价一折上下，高频固定前缀的场景省得非常可观。</a:t>
            </a:r>
            <a:endParaRPr lang="en-US" sz="1100" dirty="0"/>
          </a:p>
        </p:txBody>
      </p:sp>
      <p:sp>
        <p:nvSpPr>
          <p:cNvPr id="16" name="Shape 6"/>
          <p:cNvSpPr/>
          <p:nvPr/>
        </p:nvSpPr>
        <p:spPr>
          <a:xfrm>
            <a:off x="548640" y="4084320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7"/>
          <p:cNvSpPr/>
          <p:nvPr/>
        </p:nvSpPr>
        <p:spPr>
          <a:xfrm>
            <a:off x="676656" y="4184904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Q：为什么友商标 1M、你们只标 200K？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A：窗口比的不是硬件——是训练配方（长文本数据＋预算）与注意力架构（KV 成本曲线），同样的卡、不同的账。追问两句：有效长度多少？超 200K 怎么计费？</a:t>
            </a:r>
            <a:endParaRPr lang="en-US" sz="11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4 章 · 本章小结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966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0120" y="996696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自回归：每个输出 token 一轮前向——输出比输入贵、流式是本性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1508760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 备菜慢（算力密集）、Decode 上菜快（带宽密集）：TTFT 和 TPOT 分开谈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0208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缓存空间换时间：长对话的缓存能比模型权重还大，显存才是并发瓶颈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5328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532888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长度翻倍 → prefill 计算 ×4：长上下文是平方级烧钱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30449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3044952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现状：标称 1M ≠ 有效 1M（过 200K 普遍掉分）——RAG 与上下文工程是架构约束的必然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04088" y="38130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一句话带走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推理的「钱」和「慢」，都写在 O(n²) 和 KV 缓存这两行账里——会算这两笔账，就会谈成本。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21040" y="155448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33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7000" dirty="0"/>
          </a:p>
        </p:txBody>
      </p:sp>
      <p:sp>
        <p:nvSpPr>
          <p:cNvPr id="3" name="Text 1"/>
          <p:cNvSpPr/>
          <p:nvPr/>
        </p:nvSpPr>
        <p:spPr>
          <a:xfrm>
            <a:off x="548640" y="16002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4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注意力的工程进化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10789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1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本章路线</a:t>
            </a:r>
            <a:endParaRPr lang="en-US" sz="11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两座大山　→　MQA→GQA　→　MLA　→　滑动窗口　→　稀疏 DSA　→　线性与混合　→　FlashAttention　→　对比总表　→　价格从哪来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ID：llm-attention-zoo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学习目标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56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这章学完，你应该能当着客户讲清楚：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481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用「压 KV / 减计算 / 榨硬件」三条线给所有注意力变体归类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15568" y="215798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GQA 与 MLA 的原理、取舍和 2026 年的采用格局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871216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5568" y="2852928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说出稀疏注意力与线性混合架构的最新进展与教训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4864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15568" y="3547872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把架构差异翻译成商业语言：各家 API 价格差从哪来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261104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48640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15568" y="4242816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答好高频问题：「DeepSeek 为什么那么便宜？」</a:t>
            </a:r>
            <a:endParaRPr lang="en-US" sz="13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两座大山：所有变体都在打这两个点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57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章的结论就是本章的问题清单：KV 缓存吃显存（决定并发与成本），O(n²) 吃算力（决定长上下文可行性）。近十年的注意力改造，全部沿三条战线展开：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3566160" cy="1326769"/>
          </a:xfrm>
          <a:prstGeom prst="roundRect">
            <a:avLst>
              <a:gd name="adj" fmla="val 4824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3255264" cy="1171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战线一 · 压 KV 缓存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MQA（Multi-Query Attention） → GQA → MLA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同样的会，少记 / 压缩纪要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498848" y="1607058"/>
            <a:ext cx="3566160" cy="1326769"/>
          </a:xfrm>
          <a:prstGeom prst="roundRect">
            <a:avLst>
              <a:gd name="adj" fmla="val 4824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654296" y="1725930"/>
            <a:ext cx="3255264" cy="1171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战线二 · 减计算量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滑动窗口 → 稀疏 → 线性混合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少看，但要看对地方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8449056" y="1607058"/>
            <a:ext cx="3193999" cy="1326769"/>
          </a:xfrm>
          <a:prstGeom prst="roundRect">
            <a:avLst>
              <a:gd name="adj" fmla="val 4824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604504" y="1725930"/>
            <a:ext cx="2883103" cy="1171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战线三 · 榨硬件效率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FlashAttention 1→4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数学不变，只改搬运方式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48640" y="3189859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04088" y="3308731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记住这张三线作战图——后面每一页讲的变体，都能放进这三格里。客户抛出任何新名词，先问自己：它在打哪座山？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MQA → GQA：让专家们共用参考资料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多查询注意力（MQA, Multi-Query Attention）让所有头共用一组 KV——缓存骤降但质量受伤。分组查询注意力（GQA, Grouped-Query Attention）折中：每 8 个 Q 头共享一组 KV，缓存直接砍到 1/8。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位专家人手一套百科全书（MHA，占地方）→ 全组共用一套（MQA，排队翻书误事）→ 每 8 人共用一套（GQA，够用又省地方）。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现状（核实于 2026-07）：GQA 8:1 是生产默认——Llama、Qwen dense 系及绝大多数开源模型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生态最稳：所有主流推理引擎原生支持，选它几乎没有工程风险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质量损失可控：大量消融实验证明 8:1 分组对效果影响很小</a:t>
            </a:r>
            <a:endParaRPr lang="en-US" sz="12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MLA：把书架换成压缩包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59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多头潜在注意力（MLA, Multi-head Latent Attention，DeepSeek-V2 提出）：不砍头数，而是把 K、V 低秩压缩成一个小「潜在向量」存进缓存，用的时候再投影解压。KV 缓存约为同级 GQA 的 1/10。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GQA 是少买几套书，MLA 是把书压成 zip 存着、看时解压——柜子（显存）省得更狠，代价是每次开合要花解压功夫（定制计算核 kernel）。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采用格局（核实于 2026-08）：DeepSeek 全系、GLM-5 已采用；Kimi K3 转 KDA 混合后仍每 4 层留 1 层 MLA 兜全局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取舍：KV 省 10 倍 vs 推理引擎支持度弱于 GQA——选型时两者要放在一起权衡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商业注脚：MLA 是「DeepSeek 为什么便宜」的最大单一架构因素（本章末页算总账）</a:t>
            </a:r>
            <a:endParaRPr lang="en-US" sz="12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滑动窗口：只听邻座 + 定期全体会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滑动窗口注意力（SWA, Sliding Window Attention）：每个 token 只看最近 w 个（如 4K），计算从 O(n²) 降到 O(n·w)。远处的信息靠层与层之间接力传递。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大公司不可能每件事都开全员大会：日常只叫邻座小组碰头（窗口层），每隔几层开一次全体会（全局层）——信息照样传遍公司，会议成本降一个量级。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61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现代用法是「交错」：局部窗口层与全局层按比例混排，Gemma 3 约 5:1，GPT-OSS、MiMo-V2-Flash 同路数（核实于 2026-07）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适合「信息局部性强」的场景；纯 SWA 对超远依赖仍吃力，所以要留全局层兜底</a:t>
            </a:r>
            <a:endParaRPr lang="en-US" sz="12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稀疏注意力：先扫目录再精读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61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稀疏注意力（Sparse Attention）比滑窗更聪明：不是「只看附近」，而是「每个 query 挑出最相关的 k 个精读」。DeepSeek V3.2 的 DSA：轻量索引器（lightning indexer）先给全部历史便宜地打分，主注意力只跑 top-k。复杂度 O(L²) → O(L·k)。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 500 页标书不逐页精读：先花 5 分钟扫目录和小标题（索引器，便宜），标出 20 页重点，再只精读那 20 页（主注意力，昂贵但用在刀刃上）。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546731"/>
            <a:ext cx="1109441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落地时间线（核实于 2026-07）：DeepSeek V3.2（2025-09）率先生产化；GLM-5 跟进采用；DeepSeek-V4 更进一步用混合压缩注意力冲击百万级上下文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意义：稀疏注意力已从论文走进旗舰生产——长上下文的账单第一次有了「结构性降价」的路径</a:t>
            </a:r>
            <a:endParaRPr lang="en-US" sz="12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线性与混合：效率与精度的钟摆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线性注意力（Linear Attention）把复杂度压到 O(n)，但它的「记忆」是有损压缩状态，复杂推理容易糊。2026 年的主流答案是混合（Hybrid）：多数层用线性提效率，少数全注意力层兜精度。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11094415" cy="1121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转正派（核实于 2026-08）：Qwen3-Next 的 3:1 混合（Gated DeltaNet : 全注意力）被 Qwen3.5 旗舰转正；Kimi Linear 的通道级门控进化成 KDA，随 Kimi K3 进 2.8T 旗舰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钟摆派：MiniMax M1 押注线性 → M2（230B）退回全注意力保精度 → M3（2026-06）改用 MSA 稀疏注意力重提效率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一句话格局：钟摆在「效率」与「精度」之间来回，混合与稀疏是当前落点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838450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04088" y="2957322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售前口径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客户要极致长上下文吞吐、且任务偏检索归纳时，混合线性架构值得主推；核心是多轮复杂推理时，稳妥选全注意力或稀疏路线。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FlashAttention：数学不变，只改搬运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FlashAttention 系列不是新的注意力——计算结果与标准注意力逐位一致，改的是 GPU 上的内存访问顺序（IO-aware 分块计算），不再把 n×n 大矩阵完整写进显存。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同一道菜，换了动线设计的厨房：食材不再于冷库（显存）和灶台（片上缓存）之间来回搬运，而是一次取够、就地做完。菜谱（数学）一个字没改，出菜速度翻几倍。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48640" y="2736596"/>
            <a:ext cx="11094415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版本线：FA（FlashAttention）-1（2022）→ FA-2 → FA-3（Hopper 架构）→ FA-4：2026-03 论文发布、同期起 PyPI 发 beta 包，针对 Blackwell 的非对称硬件（tensor core 翻倍而指数运算单元没跟上）重排流水线（核实于 2026-07）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对用户无感但无处不在：主流推理引擎默认集成 FA 系 kernel——每次 API 降价的背后都有它们一份功劳</a:t>
            </a:r>
            <a:endParaRPr lang="en-US" sz="12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变体对比总表：一页看全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64</a:t>
            </a:r>
            <a:endParaRPr lang="en-US" sz="850" dirty="0"/>
          </a:p>
        </p:txBody>
      </p:sp>
      <p:graphicFrame>
        <p:nvGraphicFramePr>
          <p:cNvPr id="6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50976"/>
          <a:ext cx="11094415" cy="914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5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变体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打哪座山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主要代价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谁在用（核实于 2026-08）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MHA（基线）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 缓存最大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教学基准与小模型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GQA 8:1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压 KV（↓8×）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质量轻微让步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生产默认：Llama、Qwen dense 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MLA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压 KV（↓约10×）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需定制推理 kernel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DeepSeek 系、GLM-5、Kimi K3 混合层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滑窗交错 SWA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减计算 O(n·w)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远依赖靠层间接力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Gemma 3、GPT-OSS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稀疏 DSA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减计算 O(L·k)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索引器额外开销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DeepSeek V3.2+、GLM-5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线性混合 3:1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减计算 O(n) 为主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复杂推理精度风险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Qwen3.5、Kimi K3（KDA 3:1）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FlashAttention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榨硬件（不改数学）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无（纯工程收益）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全行业默认集成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629660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用法：客户聊到任何一家模型，先在这张表里找到它的行——它的成本结构、能力边界就有了七成答案。</a:t>
            </a:r>
            <a:endParaRPr lang="en-US" sz="125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价格差从哪来：架构 → 成本 → 报价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各家 API 的价格差可以一层层拆解：注意力变体决定 KV 显存 → 决定单卡并发数 → 决定每 token 摊薄成本；MoE 决定每 token 激活计算量；FlashAttention 与推理引擎决定硬件利用率。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607058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04088" y="1725930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完整走一遍「DeepSeek 为什么便宜」：MLA（KV ↓10×，单卡并发大增）+ MoE（激活 37B / 总 671B）+ 自研推理工程 → 单位成本低一个量级，报价自然低。这套拆法对任何一家都适用——把「他们为什么便宜/贵」变成三行架构分析。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48640" y="2736596"/>
            <a:ext cx="11094415" cy="983234"/>
          </a:xfrm>
          <a:prstGeom prst="roundRect">
            <a:avLst>
              <a:gd name="adj" fmla="val 651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2855468"/>
            <a:ext cx="10783519" cy="827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云落地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私有化选型时，把「注意力变体 + 引擎支持」写进评估表：vLLM / TensorRT-LLM 对 GQA 开箱即用；MLA 要确认引擎版本支持；FA kernel 要和 GPU 代次匹配（FA-3 对 Hopper，FA-4 对 Blackwell）。</a:t>
            </a:r>
            <a:endParaRPr lang="en-US" sz="1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动手做：算两笔 KV 账，再验一笔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66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04088" y="10698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用第 4 章的公式，亲手算出不同注意力变体的 KV 缓存差距，再拿论文数据对照。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36369"/>
            <a:ext cx="11094415" cy="9483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按第 44 页公式，算 Llama-2-7B（MHA，32 头）在 32K 上下文的 KV 缓存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同样参数改成 GQA 8:1（KV 头从 32 → 4）再算一遍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翻 DeepSeek-V2 论文（书单 #8）的表 1，找 MLA 的每 token KV 数字对照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04012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315899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三个数应大致呈 8:1 与 10:1 的阶梯。把这三个数写在便签上——客户面前现场算这笔账，是本章最有说服力的展示。</a:t>
            </a:r>
            <a:endParaRPr lang="en-US" sz="1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客户会怎么问（面试题）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67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76656" y="1051560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Q：DeepSeek 为什么那么便宜？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A：架构上两板斧：MLA 把 KV 缓存压到约 1/10（单卡并发大增），MoE 让 671B 参数每 token 只算 37B；再加自研推理工程。便宜是设计出来的，不是补贴出来的。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2158111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76656" y="2258695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Q：变体这么多，选型该怎么问？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A：三个问题：每 token 的 KV 缓存多大（决定并发）？推理引擎支持吗（GQA 全支持、MLA 要验证）？长上下文精度有第三方基准吗？把架构话题变成三个可验证的数。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365246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76656" y="3465830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Q：稀疏、线性会牺牲精度吗？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A：有取舍。稀疏路线（DSA，DeepSeek Sparse Attention）在旗舰模型上已验证精度守得住；纯线性在复杂推理上仍有风险——MiniMax M2 从线性退回全注意力是公开的教训（M3 又转向稀疏），所以主流是混合而非全线性。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6744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Q：FlashAttention 是某家的私有武器吗？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A：开源项目（斯坦福团队发起），全行业共用，已进所有主流推理引擎。它不改变模型效果，只让同样的数学算得更快——相当于行业的公共基础设施。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1995424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6744" y="2096008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Q：客户自建集群，这些优化吃得到吗？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A：吃得到，但要配套：用 vLLM / TensorRT-LLM 等现代引擎（自带 FA kernel 和 PagedAttention），选 GQA 或 MLA 架构的开源权重，GPU 代次和 kernel 匹配。裸跑原始 transformers 库会浪费大半张卡。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78728" y="3202559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06744" y="3303143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Q：这一章明年会不会全过时？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A：具体型号会换，三条战线（压 KV、减计算、榨硬件）不会——它们由 O(n²) 和显存墙这两个物理事实决定。本模块把时效性事实登记在 MANIFEST 里按季巡检，正是为了让框架长青、数据常新。</a:t>
            </a:r>
            <a:endParaRPr lang="en-US" sz="11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5 章 · 本章小结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68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966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0120" y="996696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三条战线记全图：压 KV（MQA/GQA/MLA）、减计算（滑窗/稀疏/线性）、榨硬件（FlashAttention）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1508760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GQA 8:1 是生产默认（生态最稳）；MLA 压得更狠（↓10×）但要定制 kernel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0208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稀疏已进旗舰生产（DSA、MSA）；线性走混合路线——Qwen3.5 与 Kimi K3 双双转正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5328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532888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FlashAttention 数学不变只改搬运，全行业公共基础设施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48640" y="30449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960120" y="3044952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价格差 = 架构差的报价映射：MLA + MoE + 工程，三行拆完「为什么便宜」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36941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704088" y="38130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一句话带走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看懂一家模型的注意力设计，就看懂了它的成本结构——架构表就是价目表的底稿。</a:t>
            </a:r>
            <a:endParaRPr lang="en-US" sz="1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21040" y="1554480"/>
            <a:ext cx="3657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7000" b="1" dirty="0">
                <a:solidFill>
                  <a:srgbClr val="14335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7000" dirty="0"/>
          </a:p>
        </p:txBody>
      </p:sp>
      <p:sp>
        <p:nvSpPr>
          <p:cNvPr id="3" name="Text 1"/>
          <p:cNvSpPr/>
          <p:nvPr/>
        </p:nvSpPr>
        <p:spPr>
          <a:xfrm>
            <a:off x="548640" y="160020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kern="0" spc="4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548640" y="2103120"/>
            <a:ext cx="9601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售前视角收拢：架构解释成本、性能与选型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548640" y="3977640"/>
            <a:ext cx="10789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1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本章路线</a:t>
            </a:r>
            <a:endParaRPr lang="en-US" sz="110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问题→架构速查表　→　「要被取代了吗」　→　选型七问　→　知识库串联图　→　综合演练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章节 ID：llm-presales-map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学习目标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70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6012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这章学完，你应该能当着客户讲清楚：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481328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48132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5568" y="1463040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把前五章折叠成一张「客户问题 → 架构答案」速查表，随取随用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176272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548640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15568" y="2157984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答好「Transformer 是不是要被 Mamba 取代了」这类新架构挑战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2871216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54864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15568" y="2852928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用架构视角审私有化需求：七个问题把「聊技术」变成「算账」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365760" cy="365760"/>
          </a:xfrm>
          <a:prstGeom prst="ellipse">
            <a:avLst/>
          </a:prstGeom>
          <a:solidFill>
            <a:srgbClr val="1281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4864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15568" y="3547872"/>
            <a:ext cx="10180015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知道每个话题再深入时，该跳到知识库的哪个模块</a:t>
            </a:r>
            <a:endParaRPr lang="en-US" sz="13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速查表：客户问题 → 架构解释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71</a:t>
            </a:r>
            <a:endParaRPr lang="en-US" sz="850" dirty="0"/>
          </a:p>
        </p:txBody>
      </p:sp>
      <p:graphicFrame>
        <p:nvGraphicFramePr>
          <p:cNvPr id="7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50976"/>
          <a:ext cx="11094415" cy="914400"/>
        </p:xfrm>
        <a:graphic>
          <a:graphicData uri="http://schemas.openxmlformats.org/drawingml/2006/table">
            <a:tbl>
              <a:tblPr/>
              <a:tblGrid>
                <a:gridCol w="338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客户问题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一句话答案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深入看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 anchor="ctr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5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为什么按 token 计费、输出更贵？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自回归：每个输出 token 都是一轮完整前向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4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为什么首字出得慢？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Prefill 在啃 O(n²)——备菜慢，上菜快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4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为什么长文档又贵又慢？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长度翻倍，prefill 计算翻四倍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4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为什么私有化并发上不去？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 缓存吃显存，长对话缓存比权重还大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4、5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DeepSeek 为什么便宜？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MLA 压 KV 十倍 + MoE 激活 1/18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5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1M 上下文还要 RAG 吗？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有效 ≠ 标称 + 成本 + 权限，三条论据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4 章 / RAG 模块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多模态怎么也是 Transformer？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万物皆可切成 token 序列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1 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模型知识为什么过时？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知识压在 FFN 权重里，截止于训练日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3 章 / RAG 模块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292" marR="50292" marT="50292" marB="50292">
                    <a:lnL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四类失败，四种控制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模型答错了」不是一种病：知识缺口（不知道/过时）、推理失败（步骤或约束错）、上下文失败（遗漏/冲突/位置敏感）、治理失败（泄露/越权）——失败层不同，该动的控制完全不同；换更大的模型，只能治第二种的一部分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48640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失败层：知识 / 推理 / 上下文 / 治理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246778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先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4246778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定位：按证据找层（来源时间 / 中间步骤 / 位置截断 / 身份策略）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944917" y="1384173"/>
            <a:ext cx="356097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再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944917" y="1877949"/>
            <a:ext cx="356097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控制：RAG 与拒答 / 工具分解验证 / 压缩排序引用 / 授权隔离人工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2344293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04088" y="2463165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医院分诊：头疼可能是四个科的病——先分诊再开药。客户抱怨「AI 又胡说」就直接换大模型，相当于没分诊就吃止痛药；越权外泄这类「治理科」的病，根本治不到。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48640" y="3283966"/>
            <a:ext cx="11094415" cy="252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售前用法：把故障单按四层归因再谈方案——知识缺口上 RAG、推理失败拆步骤加验证、上下文失败管预算与排序、治理失败上权限与人工；高风险结论一律要求外部证据。</a:t>
            </a:r>
            <a:endParaRPr lang="en-US" sz="12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「Transformer 要被取代了吗」：标准答法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73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挑战者主要是状态空间模型（SSM，Mamba 系）与各类线性注意力。2026 年的现状：纯替代没有发生，混合已成主流实践——Jamba、Nemotron 系把 Mamba 块与注意力层交错，Qwen3.5 混入线性层（核实于 2026-07）。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607058"/>
            <a:ext cx="11094415" cy="923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 · 承认趋势：注意力层确实在被稀疏化、线性化、混合化——「教科书版 Transformer」正在成为历史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第二步 · 给出现状：全注意力仍是精度基准；旗舰闭源模型没有一家公开宣称弃用注意力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第三步 · 收回主动权：客户真正该关心的是效果、成本、生态三角——架构是实现手段，不是采购目标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640330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04088" y="2759202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售前口径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这个三段式适用于一切「X 要取代 Y」的技术问题：承认变化 → 校准现状 → 拉回业务价值。既不显得守旧，也不被新闻带节奏。</a:t>
            </a:r>
            <a:endParaRPr lang="en-US" sz="10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选型七问：把聊架构变成算账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74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50976"/>
            <a:ext cx="11094415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3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私有化需求评估时，用这七个问题把架构话题落成数字（全部来自前五章）：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384173"/>
            <a:ext cx="11094415" cy="2154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上下文需求多长？有效窗口有第三方基准吗（RULER 等）？——第 4 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目标并发多少？KV/token × 并发 × 长度 = 显存账——第 4 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候选模型是 MHA / GQA / MLA？推理引擎支持吗？——第 5 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④ 是 MoE 吗？总参数与激活参数分别多少（存储账 vs 计算账）？——第 3 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GPU 代次与 kernel 匹配吗（FA-3 对 Hopper、FA-4 对 Blackwell）？——第 5 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⑥ 请求里有多少可复用前缀？能吃到前缀缓存折扣吗？——第 4 章</a:t>
            </a:r>
            <a:endParaRPr lang="en-US" sz="120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⑦ 任务是长文档归纳还是多轮复杂推理？（决定敢不敢用线性混合）——第 5 章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3648837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04088" y="3767709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要点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背下这七问的价值：客户会议上，你能当场把「要不要买 8 张 H100」变成一页可验证的算术题。</a:t>
            </a:r>
            <a:endParaRPr lang="en-US" sz="1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本模块在知识库的位置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75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144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知识地图（本库分层）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48640" y="1581912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应用模式层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1874520" y="1325880"/>
            <a:ext cx="2148840" cy="868680"/>
          </a:xfrm>
          <a:prstGeom prst="roundRect">
            <a:avLst>
              <a:gd name="adj" fmla="val 73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1947672" y="1325880"/>
            <a:ext cx="2002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251960" y="1325880"/>
            <a:ext cx="2148840" cy="868680"/>
          </a:xfrm>
          <a:prstGeom prst="roundRect">
            <a:avLst>
              <a:gd name="adj" fmla="val 73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4325112" y="1325880"/>
            <a:ext cx="2002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2862072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协议层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874520" y="2606040"/>
            <a:ext cx="2148840" cy="868680"/>
          </a:xfrm>
          <a:prstGeom prst="roundRect">
            <a:avLst>
              <a:gd name="adj" fmla="val 73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1947672" y="2606040"/>
            <a:ext cx="2002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48640" y="4142232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基础层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74520" y="3886200"/>
            <a:ext cx="2148840" cy="868680"/>
          </a:xfrm>
          <a:prstGeom prst="roundRect">
            <a:avLst>
              <a:gd name="adj" fmla="val 7368"/>
            </a:avLst>
          </a:prstGeom>
          <a:solidFill>
            <a:srgbClr val="128199"/>
          </a:solidFill>
          <a:ln w="12700">
            <a:solidFill>
              <a:srgbClr val="128199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1947672" y="3886200"/>
            <a:ext cx="2002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原理（本模块）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251960" y="3886200"/>
            <a:ext cx="2148840" cy="868680"/>
          </a:xfrm>
          <a:prstGeom prst="roundRect">
            <a:avLst>
              <a:gd name="adj" fmla="val 73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325112" y="3886200"/>
            <a:ext cx="20025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LLM-Training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926080" y="3538728"/>
            <a:ext cx="0" cy="283464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2926080" y="2258568"/>
            <a:ext cx="0" cy="283464"/>
          </a:xfrm>
          <a:prstGeom prst="line">
            <a:avLst/>
          </a:prstGeom>
          <a:noFill/>
          <a:ln w="22225">
            <a:solidFill>
              <a:srgbClr val="128199"/>
            </a:solidFill>
            <a:prstDash val="solid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4059936" y="4315968"/>
            <a:ext cx="155448" cy="0"/>
          </a:xfrm>
          <a:prstGeom prst="line">
            <a:avLst/>
          </a:prstGeom>
          <a:noFill/>
          <a:ln w="19050">
            <a:solidFill>
              <a:srgbClr val="9FB3C0"/>
            </a:solidFill>
            <a:prstDash val="dash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6720840" y="1325880"/>
            <a:ext cx="4892040" cy="1797939"/>
          </a:xfrm>
          <a:prstGeom prst="roundRect">
            <a:avLst>
              <a:gd name="adj" fmla="val 3560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6876288" y="1444752"/>
            <a:ext cx="4581144" cy="16424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承上启下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250" b="1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三条已建串联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RAG 第 1 章：长上下文 vs 检索，本模块第 4 章给架构论据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Agent 上下文工程章：窗口约束是它存在的物理原因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LLM-Training 第 3 章：MoE、Scaling 的训练视角在那边展开，互为前置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5257800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话题深入时的跳转路标：成本与性能问题回本模块；知识新鲜度与企业检索去 RAG；多轮任务与工具编排去 Agent；生态集成与协议去 MCP（Model Context Protocol）；「模型怎么炼出来的」去 LLM-Training。</a:t>
            </a:r>
            <a:endParaRPr lang="en-US" sz="12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动手做：10 分钟白板演练（综合）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76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04088" y="1069848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任务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找一位同事当「客户」，只用白板讲清注意力机制，并接住两个尖锐问题。这是全讲义的自测关卡。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36369"/>
            <a:ext cx="11094415" cy="1264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用图书馆类比讲 QKV（第 2 章），一边讲一边画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画圆桌会议总览图（第 1 章），标出注意力和 FFN 的分工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请对方抛出「DeepSeek 为什么便宜」，用第 5 章的三行拆解回答</a:t>
            </a:r>
            <a:endParaRPr lang="en-US" sz="1250" dirty="0"/>
          </a:p>
          <a:p>
            <a:pPr marL="152400" indent="-152400" algn="l">
              <a:lnSpc>
                <a:spcPct val="112000"/>
              </a:lnSpc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收尾亮出速查表（第 69 页思路），邀请对方任选一个问题追问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48640" y="3356229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04088" y="3475101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F2A6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讲不顺的环节 = 回去重读对应章节。能脱稿完成这四步，这本讲义就真正属于你了。</a:t>
            </a:r>
            <a:endParaRPr lang="en-US" sz="10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客户会怎么问：综合面试题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77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548640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76656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Q：用一句话给 CEO 讲什么是大模型？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A：一台「下一词预测机」：读过互联网量级的文本，把知识压进几千亿参数，生成每个词时靠注意力从上下文挑出最相关的信息。能力来自规模，成本也来自规模。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48640" y="1995424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676656" y="2096008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Q：我们数据不能出域，私有化还是 API？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A：先算三个数：显存账（参数 + KV 缓存）、并发需求、有效上下文需求。私有化的真实成本大头常在推理工程而非买卡；把数据敏感度和这笔账放在一起权衡，不是非黑即白。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202559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676656" y="3303143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Q：客户说「你们比 X 家贵」，怎么接？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A：把价格拆成架构成本加服务价值：各家注意力与 MoE 设计不同，成本结构本就不同；再把话题引向单位效果成本——做对一件事花多少钱，而不是每千 token 几分钱。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278728" y="950976"/>
            <a:ext cx="5364328" cy="898144"/>
          </a:xfrm>
          <a:prstGeom prst="roundRect">
            <a:avLst>
              <a:gd name="adj" fmla="val 6109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406744" y="1051560"/>
            <a:ext cx="5108296" cy="77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Q：被问到完全没听过的架构名词怎么办？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A：用三条战线接住：「它是压 KV、减计算，还是榨硬件的？」十有八九能归进第 5 章的框架；然后坦诚说回去核实细节。框架在手，不怕新词。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278728" y="1995424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06744" y="2096008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Q：这套知识多久会过时？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A：分两层：原理层（QKV、KV 缓存、自回归）短期内看不到颠覆；格局层（谁用什么变体、窗口多大）按季度在变。本讲义正文尽量只依赖原理层，时效性事实单独登记、定期巡检。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78728" y="3202559"/>
            <a:ext cx="5364328" cy="1060831"/>
          </a:xfrm>
          <a:prstGeom prst="roundRect">
            <a:avLst>
              <a:gd name="adj" fmla="val 5172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406744" y="3303143"/>
            <a:ext cx="5108296" cy="932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4000"/>
              </a:lnSpc>
              <a:spcAft>
                <a:spcPts val="400"/>
              </a:spcAft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Q：学完这个模块，下一步学什么？</a:t>
            </a:r>
            <a:endParaRPr lang="en-US" sz="1100" dirty="0"/>
          </a:p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A：顺知识地图走：想懂模型怎么炼出来，读 LLM-Training；要落地企业知识问答，读 RAG；做自动化任务，读 Agent；谈生态集成，读 MCP。本模块是它们共同的地基。</a:t>
            </a:r>
            <a:endParaRPr lang="en-US" sz="11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4415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2819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 6 章 · 本章小结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9448495" y="65288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讲义　78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48640" y="99669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60120" y="996696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一张速查表把五章折叠成售前弹药：八个高频问题，每个都有架构级答案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48640" y="15087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60120" y="1508760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新架构挑战的三段式：承认趋势 → 校准现状 → 拉回效果/成本/生态三角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" y="20208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60120" y="2020824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选型七问把「聊架构」变成「算账」——会议桌上现场算给客户看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48640" y="253288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60120" y="2532888"/>
            <a:ext cx="105914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知识库地图：成本回本模块，知识去 RAG，任务去 Agent，集成去 MCP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3182112"/>
            <a:ext cx="11094415" cy="793369"/>
          </a:xfrm>
          <a:prstGeom prst="roundRect">
            <a:avLst>
              <a:gd name="adj" fmla="val 8068"/>
            </a:avLst>
          </a:prstGeom>
          <a:solidFill>
            <a:srgbClr val="F3F8FA"/>
          </a:solidFill>
          <a:ln w="12700">
            <a:solidFill>
              <a:srgbClr val="D8E4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04088" y="3300984"/>
            <a:ext cx="10783519" cy="637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spcAft>
                <a:spcPts val="400"/>
              </a:spcAft>
              <a:buNone/>
            </a:pPr>
            <a:r>
              <a:rPr lang="en-US" sz="1000" b="1" kern="0" spc="200" dirty="0">
                <a:solidFill>
                  <a:srgbClr val="2F8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一句话带走</a:t>
            </a:r>
            <a:endParaRPr lang="en-US" sz="1000" dirty="0"/>
          </a:p>
          <a:p>
            <a:pPr marL="0" indent="0" algn="l">
              <a:lnSpc>
                <a:spcPct val="112000"/>
              </a:lnSpc>
              <a:spcAft>
                <a:spcPts val="300"/>
              </a:spcAft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客户的每个成本与性能问题，答案都藏在架构里——现在你手里有地图了。</a:t>
            </a:r>
            <a:endParaRPr lang="en-US" sz="10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2344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讲义读完之后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10607040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配套资料：《电子书书单.md》精选 10 项（含 DeepSeek-V2 与原始论文，均给正规渠道链接）；按书单末尾的「阅读建议」取用。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548640" y="2978658"/>
            <a:ext cx="10607040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原始素材与时效性依据：raw-data/ 下的输入存档与 2026-07-08 联网核实笔记；本讲义所有「核实于 2026-07」的表述均出自后者。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3671316"/>
            <a:ext cx="10607040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保鲜机制：时效性事实已登记进 MANIFEST.md，按季度巡检刷新——原理长青，数据常新。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4141089"/>
            <a:ext cx="10607040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继续生长：把新的对话、资料、疑问随时丢给知识库助手，即可在本模块增补章节或更新内容。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48640" y="62179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LLM 原理模块 · 2026-07-08 · 时效性事实按季巡检（见 MANIFEST.md）</a:t>
            </a:r>
            <a:endParaRPr lang="en-US" sz="10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2344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讲解验收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2286000"/>
            <a:ext cx="10607040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四条自检，证明你真讲透了原理：① 结构——能画出 token 进、logits 出的完整路径，并指出参数大头在 FFN（第 3 章参数账）；② 成本——能从 O(n²) prefill 与 KV 缓存线性增长，推出「为什么首字慢、长文贵、并发受显存限制」（第 4 章）。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548640" y="2978658"/>
            <a:ext cx="10607040" cy="4914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边界——能按四类失败给客户的故障单分层归因，说清哪类换模型有用、哪类必须上系统控制（第 6 章）；④ 证据——讲到事实性与时效，主动引到 RAG 与评估：参数化知识截止于训练日，可靠性要靠外部证据与门禁。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3671316"/>
            <a:ext cx="10607040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终极判断：能从模型结构解释客户系统的成本曲线，也能说明为什么事实、安全与业务可靠性必须靠模型之外的控制。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4141089"/>
            <a:ext cx="10607040" cy="268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会背 Transformer 名词 ≠ 能解释客户系统——这一页过不了，回去重读对应章。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548640" y="62179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17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LLM 原理模块 · 2026-07-13</a:t>
            </a:r>
            <a:endParaRPr lang="en-US" sz="1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0560" y="480060"/>
            <a:ext cx="108508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2A4A"/>
                </a:solidFill>
                <a:latin typeface="Cambria"/>
                <a:ea typeface="Cambria"/>
              </a:rPr>
              <a:t>附 · 与 Prompt Engineering 的关系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0560" y="1508760"/>
            <a:ext cx="1085088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5A6473"/>
                </a:solidFill>
                <a:latin typeface="Calibri"/>
                <a:ea typeface="Calibri"/>
              </a:rPr>
              <a:t>提示词工程为什么有效？根子就在本模块讲的架构里。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70560" y="2468880"/>
            <a:ext cx="10850880" cy="288036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1584960" cy="514350"/>
          </a:xfrm>
          <a:prstGeom prst="roundRect">
            <a:avLst>
              <a:gd name="adj" fmla="val 60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承上启下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63290"/>
            <a:ext cx="10363200" cy="1783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A1A1A"/>
                </a:solidFill>
                <a:latin typeface="Calibri"/>
                <a:ea typeface="Calibri"/>
              </a:rPr>
              <a:t>上下文窗口与注意力（本模块第 4 章）决定了模型能「看到」多少上下文、看得多准——这正是提示词工程的「物理学」基础：把对的信息、以对的结构放进有限的上下文里。反过来，Prompt Engineering 第 2/4 章讲「怎么把上下文组织好、推理模型时代怎么少写 CoT（Chain of Thought）」，是本模块架构知识的直接应用面。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560" y="5829300"/>
            <a:ext cx="10850880" cy="617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2B6CB0"/>
                </a:solidFill>
                <a:latin typeface="Calibri"/>
                <a:ea typeface="Calibri"/>
              </a:rPr>
              <a:t>↔ 回指：Prompt Engineering《提示词解剖》pe#pe-anatomy · 《进阶推理与编排》pe#pe-advanced-reasoning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多头注意力  MULTI-HEAD ATTENTION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多头注意力：多位专家各看一面，再拼成会诊结论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把向量空间切成 h 份，每份独立做一遍注意力（一个头），结果拼接后再投影融合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880360"/>
            <a:ext cx="164592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输入向量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每个 token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39" y="2103120"/>
            <a:ext cx="1828800" cy="7315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语法头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Head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盯主谓一致</a:t>
            </a:r>
          </a:p>
        </p:txBody>
      </p:sp>
      <p:cxnSp>
        <p:nvCxnSpPr>
          <p:cNvPr id="8" name="Connector 7"/>
          <p:cNvCxnSpPr/>
          <p:nvPr/>
        </p:nvCxnSpPr>
        <p:spPr>
          <a:xfrm flipV="1">
            <a:off x="2304288" y="2468879"/>
            <a:ext cx="1426464" cy="868681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3749039" y="2971800"/>
            <a:ext cx="1828800" cy="7315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指代头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Head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盯「它」指谁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304288" y="3337560"/>
            <a:ext cx="1426464" cy="0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749039" y="3840480"/>
            <a:ext cx="1828800" cy="7315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语气头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Head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看情绪走向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304288" y="3337560"/>
            <a:ext cx="1426464" cy="868680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749039" y="4709160"/>
            <a:ext cx="1828800" cy="731520"/>
          </a:xfrm>
          <a:prstGeom prst="roundRect">
            <a:avLst>
              <a:gd name="adj" fmla="val 8000"/>
            </a:avLst>
          </a:prstGeom>
          <a:solidFill>
            <a:srgbClr val="FEFEFE"/>
          </a:solidFill>
          <a:ln w="1587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50" b="1" i="0">
                <a:solidFill>
                  <a:srgbClr val="51606E"/>
                </a:solidFill>
                <a:latin typeface="Calibri"/>
                <a:ea typeface="Calibri"/>
              </a:rPr>
              <a:t>… 更多头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Head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各看一面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304288" y="3337560"/>
            <a:ext cx="1426464" cy="1737360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040880" y="2880360"/>
            <a:ext cx="2011680" cy="9144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拼接 + 投影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FFFFFF"/>
                </a:solidFill>
                <a:latin typeface="Calibri"/>
                <a:ea typeface="Calibri"/>
              </a:rPr>
              <a:t>concat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融合成一个结论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596127" y="2468879"/>
            <a:ext cx="1426465" cy="868681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596127" y="3337560"/>
            <a:ext cx="1426465" cy="0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5596127" y="3337560"/>
            <a:ext cx="1426465" cy="868680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5596127" y="3337560"/>
            <a:ext cx="1426465" cy="1737360"/>
          </a:xfrm>
          <a:prstGeom prst="line">
            <a:avLst/>
          </a:prstGeom>
          <a:ln w="1397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9646920" y="2880360"/>
            <a:ext cx="1874519" cy="91440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输出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993C1D"/>
                </a:solidFill>
                <a:latin typeface="Calibri"/>
                <a:ea typeface="Calibri"/>
              </a:rPr>
              <a:t>融合表示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070848" y="3337560"/>
            <a:ext cx="557784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640080" y="5623560"/>
            <a:ext cx="10908792" cy="685800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12700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5605272"/>
            <a:ext cx="1097280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像专家会诊：每人独立写一份小报告，最后拼成会诊结论——一个人看一遍，视角必然单一。GPT-2 用 12 头、Llama-70B 用 64 头。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多头注意力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堆叠 N 层  STACKING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堆叠 N 层：同一个块过 N 遍，理解逐层加深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一个 Transformer 块 = 注意力 + FFN（各带残差）；所谓大模型，就是同一个块堆 N 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77440" y="2194560"/>
            <a:ext cx="7589520" cy="914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651760" y="2340864"/>
            <a:ext cx="7132320" cy="6949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993C1D"/>
                </a:solidFill>
                <a:latin typeface="Calibri"/>
                <a:ea typeface="Calibri"/>
              </a:rPr>
              <a:t>高层：任务级抽象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　情感、推理线索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像公司审阅：终审看战略取向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77440" y="3291839"/>
            <a:ext cx="7589520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651760" y="3438144"/>
            <a:ext cx="7132320" cy="6949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中层：语义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　指代消解、实体关系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像公司审阅：复审看逻辑漏洞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77440" y="4389120"/>
            <a:ext cx="7589520" cy="914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51760" y="4535424"/>
            <a:ext cx="7132320" cy="69494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低层：句法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　词性搭配、谁修饰谁</a:t>
            </a:r>
          </a:p>
          <a:p>
            <a:pPr algn="l"/>
            <a:r>
              <a:rPr sz="1050" b="0" i="1">
                <a:solidFill>
                  <a:srgbClr val="51606E"/>
                </a:solidFill>
                <a:latin typeface="Calibri"/>
                <a:ea typeface="Calibri"/>
              </a:rPr>
              <a:t>像公司审阅：初审看格式错字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1554480" y="2286000"/>
            <a:ext cx="0" cy="2926080"/>
          </a:xfrm>
          <a:prstGeom prst="line">
            <a:avLst/>
          </a:prstGeom>
          <a:ln w="31750">
            <a:solidFill>
              <a:srgbClr val="0E4D64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1480" y="3246120"/>
            <a:ext cx="1051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越上越抽象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5623560"/>
            <a:ext cx="10908792" cy="685800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12700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605272"/>
            <a:ext cx="1097280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层数给了模型「反复咀嚼」的机会——同一份稿子层层过手，每层看的东西不一样。GPT-2 堆 12 层、Llama-70B 堆 80 层。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堆叠 N 层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3 章 · MoE  MIXTURE OF EXPERTS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MoE：编制一千人，每次只叫两位相关的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把每层 FFN 复制成多个「专家」，路由器给每个 token 挑少数几个激活——参数总量大，单 token 计算量不变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3200400"/>
            <a:ext cx="155448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token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一个词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3200400"/>
            <a:ext cx="1783080" cy="9144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路由器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FFFFFF"/>
                </a:solidFill>
                <a:latin typeface="Calibri"/>
                <a:ea typeface="Calibri"/>
              </a:rPr>
              <a:t>Router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EAF3F5"/>
                </a:solidFill>
                <a:latin typeface="Calibri"/>
                <a:ea typeface="Calibri"/>
              </a:rPr>
              <a:t>挑几个专家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212848" y="3657600"/>
            <a:ext cx="512064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212080" y="214884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4A1B0C"/>
                </a:solidFill>
                <a:latin typeface="Calibri"/>
                <a:ea typeface="Calibri"/>
              </a:rPr>
              <a:t>专家 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4A1B0C"/>
                </a:solidFill>
                <a:latin typeface="Calibri"/>
                <a:ea typeface="Calibri"/>
              </a:rPr>
              <a:t>激活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4544568" y="2432304"/>
            <a:ext cx="649224" cy="1225296"/>
          </a:xfrm>
          <a:prstGeom prst="line">
            <a:avLst/>
          </a:prstGeom>
          <a:ln w="1778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212080" y="283464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FEFEFE"/>
          </a:solidFill>
          <a:ln w="1587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51606E"/>
                </a:solidFill>
                <a:latin typeface="Calibri"/>
                <a:ea typeface="Calibri"/>
              </a:rPr>
              <a:t>专家 2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休眠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212080" y="352044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4A1B0C"/>
                </a:solidFill>
                <a:latin typeface="Calibri"/>
                <a:ea typeface="Calibri"/>
              </a:rPr>
              <a:t>专家 3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4A1B0C"/>
                </a:solidFill>
                <a:latin typeface="Calibri"/>
                <a:ea typeface="Calibri"/>
              </a:rPr>
              <a:t>激活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44568" y="3657600"/>
            <a:ext cx="649224" cy="146304"/>
          </a:xfrm>
          <a:prstGeom prst="line">
            <a:avLst/>
          </a:prstGeom>
          <a:ln w="17780">
            <a:solidFill>
              <a:srgbClr val="F2A6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212080" y="420624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FEFEFE"/>
          </a:solidFill>
          <a:ln w="1587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51606E"/>
                </a:solidFill>
                <a:latin typeface="Calibri"/>
                <a:ea typeface="Calibri"/>
              </a:rPr>
              <a:t>专家 4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休眠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212080" y="489204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FEFEFE"/>
          </a:solidFill>
          <a:ln w="1587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51606E"/>
                </a:solidFill>
                <a:latin typeface="Calibri"/>
                <a:ea typeface="Calibri"/>
              </a:rPr>
              <a:t>专家 5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休眠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212080" y="5577840"/>
            <a:ext cx="1828800" cy="566928"/>
          </a:xfrm>
          <a:prstGeom prst="roundRect">
            <a:avLst>
              <a:gd name="adj" fmla="val 8000"/>
            </a:avLst>
          </a:prstGeom>
          <a:solidFill>
            <a:srgbClr val="FEFEFE"/>
          </a:solidFill>
          <a:ln w="1587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200" b="1" i="0">
                <a:solidFill>
                  <a:srgbClr val="51606E"/>
                </a:solidFill>
                <a:latin typeface="Calibri"/>
                <a:ea typeface="Calibri"/>
              </a:rPr>
              <a:t>专家 6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休眠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06640" y="3383280"/>
            <a:ext cx="40233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00" b="0" i="1">
                <a:solidFill>
                  <a:srgbClr val="51606E"/>
                </a:solidFill>
                <a:latin typeface="Calibri"/>
                <a:ea typeface="Calibri"/>
              </a:rPr>
              <a:t>总参数很大（全体在编），每 token 只激活少数几个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5623560"/>
            <a:ext cx="10908792" cy="685800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12700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5605272"/>
            <a:ext cx="1097280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像三甲医院分诊台：1000 位专家在编（总参数），你挂一次号只见 2 位相关科室的（激活参数）。DeepSeek-V3：6710 亿总参 / 每 token 激活约 370 亿。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3 章 · MoE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Prefill 与 Decode  TWO PHASES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Prefill 与 Decode：首 token 慢的真相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备菜（prefill）慢、上菜（decode）快——催菜没用，要么菜单短一点，要么后厨加人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43200"/>
            <a:ext cx="1828800" cy="118872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5160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1A2733"/>
                </a:solidFill>
                <a:latin typeface="Calibri"/>
                <a:ea typeface="Calibri"/>
              </a:rPr>
              <a:t>Prompt 进入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51606E"/>
                </a:solidFill>
                <a:latin typeface="Calibri"/>
                <a:ea typeface="Calibri"/>
              </a:rPr>
              <a:t>整段提示词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17520" y="2743200"/>
            <a:ext cx="2743200" cy="118872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FFFFFF"/>
                </a:solidFill>
                <a:latin typeface="Calibri"/>
                <a:ea typeface="Calibri"/>
              </a:rPr>
              <a:t>Prefill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FFFFFF"/>
                </a:solidFill>
                <a:latin typeface="Calibri"/>
                <a:ea typeface="Calibri"/>
              </a:rPr>
              <a:t>整段并行计算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EAF3F5"/>
                </a:solidFill>
                <a:latin typeface="Calibri"/>
                <a:ea typeface="Calibri"/>
              </a:rPr>
              <a:t>算力密集 · O(n²) · 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743200"/>
            <a:ext cx="2743200" cy="1188720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587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500" b="1" i="0">
                <a:solidFill>
                  <a:srgbClr val="4A1B0C"/>
                </a:solidFill>
                <a:latin typeface="Calibri"/>
                <a:ea typeface="Calibri"/>
              </a:rPr>
              <a:t>Decode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50" b="0" i="0">
                <a:solidFill>
                  <a:srgbClr val="4A1B0C"/>
                </a:solidFill>
                <a:latin typeface="Calibri"/>
                <a:ea typeface="Calibri"/>
              </a:rPr>
              <a:t>逐 token 循环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4A1B0C"/>
                </a:solidFill>
                <a:latin typeface="Calibri"/>
                <a:ea typeface="Calibri"/>
              </a:rPr>
              <a:t>带宽密集 · 流式 · 快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0" y="2743200"/>
            <a:ext cx="1920240" cy="1188720"/>
          </a:xfrm>
          <a:prstGeom prst="roundRect">
            <a:avLst>
              <a:gd name="adj" fmla="val 8000"/>
            </a:avLst>
          </a:prstGeom>
          <a:solidFill>
            <a:srgbClr val="FBF0E6"/>
          </a:solidFill>
          <a:ln w="1587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993C1D"/>
                </a:solidFill>
                <a:latin typeface="Calibri"/>
                <a:ea typeface="Calibri"/>
              </a:rPr>
              <a:t>流式输出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000" b="0" i="0">
                <a:solidFill>
                  <a:srgbClr val="993C1D"/>
                </a:solidFill>
                <a:latin typeface="Calibri"/>
                <a:ea typeface="Calibri"/>
              </a:rPr>
              <a:t>一个个吐字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487168" y="3337560"/>
            <a:ext cx="512064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779008" y="3337560"/>
            <a:ext cx="512064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40680" y="4041648"/>
            <a:ext cx="1828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▲ 首 token · TTFT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70848" y="3337560"/>
            <a:ext cx="512064" cy="0"/>
          </a:xfrm>
          <a:prstGeom prst="line">
            <a:avLst/>
          </a:prstGeom>
          <a:ln w="22225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41080" y="4041648"/>
            <a:ext cx="1828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050" b="1" i="0">
                <a:solidFill>
                  <a:srgbClr val="993C1D"/>
                </a:solidFill>
                <a:latin typeface="Calibri"/>
                <a:ea typeface="Calibri"/>
              </a:rPr>
              <a:t>▲ 每 token · TPOT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4892040"/>
            <a:ext cx="10908792" cy="13716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10424160" cy="12344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客户抱怨「贴了 50 页文档进去，半天不出字！」——那是 prefill 在啃 O(n²) 的注意力计算；一旦开始输出就流畅了。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两个指标分开谈：首 token 延迟 TTFT（Time To First Token）、每 token 时延 TPOT（Time Per Output Token）。要么精简 prompt / 命中缓存，要么堆算力。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Prefill 与 Decode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1 章 · Transformer 总览  A ROUND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Transformer 总览：一场圆桌会议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这张图是全讲义的地基——第 2 章拆「注意力」这一格，第 3 章拆其余每一格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33172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文本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一句话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532888" y="2788920"/>
            <a:ext cx="219456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70632" y="233172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切词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Token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754879" y="2788920"/>
            <a:ext cx="219457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992623" y="233172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向量化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Embedding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976871" y="2788920"/>
            <a:ext cx="219457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214615" y="233172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587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FFFFFF"/>
                </a:solidFill>
                <a:latin typeface="Calibri"/>
                <a:ea typeface="Calibri"/>
              </a:rPr>
              <a:t>N 层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EAF3F5"/>
                </a:solidFill>
                <a:latin typeface="Calibri"/>
                <a:ea typeface="Calibri"/>
              </a:rPr>
              <a:t>注意力 + FFN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198863" y="2788920"/>
            <a:ext cx="219456" cy="0"/>
          </a:xfrm>
          <a:prstGeom prst="line">
            <a:avLst/>
          </a:prstGeom>
          <a:ln w="2032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436607" y="2331720"/>
            <a:ext cx="1965960" cy="9144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587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1300" b="1" i="0">
                <a:solidFill>
                  <a:srgbClr val="0E4D64"/>
                </a:solidFill>
                <a:latin typeface="Calibri"/>
                <a:ea typeface="Calibri"/>
              </a:rPr>
              <a:t>下一词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50"/>
              </a:spcAft>
            </a:pPr>
            <a:r>
              <a:rPr sz="950" b="0" i="0">
                <a:solidFill>
                  <a:srgbClr val="51606E"/>
                </a:solidFill>
                <a:latin typeface="Calibri"/>
                <a:ea typeface="Calibri"/>
              </a:rPr>
              <a:t>概率分布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0295" y="3319272"/>
            <a:ext cx="25146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50" b="0" i="1">
                <a:solidFill>
                  <a:srgbClr val="51606E"/>
                </a:solidFill>
                <a:latin typeface="Calibri"/>
                <a:ea typeface="Calibri"/>
              </a:rPr>
              <a:t>会开 N 轮（N 层），每轮更深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977639"/>
            <a:ext cx="5486400" cy="1691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4087368"/>
            <a:ext cx="502920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类比 · 圆桌会议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每个词是一位与会者：发言前先环顾全场（注意力）——谁与我相关就多听谁的；然后回座位独立消化整理（前馈网络 FFN）。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977639"/>
            <a:ext cx="5376672" cy="169164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0" y="4087368"/>
            <a:ext cx="4937760" cy="1508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50" b="1" i="0">
                <a:solidFill>
                  <a:srgbClr val="993C1D"/>
                </a:solidFill>
                <a:latin typeface="Calibri"/>
                <a:ea typeface="Calibri"/>
              </a:rPr>
              <a:t>要点 · 与「传声筒」的本质区别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任意两个词直接连线，信息路径长度恒为 1——「第 12 页的甲方」和「第 1 页的定义」之间是直达电梯，不是 12 页的接力。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779008"/>
            <a:ext cx="11000232" cy="45720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824728"/>
            <a:ext cx="10515600" cy="38404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全讲义地基：</a:t>
            </a: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第 2 章拆「注意力」，第 3 章拆其余每一格，第 4、5 章讲这张图跑起来要花多少钱。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1 章 · 语言与序列建模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2 章 · QKV 三件套  LIBRARY 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QKV 三件套：图书馆检索类比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444752"/>
            <a:ext cx="111556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每个词的向量分别乘三个可学习矩阵，分身出三个角色——都是训练出来的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240280"/>
            <a:ext cx="3611880" cy="16916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404872"/>
            <a:ext cx="31546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128199"/>
                </a:solidFill>
                <a:latin typeface="Calibri"/>
                <a:ea typeface="Calibri"/>
              </a:rPr>
              <a:t>Q · Query</a:t>
            </a:r>
          </a:p>
          <a:p>
            <a:pPr algn="ctr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查询：我想找什么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291840"/>
            <a:ext cx="3099816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你手里的检索词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88536" y="2240280"/>
            <a:ext cx="3611880" cy="169164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12700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17136" y="2404872"/>
            <a:ext cx="31546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F2A65A"/>
                </a:solidFill>
                <a:latin typeface="Calibri"/>
                <a:ea typeface="Calibri"/>
              </a:rPr>
              <a:t>K · Key</a:t>
            </a:r>
          </a:p>
          <a:p>
            <a:pPr algn="ctr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键：我是讲什么的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3291840"/>
            <a:ext cx="3099816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每本书的书脊标签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28431" y="2240280"/>
            <a:ext cx="3611880" cy="16916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57031" y="2404872"/>
            <a:ext cx="3154680" cy="5486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500" b="1" i="0">
                <a:solidFill>
                  <a:srgbClr val="0E4D64"/>
                </a:solidFill>
                <a:latin typeface="Calibri"/>
                <a:ea typeface="Calibri"/>
              </a:rPr>
              <a:t>V · Value</a:t>
            </a:r>
          </a:p>
          <a:p>
            <a:pPr algn="ctr"/>
            <a:r>
              <a:rPr sz="1150" b="1" i="0">
                <a:solidFill>
                  <a:srgbClr val="1A2733"/>
                </a:solidFill>
                <a:latin typeface="Calibri"/>
                <a:ea typeface="Calibri"/>
              </a:rPr>
              <a:t>值：真正被取走的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4463" y="3291840"/>
            <a:ext cx="3099816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书的正文内容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069080"/>
            <a:ext cx="10972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检索词（Q）和书脊（K）匹配度越高，从那本书（V）里取的内容就越多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434840"/>
            <a:ext cx="11000232" cy="1801368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544568"/>
            <a:ext cx="10515600" cy="1645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为什么要三个分身？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因为「我在找什么」和「我能提供什么」是两回事——K ≠ V。</a:t>
            </a:r>
          </a:p>
          <a:p>
            <a:pPr algn="l"/>
            <a:r>
              <a:rPr sz="1100" b="0" i="0">
                <a:solidFill>
                  <a:srgbClr val="51606E"/>
                </a:solidFill>
                <a:latin typeface="Calibri"/>
                <a:ea typeface="Calibri"/>
              </a:rPr>
              <a:t>例：语法上「动词要找它的主语」（Q），但主语那个词能提供的语义远不止「我是主语」（K 挂的标签 ≠ V 给的内容）。</a:t>
            </a:r>
          </a:p>
          <a:p>
            <a:pPr algn="l"/>
            <a:r>
              <a:rPr sz="1100" b="1" i="0">
                <a:solidFill>
                  <a:srgbClr val="0E4D64"/>
                </a:solidFill>
                <a:latin typeface="Calibri"/>
                <a:ea typeface="Calibri"/>
              </a:rPr>
              <a:t>三个矩阵都是训练出来的——模型自己学会「该发什么检索词、该挂什么标签、该给什么内容」。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2 章 · 注意力机制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总收束 · WRAP-UP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把大模型原理讲给客户，一句话记住每一章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37360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737360"/>
            <a:ext cx="106984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从序列问题到 Transformer：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语言难在长距离依赖；RNN 三宗罪带不动，Transformer 用注意力做减法一战定江山。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450591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450591"/>
            <a:ext cx="106984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注意力机制：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注意力 = 可学习的加权平均，QKV = 检索词／书脊标签／书的内容——这就是全部的魔法。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163824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163824"/>
            <a:ext cx="106984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Transformer 全解剖：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Embedding 是语义 GPS、位置编码补座位信息；FFN 占约 2/3 参数，是模型的知识仓库。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877056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" y="3877056"/>
            <a:ext cx="106984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从架构到推理：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自回归输出比输入贵、流式是本性；Prefill 慢 Decode 快，TTFT 与 TPOT 分开谈。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590288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590288"/>
            <a:ext cx="106984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注意力的工程进化：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三条战线：压 KV（GQA/MLA）、减计算（滑窗/稀疏）、榨硬件（FlashAttention）；GQA 是生产默认。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5303520"/>
            <a:ext cx="457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2A65A"/>
                </a:solidFill>
                <a:latin typeface="Calibri"/>
                <a:ea typeface="Calibri"/>
              </a:rPr>
              <a:t>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303520"/>
            <a:ext cx="10698480" cy="65836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售前视角收拢：</a:t>
            </a: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一张速查表折叠五章弹药；新架构挑战答三段式，选型七问把「聊架构」变成「算账」。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总收束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60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98448"/>
            <a:ext cx="1115568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47088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第3章 · Transformer 全解剖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847088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开源架构对比综述（Raschka）；DeepSeek-V3 论文、架构对比综述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2304288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59152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第4章 · 从架构到推理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359152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morphllm.com、ofox.ai 长上下文基准汇总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816352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02920" y="2871216"/>
            <a:ext cx="2880360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0E4D64"/>
                </a:solidFill>
                <a:latin typeface="Calibri"/>
                <a:ea typeface="Calibri"/>
              </a:rPr>
              <a:t>第5章 · 注意力的工程进化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6"/>
            <a:ext cx="8183879" cy="49377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050" b="0" i="0">
                <a:solidFill>
                  <a:srgbClr val="51606E"/>
                </a:solidFill>
                <a:latin typeface="Calibri"/>
                <a:ea typeface="Calibri"/>
              </a:rPr>
              <a:t>raw-data 联网核实笔记；arXiv 2512.02556/2512.12087（DSA）、2607.24653（K3）、2606.13392（MSA）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328416"/>
            <a:ext cx="11183112" cy="11430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02920" y="5943600"/>
            <a:ext cx="11183112" cy="438912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核实窗口 2026-07-08（第 5 章 08-01）　·　保鲜机制：季度巡检（每年 1/4/7/10 月）＋ 建议复查日定点复查　·　引用任何数字前先核日期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窗口的未来  THE FOUR WALLS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2M／5M 会来吗：会——但主战场已经转移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07008"/>
            <a:ext cx="10908792" cy="5029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lnSpc>
                <a:spcPct val="105000"/>
              </a:lnSpc>
            </a:pPr>
            <a:r>
              <a:rPr sz="1200" b="0" i="1">
                <a:solidFill>
                  <a:srgbClr val="51606E"/>
                </a:solidFill>
                <a:latin typeface="Calibri"/>
                <a:ea typeface="Calibri"/>
              </a:rPr>
              <a:t>数字早就能标更大：各家旗舰 ≥1M、Gemini 3.1 Pro 官方页为 1M、Llama 4 Scout 标称 10M（上一页）。难的不是标大，是质量与经济性同步跟上——中间隔着四堵墙：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10512"/>
            <a:ext cx="5376672" cy="12984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墙① 训练</a:t>
            </a:r>
          </a:p>
          <a:p>
            <a:pPr>
              <a:lnSpc>
                <a:spcPct val="110000"/>
              </a:lnSpc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长程依赖数据天然稀缺（整本书才 100–300K token）＋平方级训练成本——能力要花真金白银训出来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810512"/>
            <a:ext cx="5376672" cy="12984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墙② 架构</a:t>
            </a:r>
          </a:p>
          <a:p>
            <a:pPr>
              <a:lnSpc>
                <a:spcPct val="110000"/>
              </a:lnSpc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O(n²) 硬撑不可持续；稀疏／线性方案是有损压缩——省算力的代价是长程精确回忆变弱（第 5 章 DSA、线性混合）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246120"/>
            <a:ext cx="5376672" cy="12984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墙③ 服务</a:t>
            </a:r>
          </a:p>
          <a:p>
            <a:pPr>
              <a:lnSpc>
                <a:spcPct val="110000"/>
              </a:lnSpc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KV 巨量、HBM 带宽墙拖慢 decode；超长 prefill 无缓存则分钟级——超长交互离不开前缀缓存与分层存储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3246120"/>
            <a:ext cx="5376672" cy="1298448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spcAft>
                <a:spcPts val="300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墙④ 质量</a:t>
            </a:r>
          </a:p>
          <a:p>
            <a:pPr>
              <a:lnSpc>
                <a:spcPct val="110000"/>
              </a:lnSpc>
            </a:pPr>
            <a:r>
              <a:rPr sz="1100" b="0" i="0">
                <a:solidFill>
                  <a:srgbClr val="1A2733"/>
                </a:solidFill>
                <a:latin typeface="Calibri"/>
                <a:ea typeface="Calibri"/>
              </a:rPr>
              <a:t>标称 ≠ 有效：多事实检索过 200K 普遍掉 30–60 分（上一页 RULER 等基准）——塞得进 ≠ 记得住、用得好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73168"/>
            <a:ext cx="10908792" cy="14630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lnSpc>
                <a:spcPct val="110000"/>
              </a:lnSpc>
              <a:spcAft>
                <a:spcPts val="400"/>
              </a:spcAft>
            </a:pPr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最强拉长驱动是视频：1 小时视频 ≈ 百万 token 量级（Gemini 高分辨率约 300、默认约 100 token／秒，核实于 2026-10）——多模态是 2M+ 的真实需求来源。</a:t>
            </a:r>
          </a:p>
          <a:p>
            <a:pPr>
              <a:lnSpc>
                <a:spcPct val="110000"/>
              </a:lnSpc>
            </a:pPr>
            <a:r>
              <a:rPr sz="1200" b="0" i="0">
                <a:solidFill>
                  <a:srgbClr val="1A2733"/>
                </a:solidFill>
                <a:latin typeface="Calibri"/>
                <a:ea typeface="Calibri"/>
              </a:rPr>
              <a:t>主战场转移：标称长度竞赛 → 有效长度 × 单位 token 经济性 × 记忆分层（缓存／压缩／检索——串联 RAG 与 Agent 记忆章）。给客户的话：等窗口，不如现在把分层做对。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上下文窗口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EFEFE"/>
          </a:solidFill>
          <a:ln w="9525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10789920" cy="3657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128199"/>
                </a:solidFill>
                <a:latin typeface="Calibri"/>
                <a:ea typeface="Calibri"/>
              </a:rPr>
              <a:t>第 4 章 · 窗口由什么决定  WHAT SETS THE WINDOW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03504"/>
            <a:ext cx="1115568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700" b="1" i="0">
                <a:solidFill>
                  <a:srgbClr val="1A2733"/>
                </a:solidFill>
                <a:latin typeface="Cambria"/>
                <a:ea typeface="Cambria"/>
              </a:rPr>
              <a:t>窗口大小由什么决定：硬件排最后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371600"/>
            <a:ext cx="3474720" cy="26060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91440"/>
          <a:lstStyle/>
          <a:p>
            <a:pPr algn="ctr"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① 训练配方 · 能不能</a:t>
            </a:r>
          </a:p>
          <a:p>
            <a:pPr>
              <a:lnSpc>
                <a:spcPct val="112000"/>
              </a:lnSpc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位置编码外推（RoPE＋YaRN，第 3 章）只是入场券；真瓶颈是长程依赖数据天然稀缺——整本书才 100–300K token，百万级连贯样本几乎不存在；长上下文训练是平方级计算，烧的是训练预算。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133087" y="2670048"/>
            <a:ext cx="256033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407408" y="1371600"/>
            <a:ext cx="3474720" cy="26060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91440"/>
          <a:lstStyle/>
          <a:p>
            <a:pPr algn="ctr"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② 注意力架构 · 贵不贵</a:t>
            </a:r>
          </a:p>
          <a:p>
            <a:pPr>
              <a:lnSpc>
                <a:spcPct val="112000"/>
              </a:lnSpc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每 token 的 KV 成本差一到两个数量级：MHA → GQA → MLA → 滑窗／稀疏（各自全称与对照表见第 5 章）。敢标大窗口的模型，成本曲线一定更平。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00416" y="2670048"/>
            <a:ext cx="256032" cy="0"/>
          </a:xfrm>
          <a:prstGeom prst="line">
            <a:avLst/>
          </a:prstGeom>
          <a:ln w="2222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174736" y="1371600"/>
            <a:ext cx="3474720" cy="260604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91440"/>
          <a:lstStyle/>
          <a:p>
            <a:pPr algn="ctr">
              <a:spcAft>
                <a:spcPts val="400"/>
              </a:spcAft>
            </a:pPr>
            <a:r>
              <a:rPr sz="1400" b="1" i="0">
                <a:solidFill>
                  <a:srgbClr val="0E4D64"/>
                </a:solidFill>
                <a:latin typeface="Calibri"/>
                <a:ea typeface="Calibri"/>
              </a:rPr>
              <a:t>③ 服务工程 · 扛不扛得住</a:t>
            </a:r>
          </a:p>
          <a:p>
            <a:pPr>
              <a:lnSpc>
                <a:spcPct val="112000"/>
              </a:lnSpc>
            </a:pPr>
            <a:r>
              <a:rPr sz="1150" b="0" i="0">
                <a:solidFill>
                  <a:srgbClr val="1A2733"/>
                </a:solidFill>
                <a:latin typeface="Calibri"/>
                <a:ea typeface="Calibri"/>
              </a:rPr>
              <a:t>HBM（High Bandwidth Memory，高带宽显存）容量与带宽、卡间互联、分层存储、chunked prefill——把「能训出来」变成「卖得动」；系统细节在 LLM-Inference 册。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15968"/>
            <a:ext cx="10908792" cy="91440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12700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82296"/>
          <a:lstStyle/>
          <a:p>
            <a:pPr algn="ctr">
              <a:lnSpc>
                <a:spcPct val="110000"/>
              </a:lnSpc>
            </a:pPr>
            <a:r>
              <a:rPr sz="1250" b="1" i="0">
                <a:solidFill>
                  <a:srgbClr val="0E4D64"/>
                </a:solidFill>
                <a:latin typeface="Calibri"/>
                <a:ea typeface="Calibri"/>
              </a:rPr>
              <a:t>同一批 GPU 既跑 128K 也跑 1M 的模型——几百 K 的模型不是显存不够，是没花那笔训练预算、或训了但质量不达标。窗口是『训练出来的能力』，不是『配置出来的参数』。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486400"/>
            <a:ext cx="108813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50" b="1" i="0">
                <a:solidFill>
                  <a:srgbClr val="993C1D"/>
                </a:solidFill>
                <a:latin typeface="Calibri"/>
                <a:ea typeface="Calibri"/>
              </a:rPr>
              <a:t>售前口径：客户拿「友商 1M、你们 200K」压价——回应不在硬件在配方与架构；真正该追问的是有效长度与超长部分怎么计费（上一页）。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4008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LLM 讲义 · 大模型原理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6473952"/>
            <a:ext cx="448056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900" b="0" i="0">
                <a:solidFill>
                  <a:srgbClr val="51606E"/>
                </a:solidFill>
                <a:latin typeface="Calibri"/>
                <a:ea typeface="Calibri"/>
              </a:rPr>
              <a:t>第 4 章 · 上下文窗口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7633</Words>
  <Application>Microsoft Macintosh PowerPoint</Application>
  <PresentationFormat>Widescreen</PresentationFormat>
  <Paragraphs>991</Paragraphs>
  <Slides>91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多头注意力：多位专家各看一面，再拼成会诊结论</vt:lpstr>
      <vt:lpstr>堆叠 N 层：同一个块过 N 遍，理解逐层加深</vt:lpstr>
      <vt:lpstr>MoE：编制一千人，每次只叫两位相关的</vt:lpstr>
      <vt:lpstr>Prefill 与 Decode：首 token 慢的真相</vt:lpstr>
      <vt:lpstr>Transformer 总览：一场圆桌会议</vt:lpstr>
      <vt:lpstr>QKV 三件套：图书馆检索类比</vt:lpstr>
      <vt:lpstr>总收束</vt:lpstr>
      <vt:lpstr>来源与核实</vt:lpstr>
      <vt:lpstr>第 4 章 · 窗口的未来：四堵墙</vt:lpstr>
      <vt:lpstr>第 4 章 · 窗口由什么决定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LLM 原理 · Transformer 与注意力机制 · 讲义</dc:title>
  <dc:subject>PptxGenJS Presentation</dc:subject>
  <dc:creator>AI 知识库</dc:creator>
  <cp:lastModifiedBy>Jiaxiang Li</cp:lastModifiedBy>
  <cp:revision>2</cp:revision>
  <dcterms:created xsi:type="dcterms:W3CDTF">2026-07-08T13:49:20Z</dcterms:created>
  <dcterms:modified xsi:type="dcterms:W3CDTF">2026-07-13T14:44:02Z</dcterms:modified>
</cp:coreProperties>
</file>