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3"/>
  </p:notesMasterIdLst>
  <p:sldIdLst>
    <p:sldId id="256" r:id="rId2"/>
    <p:sldId id="257" r:id="rId3"/>
    <p:sldId id="258" r:id="rId4"/>
    <p:sldId id="259" r:id="rId5"/>
    <p:sldId id="260" r:id="rId6"/>
    <p:sldId id="337" r:id="rId88"/>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338" r:id="rId89"/>
    <p:sldId id="280" r:id="rId26"/>
    <p:sldId id="342" r:id="rId93"/>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339" r:id="rId90"/>
    <p:sldId id="340" r:id="rId91"/>
    <p:sldId id="301" r:id="rId47"/>
    <p:sldId id="302" r:id="rId48"/>
    <p:sldId id="303" r:id="rId49"/>
    <p:sldId id="304" r:id="rId50"/>
    <p:sldId id="305" r:id="rId51"/>
    <p:sldId id="306" r:id="rId52"/>
    <p:sldId id="341" r:id="rId92"/>
    <p:sldId id="343" r:id="rId94"/>
    <p:sldId id="309" r:id="rId55"/>
    <p:sldId id="310" r:id="rId56"/>
    <p:sldId id="311" r:id="rId57"/>
    <p:sldId id="312" r:id="rId58"/>
    <p:sldId id="313" r:id="rId59"/>
    <p:sldId id="314" r:id="rId60"/>
    <p:sldId id="315" r:id="rId61"/>
    <p:sldId id="316" r:id="rId62"/>
    <p:sldId id="317" r:id="rId63"/>
    <p:sldId id="318" r:id="rId64"/>
    <p:sldId id="335" r:id="rId65"/>
    <p:sldId id="334" r:id="rId66"/>
    <p:sldId id="344" r:id="rId95"/>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46" r:id="rId97"/>
    <p:sldId id="333" r:id="rId81"/>
    <p:sldId id="336" r:id="rId82"/>
    <p:sldId id="345" r:id="rId96"/>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70" d="100"/>
          <a:sy n="170" d="100"/>
        </p:scale>
        <p:origin x="5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notesMaster" Target="notesMasters/notesMaster1.xml"/><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4376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868680"/>
            <a:ext cx="2377440" cy="365760"/>
          </a:xfrm>
          <a:prstGeom prst="roundRect">
            <a:avLst>
              <a:gd name="adj" fmla="val 15000"/>
            </a:avLst>
          </a:prstGeom>
          <a:solidFill>
            <a:srgbClr val="128199"/>
          </a:solidFill>
          <a:ln/>
        </p:spPr>
        <p:txBody>
          <a:bodyPr/>
          <a:lstStyle/>
          <a:p>
            <a:endParaRPr lang="en-US"/>
          </a:p>
        </p:txBody>
      </p:sp>
      <p:sp>
        <p:nvSpPr>
          <p:cNvPr id="3" name="Text 1"/>
          <p:cNvSpPr/>
          <p:nvPr/>
        </p:nvSpPr>
        <p:spPr>
          <a:xfrm>
            <a:off x="685800" y="868680"/>
            <a:ext cx="23774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AI 知识库 · 讲义式 PPT</a:t>
            </a:r>
            <a:endParaRPr lang="en-US" sz="1100" dirty="0"/>
          </a:p>
        </p:txBody>
      </p:sp>
      <p:sp>
        <p:nvSpPr>
          <p:cNvPr id="4" name="Text 2"/>
          <p:cNvSpPr/>
          <p:nvPr/>
        </p:nvSpPr>
        <p:spPr>
          <a:xfrm>
            <a:off x="685800" y="1463040"/>
            <a:ext cx="7772400" cy="8686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LLM 训练全景</a:t>
            </a:r>
            <a:endParaRPr lang="en-US" sz="4000" dirty="0"/>
          </a:p>
        </p:txBody>
      </p:sp>
      <p:sp>
        <p:nvSpPr>
          <p:cNvPr id="5" name="Text 3"/>
          <p:cNvSpPr/>
          <p:nvPr/>
        </p:nvSpPr>
        <p:spPr>
          <a:xfrm>
            <a:off x="685800" y="2331720"/>
            <a:ext cx="7772400" cy="365760"/>
          </a:xfrm>
          <a:prstGeom prst="rect">
            <a:avLst/>
          </a:prstGeom>
          <a:noFill/>
          <a:ln/>
        </p:spPr>
        <p:txBody>
          <a:bodyPr wrap="square" lIns="0" tIns="0" rIns="0" bIns="0" rtlCol="0" anchor="ctr"/>
          <a:lstStyle/>
          <a:p>
            <a:pPr marL="0" indent="0">
              <a:buNone/>
            </a:pPr>
            <a:r>
              <a:rPr lang="en-US" sz="1400" i="1" dirty="0">
                <a:solidFill>
                  <a:srgbClr val="9FB3C0"/>
                </a:solidFill>
                <a:latin typeface="Cambria" pitchFamily="34" charset="0"/>
                <a:ea typeface="Cambria" pitchFamily="34" charset="-122"/>
                <a:cs typeface="Cambria" pitchFamily="34" charset="-120"/>
              </a:rPr>
              <a:t>The Full Landscape of LLM Training</a:t>
            </a:r>
            <a:endParaRPr lang="en-US" sz="1400" dirty="0"/>
          </a:p>
        </p:txBody>
      </p:sp>
      <p:sp>
        <p:nvSpPr>
          <p:cNvPr id="6" name="Text 4"/>
          <p:cNvSpPr/>
          <p:nvPr/>
        </p:nvSpPr>
        <p:spPr>
          <a:xfrm>
            <a:off x="685800" y="2788920"/>
            <a:ext cx="7589520" cy="685800"/>
          </a:xfrm>
          <a:prstGeom prst="rect">
            <a:avLst/>
          </a:prstGeom>
          <a:noFill/>
          <a:ln/>
        </p:spPr>
        <p:txBody>
          <a:bodyPr wrap="square" lIns="0" tIns="0" rIns="0" bIns="0" rtlCol="0" anchor="ctr"/>
          <a:lstStyle/>
          <a:p>
            <a:pPr marL="0" indent="0">
              <a:lnSpc>
                <a:spcPts val="1900"/>
              </a:lnSpc>
              <a:buNone/>
            </a:pPr>
            <a:r>
              <a:rPr lang="en-US" sz="1200" dirty="0">
                <a:solidFill>
                  <a:srgbClr val="D8E4EA"/>
                </a:solidFill>
                <a:latin typeface="Calibri" pitchFamily="34" charset="0"/>
                <a:ea typeface="Calibri" pitchFamily="34" charset="-122"/>
                <a:cs typeface="Calibri" pitchFamily="34" charset="-120"/>
              </a:rPr>
              <a:t>一个模型怎么从随机权重变成可用助手：数据 → 预训练 → SFT → 对齐 → 推理训练 → 评估发布，八章讲透每道工序的「为什么」与「怎么回事」。</a:t>
            </a:r>
            <a:endParaRPr lang="en-US" sz="1200" dirty="0"/>
          </a:p>
        </p:txBody>
      </p:sp>
      <p:sp>
        <p:nvSpPr>
          <p:cNvPr id="7" name="Shape 5"/>
          <p:cNvSpPr/>
          <p:nvPr/>
        </p:nvSpPr>
        <p:spPr>
          <a:xfrm>
            <a:off x="685800" y="3657600"/>
            <a:ext cx="1828800" cy="365760"/>
          </a:xfrm>
          <a:prstGeom prst="roundRect">
            <a:avLst>
              <a:gd name="adj" fmla="val 12500"/>
            </a:avLst>
          </a:prstGeom>
          <a:solidFill>
            <a:srgbClr val="0E4D64"/>
          </a:solidFill>
          <a:ln/>
        </p:spPr>
        <p:txBody>
          <a:bodyPr/>
          <a:lstStyle/>
          <a:p>
            <a:endParaRPr lang="en-US"/>
          </a:p>
        </p:txBody>
      </p:sp>
      <p:sp>
        <p:nvSpPr>
          <p:cNvPr id="8" name="Text 6"/>
          <p:cNvSpPr/>
          <p:nvPr/>
        </p:nvSpPr>
        <p:spPr>
          <a:xfrm>
            <a:off x="685800" y="3657600"/>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1 全景总览</a:t>
            </a:r>
            <a:endParaRPr lang="en-US" sz="1000" dirty="0"/>
          </a:p>
        </p:txBody>
      </p:sp>
      <p:sp>
        <p:nvSpPr>
          <p:cNvPr id="9" name="Shape 7"/>
          <p:cNvSpPr/>
          <p:nvPr/>
        </p:nvSpPr>
        <p:spPr>
          <a:xfrm>
            <a:off x="2651760" y="3657600"/>
            <a:ext cx="1828800" cy="365760"/>
          </a:xfrm>
          <a:prstGeom prst="roundRect">
            <a:avLst>
              <a:gd name="adj" fmla="val 12500"/>
            </a:avLst>
          </a:prstGeom>
          <a:solidFill>
            <a:srgbClr val="0E4D64"/>
          </a:solidFill>
          <a:ln/>
        </p:spPr>
        <p:txBody>
          <a:bodyPr/>
          <a:lstStyle/>
          <a:p>
            <a:endParaRPr lang="en-US"/>
          </a:p>
        </p:txBody>
      </p:sp>
      <p:sp>
        <p:nvSpPr>
          <p:cNvPr id="10" name="Text 8"/>
          <p:cNvSpPr/>
          <p:nvPr/>
        </p:nvSpPr>
        <p:spPr>
          <a:xfrm>
            <a:off x="2651760" y="3657600"/>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2 数据</a:t>
            </a:r>
            <a:endParaRPr lang="en-US" sz="1000" dirty="0"/>
          </a:p>
        </p:txBody>
      </p:sp>
      <p:sp>
        <p:nvSpPr>
          <p:cNvPr id="11" name="Shape 9"/>
          <p:cNvSpPr/>
          <p:nvPr/>
        </p:nvSpPr>
        <p:spPr>
          <a:xfrm>
            <a:off x="4617720" y="3657600"/>
            <a:ext cx="1828800" cy="365760"/>
          </a:xfrm>
          <a:prstGeom prst="roundRect">
            <a:avLst>
              <a:gd name="adj" fmla="val 12500"/>
            </a:avLst>
          </a:prstGeom>
          <a:solidFill>
            <a:srgbClr val="0E4D64"/>
          </a:solidFill>
          <a:ln/>
        </p:spPr>
        <p:txBody>
          <a:bodyPr/>
          <a:lstStyle/>
          <a:p>
            <a:endParaRPr lang="en-US"/>
          </a:p>
        </p:txBody>
      </p:sp>
      <p:sp>
        <p:nvSpPr>
          <p:cNvPr id="12" name="Text 10"/>
          <p:cNvSpPr/>
          <p:nvPr/>
        </p:nvSpPr>
        <p:spPr>
          <a:xfrm>
            <a:off x="4617720" y="3657600"/>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3 预训练</a:t>
            </a:r>
            <a:endParaRPr lang="en-US" sz="1000" dirty="0"/>
          </a:p>
        </p:txBody>
      </p:sp>
      <p:sp>
        <p:nvSpPr>
          <p:cNvPr id="13" name="Shape 11"/>
          <p:cNvSpPr/>
          <p:nvPr/>
        </p:nvSpPr>
        <p:spPr>
          <a:xfrm>
            <a:off x="6583680" y="3657600"/>
            <a:ext cx="1828800" cy="365760"/>
          </a:xfrm>
          <a:prstGeom prst="roundRect">
            <a:avLst>
              <a:gd name="adj" fmla="val 12500"/>
            </a:avLst>
          </a:prstGeom>
          <a:solidFill>
            <a:srgbClr val="0E4D64"/>
          </a:solidFill>
          <a:ln/>
        </p:spPr>
        <p:txBody>
          <a:bodyPr/>
          <a:lstStyle/>
          <a:p>
            <a:endParaRPr lang="en-US"/>
          </a:p>
        </p:txBody>
      </p:sp>
      <p:sp>
        <p:nvSpPr>
          <p:cNvPr id="14" name="Text 12"/>
          <p:cNvSpPr/>
          <p:nvPr/>
        </p:nvSpPr>
        <p:spPr>
          <a:xfrm>
            <a:off x="6583680" y="3657600"/>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4 SFT</a:t>
            </a:r>
            <a:endParaRPr lang="en-US" sz="1000" dirty="0"/>
          </a:p>
        </p:txBody>
      </p:sp>
      <p:sp>
        <p:nvSpPr>
          <p:cNvPr id="15" name="Shape 13"/>
          <p:cNvSpPr/>
          <p:nvPr/>
        </p:nvSpPr>
        <p:spPr>
          <a:xfrm>
            <a:off x="685800" y="4133088"/>
            <a:ext cx="1828800" cy="365760"/>
          </a:xfrm>
          <a:prstGeom prst="roundRect">
            <a:avLst>
              <a:gd name="adj" fmla="val 12500"/>
            </a:avLst>
          </a:prstGeom>
          <a:solidFill>
            <a:srgbClr val="0E4D64"/>
          </a:solidFill>
          <a:ln/>
        </p:spPr>
        <p:txBody>
          <a:bodyPr/>
          <a:lstStyle/>
          <a:p>
            <a:endParaRPr lang="en-US"/>
          </a:p>
        </p:txBody>
      </p:sp>
      <p:sp>
        <p:nvSpPr>
          <p:cNvPr id="16" name="Text 14"/>
          <p:cNvSpPr/>
          <p:nvPr/>
        </p:nvSpPr>
        <p:spPr>
          <a:xfrm>
            <a:off x="685800" y="4133088"/>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5 对齐</a:t>
            </a:r>
            <a:endParaRPr lang="en-US" sz="1000" dirty="0"/>
          </a:p>
        </p:txBody>
      </p:sp>
      <p:sp>
        <p:nvSpPr>
          <p:cNvPr id="17" name="Shape 15"/>
          <p:cNvSpPr/>
          <p:nvPr/>
        </p:nvSpPr>
        <p:spPr>
          <a:xfrm>
            <a:off x="2651760" y="4133088"/>
            <a:ext cx="1828800" cy="365760"/>
          </a:xfrm>
          <a:prstGeom prst="roundRect">
            <a:avLst>
              <a:gd name="adj" fmla="val 12500"/>
            </a:avLst>
          </a:prstGeom>
          <a:solidFill>
            <a:srgbClr val="0E4D64"/>
          </a:solidFill>
          <a:ln/>
        </p:spPr>
        <p:txBody>
          <a:bodyPr/>
          <a:lstStyle/>
          <a:p>
            <a:endParaRPr lang="en-US"/>
          </a:p>
        </p:txBody>
      </p:sp>
      <p:sp>
        <p:nvSpPr>
          <p:cNvPr id="18" name="Text 16"/>
          <p:cNvSpPr/>
          <p:nvPr/>
        </p:nvSpPr>
        <p:spPr>
          <a:xfrm>
            <a:off x="2651760" y="4133088"/>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6 推理模型</a:t>
            </a:r>
            <a:endParaRPr lang="en-US" sz="1000" dirty="0"/>
          </a:p>
        </p:txBody>
      </p:sp>
      <p:sp>
        <p:nvSpPr>
          <p:cNvPr id="19" name="Shape 17"/>
          <p:cNvSpPr/>
          <p:nvPr/>
        </p:nvSpPr>
        <p:spPr>
          <a:xfrm>
            <a:off x="4617720" y="4133088"/>
            <a:ext cx="1828800" cy="365760"/>
          </a:xfrm>
          <a:prstGeom prst="roundRect">
            <a:avLst>
              <a:gd name="adj" fmla="val 12500"/>
            </a:avLst>
          </a:prstGeom>
          <a:solidFill>
            <a:srgbClr val="0E4D64"/>
          </a:solidFill>
          <a:ln/>
        </p:spPr>
        <p:txBody>
          <a:bodyPr/>
          <a:lstStyle/>
          <a:p>
            <a:endParaRPr lang="en-US"/>
          </a:p>
        </p:txBody>
      </p:sp>
      <p:sp>
        <p:nvSpPr>
          <p:cNvPr id="20" name="Text 18"/>
          <p:cNvSpPr/>
          <p:nvPr/>
        </p:nvSpPr>
        <p:spPr>
          <a:xfrm>
            <a:off x="4617720" y="4133088"/>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7 基础设施</a:t>
            </a:r>
            <a:endParaRPr lang="en-US" sz="1000" dirty="0"/>
          </a:p>
        </p:txBody>
      </p:sp>
      <p:sp>
        <p:nvSpPr>
          <p:cNvPr id="21" name="Shape 19"/>
          <p:cNvSpPr/>
          <p:nvPr/>
        </p:nvSpPr>
        <p:spPr>
          <a:xfrm>
            <a:off x="6583680" y="4133088"/>
            <a:ext cx="1828800" cy="365760"/>
          </a:xfrm>
          <a:prstGeom prst="roundRect">
            <a:avLst>
              <a:gd name="adj" fmla="val 12500"/>
            </a:avLst>
          </a:prstGeom>
          <a:solidFill>
            <a:srgbClr val="0E4D64"/>
          </a:solidFill>
          <a:ln/>
        </p:spPr>
        <p:txBody>
          <a:bodyPr/>
          <a:lstStyle/>
          <a:p>
            <a:endParaRPr lang="en-US"/>
          </a:p>
        </p:txBody>
      </p:sp>
      <p:sp>
        <p:nvSpPr>
          <p:cNvPr id="22" name="Text 20"/>
          <p:cNvSpPr/>
          <p:nvPr/>
        </p:nvSpPr>
        <p:spPr>
          <a:xfrm>
            <a:off x="6583680" y="4133088"/>
            <a:ext cx="1828800" cy="365760"/>
          </a:xfrm>
          <a:prstGeom prst="rect">
            <a:avLst/>
          </a:prstGeom>
          <a:noFill/>
          <a:ln/>
        </p:spPr>
        <p:txBody>
          <a:bodyPr wrap="square" lIns="0" tIns="0" rIns="0" bIns="0"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8 评估与发布</a:t>
            </a:r>
            <a:endParaRPr lang="en-US" sz="1000" dirty="0"/>
          </a:p>
        </p:txBody>
      </p:sp>
      <p:sp>
        <p:nvSpPr>
          <p:cNvPr id="23" name="Text 21"/>
          <p:cNvSpPr/>
          <p:nvPr/>
        </p:nvSpPr>
        <p:spPr>
          <a:xfrm>
            <a:off x="685800" y="4709160"/>
            <a:ext cx="7772400" cy="274320"/>
          </a:xfrm>
          <a:prstGeom prst="rect">
            <a:avLst/>
          </a:prstGeom>
          <a:noFill/>
          <a:ln/>
        </p:spPr>
        <p:txBody>
          <a:bodyPr wrap="square" lIns="0" tIns="0" rIns="0" bIns="0" rtlCol="0" anchor="ctr"/>
          <a:lstStyle/>
          <a:p>
            <a:pPr marL="0" indent="0">
              <a:buNone/>
            </a:pPr>
            <a:r>
              <a:rPr lang="en-US" sz="900" dirty="0">
                <a:solidFill>
                  <a:srgbClr val="9FB3C0"/>
                </a:solidFill>
                <a:latin typeface="Calibri" pitchFamily="34" charset="0"/>
                <a:ea typeface="Calibri" pitchFamily="34" charset="-122"/>
                <a:cs typeface="Calibri" pitchFamily="34" charset="-120"/>
              </a:rPr>
              <a:t>读者定位：AI 平台售前技术 · 有 Python/API 基础 · 重底层概念与取舍     2026-07-08 · 时效性事实已联网核实</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a:solidFill>
                  <a:srgbClr val="51606E"/>
                </a:solidFill>
                <a:latin typeface="Calibri" pitchFamily="34" charset="0"/>
                <a:ea typeface="Calibri" pitchFamily="34" charset="-122"/>
                <a:cs typeface="Calibri" pitchFamily="34" charset="-120"/>
              </a:rPr>
              <a:t>导览</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全书导览：八章一条主线</a:t>
            </a:r>
            <a:endParaRPr lang="en-US" sz="2200" dirty="0"/>
          </a:p>
        </p:txBody>
      </p:sp>
      <p:sp>
        <p:nvSpPr>
          <p:cNvPr id="4" name="Text 2"/>
          <p:cNvSpPr/>
          <p:nvPr/>
        </p:nvSpPr>
        <p:spPr>
          <a:xfrm>
            <a:off x="457200" y="868680"/>
            <a:ext cx="8229600" cy="502920"/>
          </a:xfrm>
          <a:prstGeom prst="rect">
            <a:avLst/>
          </a:prstGeom>
          <a:noFill/>
          <a:ln/>
        </p:spPr>
        <p:txBody>
          <a:bodyPr wrap="square" lIns="0" tIns="0" rIns="0" bIns="0" rtlCol="0" anchor="ctr"/>
          <a:lstStyle/>
          <a:p>
            <a:pPr marL="0" indent="0">
              <a:lnSpc>
                <a:spcPts val="1400"/>
              </a:lnSpc>
              <a:buNone/>
            </a:pPr>
            <a:r>
              <a:rPr lang="en-US" sz="1000" dirty="0">
                <a:solidFill>
                  <a:srgbClr val="51606E"/>
                </a:solidFill>
                <a:latin typeface="Calibri" pitchFamily="34" charset="0"/>
                <a:ea typeface="Calibri" pitchFamily="34" charset="-122"/>
                <a:cs typeface="Calibri" pitchFamily="34" charset="-120"/>
              </a:rPr>
              <a:t>主线：先看全景地图（第 1 章），再顺着流水线走一遍——粮食（数据）、身体（预训练）、听话（SFT）、分寸（对齐）、思考（推理模型），最后补两块横向能力：算力账（基础设施）与验收（评估发布）。</a:t>
            </a:r>
            <a:endParaRPr lang="en-US" sz="1000" dirty="0"/>
          </a:p>
        </p:txBody>
      </p:sp>
      <p:sp>
        <p:nvSpPr>
          <p:cNvPr id="5" name="Shape 3"/>
          <p:cNvSpPr/>
          <p:nvPr/>
        </p:nvSpPr>
        <p:spPr>
          <a:xfrm>
            <a:off x="457200" y="1508760"/>
            <a:ext cx="4023360" cy="658368"/>
          </a:xfrm>
          <a:prstGeom prst="roundRect">
            <a:avLst>
              <a:gd name="adj" fmla="val 6944"/>
            </a:avLst>
          </a:prstGeom>
          <a:solidFill>
            <a:srgbClr val="F3F8FA"/>
          </a:solidFill>
          <a:ln/>
        </p:spPr>
        <p:txBody>
          <a:bodyPr/>
          <a:lstStyle/>
          <a:p>
            <a:endParaRPr lang="en-US"/>
          </a:p>
        </p:txBody>
      </p:sp>
      <p:sp>
        <p:nvSpPr>
          <p:cNvPr id="6" name="Shape 4"/>
          <p:cNvSpPr/>
          <p:nvPr/>
        </p:nvSpPr>
        <p:spPr>
          <a:xfrm>
            <a:off x="585216" y="1700784"/>
            <a:ext cx="274320" cy="274320"/>
          </a:xfrm>
          <a:prstGeom prst="ellipse">
            <a:avLst/>
          </a:prstGeom>
          <a:solidFill>
            <a:srgbClr val="0E4D64"/>
          </a:solidFill>
          <a:ln/>
        </p:spPr>
        <p:txBody>
          <a:bodyPr/>
          <a:lstStyle/>
          <a:p>
            <a:endParaRPr lang="en-US"/>
          </a:p>
        </p:txBody>
      </p:sp>
      <p:sp>
        <p:nvSpPr>
          <p:cNvPr id="7" name="Text 5"/>
          <p:cNvSpPr/>
          <p:nvPr/>
        </p:nvSpPr>
        <p:spPr>
          <a:xfrm>
            <a:off x="585216" y="1700784"/>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8" name="Text 6"/>
          <p:cNvSpPr/>
          <p:nvPr/>
        </p:nvSpPr>
        <p:spPr>
          <a:xfrm>
            <a:off x="969264" y="1508760"/>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全景总览</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六道工序一张地图；base/instruct/reasoning 三种出厂形态</a:t>
            </a:r>
            <a:endParaRPr lang="en-US" sz="1050" dirty="0"/>
          </a:p>
        </p:txBody>
      </p:sp>
      <p:sp>
        <p:nvSpPr>
          <p:cNvPr id="9" name="Shape 7"/>
          <p:cNvSpPr/>
          <p:nvPr/>
        </p:nvSpPr>
        <p:spPr>
          <a:xfrm>
            <a:off x="4663440" y="1508760"/>
            <a:ext cx="4023360" cy="658368"/>
          </a:xfrm>
          <a:prstGeom prst="roundRect">
            <a:avLst>
              <a:gd name="adj" fmla="val 6944"/>
            </a:avLst>
          </a:prstGeom>
          <a:solidFill>
            <a:srgbClr val="F3F8FA"/>
          </a:solidFill>
          <a:ln/>
        </p:spPr>
        <p:txBody>
          <a:bodyPr/>
          <a:lstStyle/>
          <a:p>
            <a:endParaRPr lang="en-US"/>
          </a:p>
        </p:txBody>
      </p:sp>
      <p:sp>
        <p:nvSpPr>
          <p:cNvPr id="10" name="Shape 8"/>
          <p:cNvSpPr/>
          <p:nvPr/>
        </p:nvSpPr>
        <p:spPr>
          <a:xfrm>
            <a:off x="4791456" y="1700784"/>
            <a:ext cx="274320" cy="274320"/>
          </a:xfrm>
          <a:prstGeom prst="ellipse">
            <a:avLst/>
          </a:prstGeom>
          <a:solidFill>
            <a:srgbClr val="0E4D64"/>
          </a:solidFill>
          <a:ln/>
        </p:spPr>
        <p:txBody>
          <a:bodyPr/>
          <a:lstStyle/>
          <a:p>
            <a:endParaRPr lang="en-US"/>
          </a:p>
        </p:txBody>
      </p:sp>
      <p:sp>
        <p:nvSpPr>
          <p:cNvPr id="11" name="Text 9"/>
          <p:cNvSpPr/>
          <p:nvPr/>
        </p:nvSpPr>
        <p:spPr>
          <a:xfrm>
            <a:off x="4791456" y="1700784"/>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5175504" y="1508760"/>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数据：模型的粮食</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数据从哪来、怎么洗、怎么切（分词）；数据墙与合成数据</a:t>
            </a:r>
            <a:endParaRPr lang="en-US" sz="1050" dirty="0"/>
          </a:p>
        </p:txBody>
      </p:sp>
      <p:sp>
        <p:nvSpPr>
          <p:cNvPr id="13" name="Shape 11"/>
          <p:cNvSpPr/>
          <p:nvPr/>
        </p:nvSpPr>
        <p:spPr>
          <a:xfrm>
            <a:off x="457200" y="2258568"/>
            <a:ext cx="4023360" cy="658368"/>
          </a:xfrm>
          <a:prstGeom prst="roundRect">
            <a:avLst>
              <a:gd name="adj" fmla="val 6944"/>
            </a:avLst>
          </a:prstGeom>
          <a:solidFill>
            <a:srgbClr val="F3F8FA"/>
          </a:solidFill>
          <a:ln/>
        </p:spPr>
        <p:txBody>
          <a:bodyPr/>
          <a:lstStyle/>
          <a:p>
            <a:endParaRPr lang="en-US"/>
          </a:p>
        </p:txBody>
      </p:sp>
      <p:sp>
        <p:nvSpPr>
          <p:cNvPr id="14" name="Shape 12"/>
          <p:cNvSpPr/>
          <p:nvPr/>
        </p:nvSpPr>
        <p:spPr>
          <a:xfrm>
            <a:off x="585216" y="2450592"/>
            <a:ext cx="274320" cy="274320"/>
          </a:xfrm>
          <a:prstGeom prst="ellipse">
            <a:avLst/>
          </a:prstGeom>
          <a:solidFill>
            <a:srgbClr val="0E4D64"/>
          </a:solidFill>
          <a:ln/>
        </p:spPr>
        <p:txBody>
          <a:bodyPr/>
          <a:lstStyle/>
          <a:p>
            <a:endParaRPr lang="en-US"/>
          </a:p>
        </p:txBody>
      </p:sp>
      <p:sp>
        <p:nvSpPr>
          <p:cNvPr id="15" name="Text 13"/>
          <p:cNvSpPr/>
          <p:nvPr/>
        </p:nvSpPr>
        <p:spPr>
          <a:xfrm>
            <a:off x="585216" y="245059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6" name="Text 14"/>
          <p:cNvSpPr/>
          <p:nvPr/>
        </p:nvSpPr>
        <p:spPr>
          <a:xfrm>
            <a:off x="969264" y="2258568"/>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预训练：压缩互联网</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下一词预测、Scaling Laws、MoE 与 FP8/Muon 的降本之道</a:t>
            </a:r>
            <a:endParaRPr lang="en-US" sz="1050" dirty="0"/>
          </a:p>
        </p:txBody>
      </p:sp>
      <p:sp>
        <p:nvSpPr>
          <p:cNvPr id="17" name="Shape 15"/>
          <p:cNvSpPr/>
          <p:nvPr/>
        </p:nvSpPr>
        <p:spPr>
          <a:xfrm>
            <a:off x="4663440" y="2258568"/>
            <a:ext cx="4023360" cy="658368"/>
          </a:xfrm>
          <a:prstGeom prst="roundRect">
            <a:avLst>
              <a:gd name="adj" fmla="val 6944"/>
            </a:avLst>
          </a:prstGeom>
          <a:solidFill>
            <a:srgbClr val="F3F8FA"/>
          </a:solidFill>
          <a:ln/>
        </p:spPr>
        <p:txBody>
          <a:bodyPr/>
          <a:lstStyle/>
          <a:p>
            <a:endParaRPr lang="en-US"/>
          </a:p>
        </p:txBody>
      </p:sp>
      <p:sp>
        <p:nvSpPr>
          <p:cNvPr id="18" name="Shape 16"/>
          <p:cNvSpPr/>
          <p:nvPr/>
        </p:nvSpPr>
        <p:spPr>
          <a:xfrm>
            <a:off x="4791456" y="2450592"/>
            <a:ext cx="274320" cy="274320"/>
          </a:xfrm>
          <a:prstGeom prst="ellipse">
            <a:avLst/>
          </a:prstGeom>
          <a:solidFill>
            <a:srgbClr val="0E4D64"/>
          </a:solidFill>
          <a:ln/>
        </p:spPr>
        <p:txBody>
          <a:bodyPr/>
          <a:lstStyle/>
          <a:p>
            <a:endParaRPr lang="en-US"/>
          </a:p>
        </p:txBody>
      </p:sp>
      <p:sp>
        <p:nvSpPr>
          <p:cNvPr id="19" name="Text 17"/>
          <p:cNvSpPr/>
          <p:nvPr/>
        </p:nvSpPr>
        <p:spPr>
          <a:xfrm>
            <a:off x="4791456" y="245059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0" name="Text 18"/>
          <p:cNvSpPr/>
          <p:nvPr/>
        </p:nvSpPr>
        <p:spPr>
          <a:xfrm>
            <a:off x="5175504" y="2258568"/>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后训练 I · SFT</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指令微调教会听话；质量&gt;数量；蒸馏与合成数据</a:t>
            </a:r>
            <a:endParaRPr lang="en-US" sz="1050" dirty="0"/>
          </a:p>
        </p:txBody>
      </p:sp>
      <p:sp>
        <p:nvSpPr>
          <p:cNvPr id="21" name="Shape 19"/>
          <p:cNvSpPr/>
          <p:nvPr/>
        </p:nvSpPr>
        <p:spPr>
          <a:xfrm>
            <a:off x="457200" y="3008376"/>
            <a:ext cx="4023360" cy="658368"/>
          </a:xfrm>
          <a:prstGeom prst="roundRect">
            <a:avLst>
              <a:gd name="adj" fmla="val 6944"/>
            </a:avLst>
          </a:prstGeom>
          <a:solidFill>
            <a:srgbClr val="F3F8FA"/>
          </a:solidFill>
          <a:ln/>
        </p:spPr>
        <p:txBody>
          <a:bodyPr/>
          <a:lstStyle/>
          <a:p>
            <a:endParaRPr lang="en-US"/>
          </a:p>
        </p:txBody>
      </p:sp>
      <p:sp>
        <p:nvSpPr>
          <p:cNvPr id="22" name="Shape 20"/>
          <p:cNvSpPr/>
          <p:nvPr/>
        </p:nvSpPr>
        <p:spPr>
          <a:xfrm>
            <a:off x="585216" y="3200400"/>
            <a:ext cx="274320" cy="274320"/>
          </a:xfrm>
          <a:prstGeom prst="ellipse">
            <a:avLst/>
          </a:prstGeom>
          <a:solidFill>
            <a:srgbClr val="0E4D64"/>
          </a:solidFill>
          <a:ln/>
        </p:spPr>
        <p:txBody>
          <a:bodyPr/>
          <a:lstStyle/>
          <a:p>
            <a:endParaRPr lang="en-US"/>
          </a:p>
        </p:txBody>
      </p:sp>
      <p:sp>
        <p:nvSpPr>
          <p:cNvPr id="23" name="Text 21"/>
          <p:cNvSpPr/>
          <p:nvPr/>
        </p:nvSpPr>
        <p:spPr>
          <a:xfrm>
            <a:off x="585216" y="3200400"/>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4" name="Text 22"/>
          <p:cNvSpPr/>
          <p:nvPr/>
        </p:nvSpPr>
        <p:spPr>
          <a:xfrm>
            <a:off x="969264" y="3008376"/>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后训练 II · 对齐</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奖励模型、RLHF/PPO 到 DPO；对齐税与取舍</a:t>
            </a:r>
            <a:endParaRPr lang="en-US" sz="1050" dirty="0"/>
          </a:p>
        </p:txBody>
      </p:sp>
      <p:sp>
        <p:nvSpPr>
          <p:cNvPr id="25" name="Shape 23"/>
          <p:cNvSpPr/>
          <p:nvPr/>
        </p:nvSpPr>
        <p:spPr>
          <a:xfrm>
            <a:off x="4663440" y="3008376"/>
            <a:ext cx="4023360" cy="658368"/>
          </a:xfrm>
          <a:prstGeom prst="roundRect">
            <a:avLst>
              <a:gd name="adj" fmla="val 6944"/>
            </a:avLst>
          </a:prstGeom>
          <a:solidFill>
            <a:srgbClr val="F3F8FA"/>
          </a:solidFill>
          <a:ln/>
        </p:spPr>
        <p:txBody>
          <a:bodyPr/>
          <a:lstStyle/>
          <a:p>
            <a:endParaRPr lang="en-US"/>
          </a:p>
        </p:txBody>
      </p:sp>
      <p:sp>
        <p:nvSpPr>
          <p:cNvPr id="26" name="Shape 24"/>
          <p:cNvSpPr/>
          <p:nvPr/>
        </p:nvSpPr>
        <p:spPr>
          <a:xfrm>
            <a:off x="4791456" y="3200400"/>
            <a:ext cx="274320" cy="274320"/>
          </a:xfrm>
          <a:prstGeom prst="ellipse">
            <a:avLst/>
          </a:prstGeom>
          <a:solidFill>
            <a:srgbClr val="0E4D64"/>
          </a:solidFill>
          <a:ln/>
        </p:spPr>
        <p:txBody>
          <a:bodyPr/>
          <a:lstStyle/>
          <a:p>
            <a:endParaRPr lang="en-US"/>
          </a:p>
        </p:txBody>
      </p:sp>
      <p:sp>
        <p:nvSpPr>
          <p:cNvPr id="27" name="Text 25"/>
          <p:cNvSpPr/>
          <p:nvPr/>
        </p:nvSpPr>
        <p:spPr>
          <a:xfrm>
            <a:off x="4791456" y="3200400"/>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28" name="Text 26"/>
          <p:cNvSpPr/>
          <p:nvPr/>
        </p:nvSpPr>
        <p:spPr>
          <a:xfrm>
            <a:off x="5175504" y="3008376"/>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后训练 III · 推理模型</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o1/R1 范式、RLVR、GRPO、推理时扩展与蒸馏</a:t>
            </a:r>
            <a:endParaRPr lang="en-US" sz="1050" dirty="0"/>
          </a:p>
        </p:txBody>
      </p:sp>
      <p:sp>
        <p:nvSpPr>
          <p:cNvPr id="29" name="Shape 27"/>
          <p:cNvSpPr/>
          <p:nvPr/>
        </p:nvSpPr>
        <p:spPr>
          <a:xfrm>
            <a:off x="457200" y="3758184"/>
            <a:ext cx="4023360" cy="658368"/>
          </a:xfrm>
          <a:prstGeom prst="roundRect">
            <a:avLst>
              <a:gd name="adj" fmla="val 6944"/>
            </a:avLst>
          </a:prstGeom>
          <a:solidFill>
            <a:srgbClr val="F3F8FA"/>
          </a:solidFill>
          <a:ln/>
        </p:spPr>
        <p:txBody>
          <a:bodyPr/>
          <a:lstStyle/>
          <a:p>
            <a:endParaRPr lang="en-US"/>
          </a:p>
        </p:txBody>
      </p:sp>
      <p:sp>
        <p:nvSpPr>
          <p:cNvPr id="30" name="Shape 28"/>
          <p:cNvSpPr/>
          <p:nvPr/>
        </p:nvSpPr>
        <p:spPr>
          <a:xfrm>
            <a:off x="585216" y="3950208"/>
            <a:ext cx="274320" cy="274320"/>
          </a:xfrm>
          <a:prstGeom prst="ellipse">
            <a:avLst/>
          </a:prstGeom>
          <a:solidFill>
            <a:srgbClr val="0E4D64"/>
          </a:solidFill>
          <a:ln/>
        </p:spPr>
        <p:txBody>
          <a:bodyPr/>
          <a:lstStyle/>
          <a:p>
            <a:endParaRPr lang="en-US"/>
          </a:p>
        </p:txBody>
      </p:sp>
      <p:sp>
        <p:nvSpPr>
          <p:cNvPr id="31" name="Text 29"/>
          <p:cNvSpPr/>
          <p:nvPr/>
        </p:nvSpPr>
        <p:spPr>
          <a:xfrm>
            <a:off x="585216" y="3950208"/>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32" name="Text 30"/>
          <p:cNvSpPr/>
          <p:nvPr/>
        </p:nvSpPr>
        <p:spPr>
          <a:xfrm>
            <a:off x="969264" y="3758184"/>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基础设施与算力账</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显存去哪了、四种并行、训一个模型要多少钱多少卡</a:t>
            </a:r>
            <a:endParaRPr lang="en-US" sz="1050" dirty="0"/>
          </a:p>
        </p:txBody>
      </p:sp>
      <p:sp>
        <p:nvSpPr>
          <p:cNvPr id="33" name="Shape 31"/>
          <p:cNvSpPr/>
          <p:nvPr/>
        </p:nvSpPr>
        <p:spPr>
          <a:xfrm>
            <a:off x="4663440" y="3758184"/>
            <a:ext cx="4023360" cy="658368"/>
          </a:xfrm>
          <a:prstGeom prst="roundRect">
            <a:avLst>
              <a:gd name="adj" fmla="val 6944"/>
            </a:avLst>
          </a:prstGeom>
          <a:solidFill>
            <a:srgbClr val="F3F8FA"/>
          </a:solidFill>
          <a:ln/>
        </p:spPr>
        <p:txBody>
          <a:bodyPr/>
          <a:lstStyle/>
          <a:p>
            <a:endParaRPr lang="en-US"/>
          </a:p>
        </p:txBody>
      </p:sp>
      <p:sp>
        <p:nvSpPr>
          <p:cNvPr id="34" name="Shape 32"/>
          <p:cNvSpPr/>
          <p:nvPr/>
        </p:nvSpPr>
        <p:spPr>
          <a:xfrm>
            <a:off x="4791456" y="3950208"/>
            <a:ext cx="274320" cy="274320"/>
          </a:xfrm>
          <a:prstGeom prst="ellipse">
            <a:avLst/>
          </a:prstGeom>
          <a:solidFill>
            <a:srgbClr val="0E4D64"/>
          </a:solidFill>
          <a:ln/>
        </p:spPr>
        <p:txBody>
          <a:bodyPr/>
          <a:lstStyle/>
          <a:p>
            <a:endParaRPr lang="en-US"/>
          </a:p>
        </p:txBody>
      </p:sp>
      <p:sp>
        <p:nvSpPr>
          <p:cNvPr id="35" name="Text 33"/>
          <p:cNvSpPr/>
          <p:nvPr/>
        </p:nvSpPr>
        <p:spPr>
          <a:xfrm>
            <a:off x="4791456" y="3950208"/>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8</a:t>
            </a:r>
            <a:endParaRPr lang="en-US" sz="1100" dirty="0"/>
          </a:p>
        </p:txBody>
      </p:sp>
      <p:sp>
        <p:nvSpPr>
          <p:cNvPr id="36" name="Text 34"/>
          <p:cNvSpPr/>
          <p:nvPr/>
        </p:nvSpPr>
        <p:spPr>
          <a:xfrm>
            <a:off x="5175504" y="3758184"/>
            <a:ext cx="3474720" cy="658368"/>
          </a:xfrm>
          <a:prstGeom prst="rect">
            <a:avLst/>
          </a:prstGeom>
          <a:noFill/>
          <a:ln/>
        </p:spPr>
        <p:txBody>
          <a:bodyPr wrap="square" rtlCol="0" anchor="ctr"/>
          <a:lstStyle/>
          <a:p>
            <a:pPr marL="0" indent="0">
              <a:lnSpc>
                <a:spcPts val="1150"/>
              </a:lnSpc>
              <a:buNone/>
            </a:pPr>
            <a:r>
              <a:rPr lang="en-US" sz="1050" b="1" dirty="0">
                <a:solidFill>
                  <a:srgbClr val="0B2540"/>
                </a:solidFill>
                <a:latin typeface="Calibri" pitchFamily="34" charset="0"/>
                <a:ea typeface="Calibri" pitchFamily="34" charset="-122"/>
                <a:cs typeface="Calibri" pitchFamily="34" charset="-120"/>
              </a:rPr>
              <a:t>评估与发布</a:t>
            </a:r>
            <a:endParaRPr lang="en-US" sz="1050" dirty="0"/>
          </a:p>
          <a:p>
            <a:pPr marL="0" indent="0">
              <a:lnSpc>
                <a:spcPts val="1150"/>
              </a:lnSpc>
              <a:buNone/>
            </a:pPr>
            <a:r>
              <a:rPr lang="en-US" sz="880" dirty="0">
                <a:solidFill>
                  <a:srgbClr val="51606E"/>
                </a:solidFill>
                <a:latin typeface="Calibri" pitchFamily="34" charset="0"/>
                <a:ea typeface="Calibri" pitchFamily="34" charset="-122"/>
                <a:cs typeface="Calibri" pitchFamily="34" charset="-120"/>
              </a:rPr>
              <a:t>benchmark 体系、数据污染、Arena、模型卡与验收</a:t>
            </a:r>
            <a:endParaRPr lang="en-US" sz="1050" dirty="0"/>
          </a:p>
        </p:txBody>
      </p:sp>
      <p:sp>
        <p:nvSpPr>
          <p:cNvPr id="37" name="Text 35"/>
          <p:cNvSpPr/>
          <p:nvPr/>
        </p:nvSpPr>
        <p:spPr>
          <a:xfrm>
            <a:off x="457200" y="4553712"/>
            <a:ext cx="8229600" cy="274320"/>
          </a:xfrm>
          <a:prstGeom prst="rect">
            <a:avLst/>
          </a:prstGeom>
          <a:noFill/>
          <a:ln/>
        </p:spPr>
        <p:txBody>
          <a:bodyPr wrap="square" lIns="0" tIns="0" rIns="0" bIns="0" rtlCol="0" anchor="ctr"/>
          <a:lstStyle/>
          <a:p>
            <a:pPr marL="0" indent="0">
              <a:buNone/>
            </a:pPr>
            <a:r>
              <a:rPr lang="en-US" sz="900" i="1" dirty="0">
                <a:solidFill>
                  <a:srgbClr val="51606E"/>
                </a:solidFill>
                <a:latin typeface="Calibri" pitchFamily="34" charset="0"/>
                <a:ea typeface="Calibri" pitchFamily="34" charset="-122"/>
                <a:cs typeface="Calibri" pitchFamily="34" charset="-120"/>
              </a:rPr>
              <a:t>本讲义怎么读：每个概念按「概念 → 类比 → 案例 → 小结」展开；每章末尾有「动手做」和「客户会怎么问」两页——赶时间就直接翻每章的这两页加小结。</a:t>
            </a:r>
            <a:endParaRPr lang="en-US" sz="900" dirty="0"/>
          </a:p>
        </p:txBody>
      </p:sp>
      <p:sp>
        <p:nvSpPr>
          <p:cNvPr id="38" name="Text 36"/>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39" name="Text 37"/>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导览</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a:solidFill>
                  <a:srgbClr val="51606E"/>
                </a:solidFill>
                <a:latin typeface="Calibri" pitchFamily="34" charset="0"/>
                <a:ea typeface="Calibri" pitchFamily="34" charset="-122"/>
                <a:cs typeface="Calibri" pitchFamily="34" charset="-120"/>
              </a:rPr>
              <a:t>术语表</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重点术语中英对照（中文为主）</a:t>
            </a:r>
            <a:endParaRPr lang="en-US" sz="2200" dirty="0"/>
          </a:p>
        </p:txBody>
      </p:sp>
      <p:sp>
        <p:nvSpPr>
          <p:cNvPr id="4" name="Shape 2"/>
          <p:cNvSpPr/>
          <p:nvPr/>
        </p:nvSpPr>
        <p:spPr>
          <a:xfrm>
            <a:off x="457200" y="987552"/>
            <a:ext cx="4023360" cy="548640"/>
          </a:xfrm>
          <a:prstGeom prst="roundRect">
            <a:avLst>
              <a:gd name="adj" fmla="val 6667"/>
            </a:avLst>
          </a:prstGeom>
          <a:solidFill>
            <a:srgbClr val="F3F8FA"/>
          </a:solidFill>
          <a:ln/>
        </p:spPr>
        <p:txBody>
          <a:bodyPr/>
          <a:lstStyle/>
          <a:p>
            <a:endParaRPr lang="en-US"/>
          </a:p>
        </p:txBody>
      </p:sp>
      <p:sp>
        <p:nvSpPr>
          <p:cNvPr id="5" name="Text 3"/>
          <p:cNvSpPr/>
          <p:nvPr/>
        </p:nvSpPr>
        <p:spPr>
          <a:xfrm>
            <a:off x="603504" y="987552"/>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预训练（Pre-training）</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在海量文本上做下一词预测，把世界知识压进权重</a:t>
            </a:r>
            <a:endParaRPr lang="en-US" sz="960" dirty="0"/>
          </a:p>
        </p:txBody>
      </p:sp>
      <p:sp>
        <p:nvSpPr>
          <p:cNvPr id="6" name="Shape 4"/>
          <p:cNvSpPr/>
          <p:nvPr/>
        </p:nvSpPr>
        <p:spPr>
          <a:xfrm>
            <a:off x="4663440" y="987552"/>
            <a:ext cx="4023360" cy="548640"/>
          </a:xfrm>
          <a:prstGeom prst="roundRect">
            <a:avLst>
              <a:gd name="adj" fmla="val 6667"/>
            </a:avLst>
          </a:prstGeom>
          <a:solidFill>
            <a:srgbClr val="F3F8FA"/>
          </a:solidFill>
          <a:ln/>
        </p:spPr>
        <p:txBody>
          <a:bodyPr/>
          <a:lstStyle/>
          <a:p>
            <a:endParaRPr lang="en-US"/>
          </a:p>
        </p:txBody>
      </p:sp>
      <p:sp>
        <p:nvSpPr>
          <p:cNvPr id="7" name="Text 5"/>
          <p:cNvSpPr/>
          <p:nvPr/>
        </p:nvSpPr>
        <p:spPr>
          <a:xfrm>
            <a:off x="4809744" y="987552"/>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后训练（Post-training）</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预训练之后的所有加工：SFT、对齐、推理训练的统称</a:t>
            </a:r>
            <a:endParaRPr lang="en-US" sz="960" dirty="0"/>
          </a:p>
        </p:txBody>
      </p:sp>
      <p:sp>
        <p:nvSpPr>
          <p:cNvPr id="8" name="Shape 6"/>
          <p:cNvSpPr/>
          <p:nvPr/>
        </p:nvSpPr>
        <p:spPr>
          <a:xfrm>
            <a:off x="457200" y="1618488"/>
            <a:ext cx="4023360" cy="548640"/>
          </a:xfrm>
          <a:prstGeom prst="roundRect">
            <a:avLst>
              <a:gd name="adj" fmla="val 6667"/>
            </a:avLst>
          </a:prstGeom>
          <a:solidFill>
            <a:srgbClr val="F3F8FA"/>
          </a:solidFill>
          <a:ln/>
        </p:spPr>
        <p:txBody>
          <a:bodyPr/>
          <a:lstStyle/>
          <a:p>
            <a:endParaRPr lang="en-US"/>
          </a:p>
        </p:txBody>
      </p:sp>
      <p:sp>
        <p:nvSpPr>
          <p:cNvPr id="9" name="Text 7"/>
          <p:cNvSpPr/>
          <p:nvPr/>
        </p:nvSpPr>
        <p:spPr>
          <a:xfrm>
            <a:off x="603504" y="1618488"/>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监督微调（SFT / Supervised Fine-Tuning）</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用「指令→示范回答」教模型听懂人话、按格式作答</a:t>
            </a:r>
            <a:endParaRPr lang="en-US" sz="960" dirty="0"/>
          </a:p>
        </p:txBody>
      </p:sp>
      <p:sp>
        <p:nvSpPr>
          <p:cNvPr id="10" name="Shape 8"/>
          <p:cNvSpPr/>
          <p:nvPr/>
        </p:nvSpPr>
        <p:spPr>
          <a:xfrm>
            <a:off x="4663440" y="1618488"/>
            <a:ext cx="4023360" cy="548640"/>
          </a:xfrm>
          <a:prstGeom prst="roundRect">
            <a:avLst>
              <a:gd name="adj" fmla="val 6667"/>
            </a:avLst>
          </a:prstGeom>
          <a:solidFill>
            <a:srgbClr val="F3F8FA"/>
          </a:solidFill>
          <a:ln/>
        </p:spPr>
        <p:txBody>
          <a:bodyPr/>
          <a:lstStyle/>
          <a:p>
            <a:endParaRPr lang="en-US"/>
          </a:p>
        </p:txBody>
      </p:sp>
      <p:sp>
        <p:nvSpPr>
          <p:cNvPr id="11" name="Text 9"/>
          <p:cNvSpPr/>
          <p:nvPr/>
        </p:nvSpPr>
        <p:spPr>
          <a:xfrm>
            <a:off x="4809744" y="1618488"/>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人类反馈强化学习（RLHF）</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用人类偏好训奖励模型，再用 RL 把模型往偏好上掰</a:t>
            </a:r>
            <a:endParaRPr lang="en-US" sz="960" dirty="0"/>
          </a:p>
        </p:txBody>
      </p:sp>
      <p:sp>
        <p:nvSpPr>
          <p:cNvPr id="12" name="Shape 10"/>
          <p:cNvSpPr/>
          <p:nvPr/>
        </p:nvSpPr>
        <p:spPr>
          <a:xfrm>
            <a:off x="457200" y="2249424"/>
            <a:ext cx="4023360" cy="548640"/>
          </a:xfrm>
          <a:prstGeom prst="roundRect">
            <a:avLst>
              <a:gd name="adj" fmla="val 6667"/>
            </a:avLst>
          </a:prstGeom>
          <a:solidFill>
            <a:srgbClr val="F3F8FA"/>
          </a:solidFill>
          <a:ln/>
        </p:spPr>
        <p:txBody>
          <a:bodyPr/>
          <a:lstStyle/>
          <a:p>
            <a:endParaRPr lang="en-US"/>
          </a:p>
        </p:txBody>
      </p:sp>
      <p:sp>
        <p:nvSpPr>
          <p:cNvPr id="13" name="Text 11"/>
          <p:cNvSpPr/>
          <p:nvPr/>
        </p:nvSpPr>
        <p:spPr>
          <a:xfrm>
            <a:off x="603504" y="2249424"/>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直接偏好优化（DPO，Direct Preference Optimization）</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跳过奖励模型与 RL，直接在偏好对上优化的简化方案</a:t>
            </a:r>
            <a:endParaRPr lang="en-US" sz="960" dirty="0"/>
          </a:p>
        </p:txBody>
      </p:sp>
      <p:sp>
        <p:nvSpPr>
          <p:cNvPr id="14" name="Shape 12"/>
          <p:cNvSpPr/>
          <p:nvPr/>
        </p:nvSpPr>
        <p:spPr>
          <a:xfrm>
            <a:off x="4663440" y="2249424"/>
            <a:ext cx="4023360" cy="548640"/>
          </a:xfrm>
          <a:prstGeom prst="roundRect">
            <a:avLst>
              <a:gd name="adj" fmla="val 6667"/>
            </a:avLst>
          </a:prstGeom>
          <a:solidFill>
            <a:srgbClr val="F3F8FA"/>
          </a:solidFill>
          <a:ln/>
        </p:spPr>
        <p:txBody>
          <a:bodyPr/>
          <a:lstStyle/>
          <a:p>
            <a:endParaRPr lang="en-US"/>
          </a:p>
        </p:txBody>
      </p:sp>
      <p:sp>
        <p:nvSpPr>
          <p:cNvPr id="15" name="Text 13"/>
          <p:cNvSpPr/>
          <p:nvPr/>
        </p:nvSpPr>
        <p:spPr>
          <a:xfrm>
            <a:off x="4809744" y="2249424"/>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可验证奖励强化学习（RLVR）</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奖励来自可机器判定的对错（数学/代码），不靠人打分</a:t>
            </a:r>
            <a:endParaRPr lang="en-US" sz="960" dirty="0"/>
          </a:p>
        </p:txBody>
      </p:sp>
      <p:sp>
        <p:nvSpPr>
          <p:cNvPr id="16" name="Shape 14"/>
          <p:cNvSpPr/>
          <p:nvPr/>
        </p:nvSpPr>
        <p:spPr>
          <a:xfrm>
            <a:off x="457200" y="2880360"/>
            <a:ext cx="4023360" cy="548640"/>
          </a:xfrm>
          <a:prstGeom prst="roundRect">
            <a:avLst>
              <a:gd name="adj" fmla="val 6667"/>
            </a:avLst>
          </a:prstGeom>
          <a:solidFill>
            <a:srgbClr val="F3F8FA"/>
          </a:solidFill>
          <a:ln/>
        </p:spPr>
        <p:txBody>
          <a:bodyPr/>
          <a:lstStyle/>
          <a:p>
            <a:endParaRPr lang="en-US"/>
          </a:p>
        </p:txBody>
      </p:sp>
      <p:sp>
        <p:nvSpPr>
          <p:cNvPr id="17" name="Text 15"/>
          <p:cNvSpPr/>
          <p:nvPr/>
        </p:nvSpPr>
        <p:spPr>
          <a:xfrm>
            <a:off x="603504" y="2880360"/>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缩放定律（Scaling Laws）</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算力、参数、数据与能力之间的可预测幂律关系</a:t>
            </a:r>
            <a:endParaRPr lang="en-US" sz="960" dirty="0"/>
          </a:p>
        </p:txBody>
      </p:sp>
      <p:sp>
        <p:nvSpPr>
          <p:cNvPr id="18" name="Shape 16"/>
          <p:cNvSpPr/>
          <p:nvPr/>
        </p:nvSpPr>
        <p:spPr>
          <a:xfrm>
            <a:off x="4663440" y="2880360"/>
            <a:ext cx="4023360" cy="548640"/>
          </a:xfrm>
          <a:prstGeom prst="roundRect">
            <a:avLst>
              <a:gd name="adj" fmla="val 6667"/>
            </a:avLst>
          </a:prstGeom>
          <a:solidFill>
            <a:srgbClr val="F3F8FA"/>
          </a:solidFill>
          <a:ln/>
        </p:spPr>
        <p:txBody>
          <a:bodyPr/>
          <a:lstStyle/>
          <a:p>
            <a:endParaRPr lang="en-US"/>
          </a:p>
        </p:txBody>
      </p:sp>
      <p:sp>
        <p:nvSpPr>
          <p:cNvPr id="19" name="Text 17"/>
          <p:cNvSpPr/>
          <p:nvPr/>
        </p:nvSpPr>
        <p:spPr>
          <a:xfrm>
            <a:off x="4809744" y="2880360"/>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专家混合（MoE / Mixture of Experts）</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参数很多但每个 token 只激活一小撮「专家」的稀疏架构</a:t>
            </a:r>
            <a:endParaRPr lang="en-US" sz="960" dirty="0"/>
          </a:p>
        </p:txBody>
      </p:sp>
      <p:sp>
        <p:nvSpPr>
          <p:cNvPr id="20" name="Shape 18"/>
          <p:cNvSpPr/>
          <p:nvPr/>
        </p:nvSpPr>
        <p:spPr>
          <a:xfrm>
            <a:off x="457200" y="3511296"/>
            <a:ext cx="4023360" cy="548640"/>
          </a:xfrm>
          <a:prstGeom prst="roundRect">
            <a:avLst>
              <a:gd name="adj" fmla="val 6667"/>
            </a:avLst>
          </a:prstGeom>
          <a:solidFill>
            <a:srgbClr val="F3F8FA"/>
          </a:solidFill>
          <a:ln/>
        </p:spPr>
        <p:txBody>
          <a:bodyPr/>
          <a:lstStyle/>
          <a:p>
            <a:endParaRPr lang="en-US"/>
          </a:p>
        </p:txBody>
      </p:sp>
      <p:sp>
        <p:nvSpPr>
          <p:cNvPr id="21" name="Text 19"/>
          <p:cNvSpPr/>
          <p:nvPr/>
        </p:nvSpPr>
        <p:spPr>
          <a:xfrm>
            <a:off x="603504" y="3511296"/>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分词（Tokenization / BPE，Byte Pair Encoding）</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把文本切成模型可处理的最小单元 token 的工序</a:t>
            </a:r>
            <a:endParaRPr lang="en-US" sz="960" dirty="0"/>
          </a:p>
        </p:txBody>
      </p:sp>
      <p:sp>
        <p:nvSpPr>
          <p:cNvPr id="22" name="Shape 20"/>
          <p:cNvSpPr/>
          <p:nvPr/>
        </p:nvSpPr>
        <p:spPr>
          <a:xfrm>
            <a:off x="4663440" y="3511296"/>
            <a:ext cx="4023360" cy="548640"/>
          </a:xfrm>
          <a:prstGeom prst="roundRect">
            <a:avLst>
              <a:gd name="adj" fmla="val 6667"/>
            </a:avLst>
          </a:prstGeom>
          <a:solidFill>
            <a:srgbClr val="F3F8FA"/>
          </a:solidFill>
          <a:ln/>
        </p:spPr>
        <p:txBody>
          <a:bodyPr/>
          <a:lstStyle/>
          <a:p>
            <a:endParaRPr lang="en-US"/>
          </a:p>
        </p:txBody>
      </p:sp>
      <p:sp>
        <p:nvSpPr>
          <p:cNvPr id="23" name="Text 21"/>
          <p:cNvSpPr/>
          <p:nvPr/>
        </p:nvSpPr>
        <p:spPr>
          <a:xfrm>
            <a:off x="4809744" y="3511296"/>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奖励模型（Reward Model）</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学会给回答打分的「评委模型」，RLHF 的核心部件</a:t>
            </a:r>
            <a:endParaRPr lang="en-US" sz="960" dirty="0"/>
          </a:p>
        </p:txBody>
      </p:sp>
      <p:sp>
        <p:nvSpPr>
          <p:cNvPr id="24" name="Shape 22"/>
          <p:cNvSpPr/>
          <p:nvPr/>
        </p:nvSpPr>
        <p:spPr>
          <a:xfrm>
            <a:off x="457200" y="4142232"/>
            <a:ext cx="4023360" cy="548640"/>
          </a:xfrm>
          <a:prstGeom prst="roundRect">
            <a:avLst>
              <a:gd name="adj" fmla="val 6667"/>
            </a:avLst>
          </a:prstGeom>
          <a:solidFill>
            <a:srgbClr val="F3F8FA"/>
          </a:solidFill>
          <a:ln/>
        </p:spPr>
        <p:txBody>
          <a:bodyPr/>
          <a:lstStyle/>
          <a:p>
            <a:endParaRPr lang="en-US"/>
          </a:p>
        </p:txBody>
      </p:sp>
      <p:sp>
        <p:nvSpPr>
          <p:cNvPr id="25" name="Text 23"/>
          <p:cNvSpPr/>
          <p:nvPr/>
        </p:nvSpPr>
        <p:spPr>
          <a:xfrm>
            <a:off x="603504" y="4142232"/>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蒸馏（Distillation）</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让小模型学大模型的输出，把能力「浓缩」下来</a:t>
            </a:r>
            <a:endParaRPr lang="en-US" sz="960" dirty="0"/>
          </a:p>
        </p:txBody>
      </p:sp>
      <p:sp>
        <p:nvSpPr>
          <p:cNvPr id="26" name="Shape 24"/>
          <p:cNvSpPr/>
          <p:nvPr/>
        </p:nvSpPr>
        <p:spPr>
          <a:xfrm>
            <a:off x="4663440" y="4142232"/>
            <a:ext cx="4023360" cy="548640"/>
          </a:xfrm>
          <a:prstGeom prst="roundRect">
            <a:avLst>
              <a:gd name="adj" fmla="val 6667"/>
            </a:avLst>
          </a:prstGeom>
          <a:solidFill>
            <a:srgbClr val="F3F8FA"/>
          </a:solidFill>
          <a:ln/>
        </p:spPr>
        <p:txBody>
          <a:bodyPr/>
          <a:lstStyle/>
          <a:p>
            <a:endParaRPr lang="en-US"/>
          </a:p>
        </p:txBody>
      </p:sp>
      <p:sp>
        <p:nvSpPr>
          <p:cNvPr id="27" name="Text 25"/>
          <p:cNvSpPr/>
          <p:nvPr/>
        </p:nvSpPr>
        <p:spPr>
          <a:xfrm>
            <a:off x="4809744" y="4142232"/>
            <a:ext cx="3749040" cy="548640"/>
          </a:xfrm>
          <a:prstGeom prst="rect">
            <a:avLst/>
          </a:prstGeom>
          <a:noFill/>
          <a:ln/>
        </p:spPr>
        <p:txBody>
          <a:bodyPr wrap="square" rtlCol="0" anchor="ctr"/>
          <a:lstStyle/>
          <a:p>
            <a:pPr marL="0" indent="0">
              <a:lnSpc>
                <a:spcPts val="1100"/>
              </a:lnSpc>
              <a:buNone/>
            </a:pPr>
            <a:r>
              <a:rPr lang="en-US" sz="960" b="1" dirty="0">
                <a:solidFill>
                  <a:srgbClr val="0E4D64"/>
                </a:solidFill>
                <a:latin typeface="Calibri" pitchFamily="34" charset="0"/>
                <a:ea typeface="Calibri" pitchFamily="34" charset="-122"/>
                <a:cs typeface="Calibri" pitchFamily="34" charset="-120"/>
              </a:rPr>
              <a:t>推理时扩展（Inference-time Scaling）</a:t>
            </a:r>
            <a:endParaRPr lang="en-US" sz="960" dirty="0"/>
          </a:p>
          <a:p>
            <a:pPr marL="0" indent="0">
              <a:lnSpc>
                <a:spcPts val="1100"/>
              </a:lnSpc>
              <a:buNone/>
            </a:pPr>
            <a:r>
              <a:rPr lang="en-US" sz="860" dirty="0">
                <a:solidFill>
                  <a:srgbClr val="51606E"/>
                </a:solidFill>
                <a:latin typeface="Calibri" pitchFamily="34" charset="0"/>
                <a:ea typeface="Calibri" pitchFamily="34" charset="-122"/>
                <a:cs typeface="Calibri" pitchFamily="34" charset="-120"/>
              </a:rPr>
              <a:t>答题时多花算力多想几步来换取更高的正确率</a:t>
            </a:r>
            <a:endParaRPr lang="en-US" sz="960" dirty="0"/>
          </a:p>
        </p:txBody>
      </p:sp>
      <p:sp>
        <p:nvSpPr>
          <p:cNvPr id="28" name="Text 26"/>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9" name="Text 27"/>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术语表</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1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全景总览：从随机权重到可用助手</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The Training Pipeline at a Glance</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所有客户的问题最终都会落回一句：「你们的模型是怎么训出来的？」这一章先给一张全流程地图——六道工序各干什么、交付什么，以及市面上 base、instruct、reasoning 三种「出厂形态」是在哪道工序分岔的。地图在手，后面七章都只是把某一格放大。</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全景总览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用一张流水线地图讲清一个 LLM（Large Language Model） 的完整生产过程：数据 → 预训练 → SFT → 偏好对齐 → 推理训练 → 评估发布，每一步交付什么</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用「培养一名医生」的类比，把六道工序讲给完全非技术的客户听，且每一步都能对上真实训练环节</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分清 base / instruct / reasoning 三种模型形态的差别，回答「为什么同尺寸模型能力差很多」</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说清训练（Training）与推理（Inference）的分界——客户 99% 的日常使用发生在推理侧，训练是一次性重资产投入</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全景总览</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全景总览 · 一张地图</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训练流水线全景图：六道工序</a:t>
            </a:r>
            <a:endParaRPr lang="en-US" sz="2200" dirty="0"/>
          </a:p>
        </p:txBody>
      </p:sp>
      <p:sp>
        <p:nvSpPr>
          <p:cNvPr id="4" name="Text 2"/>
          <p:cNvSpPr/>
          <p:nvPr/>
        </p:nvSpPr>
        <p:spPr>
          <a:xfrm>
            <a:off x="457200" y="969264"/>
            <a:ext cx="8229600" cy="274320"/>
          </a:xfrm>
          <a:prstGeom prst="rect">
            <a:avLst/>
          </a:prstGeom>
          <a:noFill/>
          <a:ln/>
        </p:spPr>
        <p:txBody>
          <a:bodyPr wrap="square" lIns="0" tIns="0" rIns="0" bIns="0" rtlCol="0" anchor="ctr"/>
          <a:lstStyle/>
          <a:p>
            <a:pPr marL="0" indent="0">
              <a:buNone/>
            </a:pPr>
            <a:r>
              <a:rPr lang="en-US" sz="1050" b="1" dirty="0">
                <a:solidFill>
                  <a:srgbClr val="0E4D64"/>
                </a:solidFill>
                <a:latin typeface="Calibri" pitchFamily="34" charset="0"/>
                <a:ea typeface="Calibri" pitchFamily="34" charset="-122"/>
                <a:cs typeface="Calibri" pitchFamily="34" charset="-120"/>
              </a:rPr>
              <a:t>预训练阶段 —— 造出「博学但不会聊天」的底座</a:t>
            </a:r>
            <a:endParaRPr lang="en-US" sz="1050" dirty="0"/>
          </a:p>
        </p:txBody>
      </p:sp>
      <p:sp>
        <p:nvSpPr>
          <p:cNvPr id="5" name="Shape 3"/>
          <p:cNvSpPr/>
          <p:nvPr/>
        </p:nvSpPr>
        <p:spPr>
          <a:xfrm>
            <a:off x="457200" y="1298448"/>
            <a:ext cx="2377440" cy="859536"/>
          </a:xfrm>
          <a:prstGeom prst="roundRect">
            <a:avLst>
              <a:gd name="adj" fmla="val 6383"/>
            </a:avLst>
          </a:prstGeom>
          <a:solidFill>
            <a:srgbClr val="EAF3F5"/>
          </a:solidFill>
          <a:ln w="12700">
            <a:solidFill>
              <a:srgbClr val="D8E4EA"/>
            </a:solidFill>
            <a:prstDash val="solid"/>
          </a:ln>
        </p:spPr>
        <p:txBody>
          <a:bodyPr/>
          <a:lstStyle/>
          <a:p>
            <a:endParaRPr lang="en-US"/>
          </a:p>
        </p:txBody>
      </p:sp>
      <p:sp>
        <p:nvSpPr>
          <p:cNvPr id="6" name="Text 4"/>
          <p:cNvSpPr/>
          <p:nvPr/>
        </p:nvSpPr>
        <p:spPr>
          <a:xfrm>
            <a:off x="457200" y="1298448"/>
            <a:ext cx="2377440" cy="859536"/>
          </a:xfrm>
          <a:prstGeom prst="rect">
            <a:avLst/>
          </a:prstGeom>
          <a:noFill/>
          <a:ln/>
        </p:spPr>
        <p:txBody>
          <a:bodyPr wrap="square" rtlCol="0" anchor="ctr"/>
          <a:lstStyle/>
          <a:p>
            <a:pPr marL="0" indent="0" algn="ctr">
              <a:lnSpc>
                <a:spcPts val="1150"/>
              </a:lnSpc>
              <a:buNone/>
            </a:pPr>
            <a:r>
              <a:rPr lang="en-US" sz="1100" b="1" dirty="0">
                <a:solidFill>
                  <a:srgbClr val="0B2540"/>
                </a:solidFill>
                <a:latin typeface="Calibri" pitchFamily="34" charset="0"/>
                <a:ea typeface="Calibri" pitchFamily="34" charset="-122"/>
                <a:cs typeface="Calibri" pitchFamily="34" charset="-120"/>
              </a:rPr>
              <a:t>① 数据准备</a:t>
            </a:r>
            <a:endParaRPr lang="en-US" sz="1100" dirty="0"/>
          </a:p>
          <a:p>
            <a:pPr marL="0" indent="0" algn="ctr">
              <a:lnSpc>
                <a:spcPts val="1150"/>
              </a:lnSpc>
              <a:buNone/>
            </a:pPr>
            <a:r>
              <a:rPr lang="en-US" sz="820" dirty="0">
                <a:solidFill>
                  <a:srgbClr val="51606E"/>
                </a:solidFill>
                <a:latin typeface="Calibri" pitchFamily="34" charset="0"/>
                <a:ea typeface="Calibri" pitchFamily="34" charset="-122"/>
                <a:cs typeface="Calibri" pitchFamily="34" charset="-120"/>
              </a:rPr>
              <a:t>抓取·清洗·去重·配比·分词</a:t>
            </a:r>
            <a:endParaRPr lang="en-US" sz="1100" dirty="0"/>
          </a:p>
        </p:txBody>
      </p:sp>
      <p:sp>
        <p:nvSpPr>
          <p:cNvPr id="7" name="Text 5"/>
          <p:cNvSpPr/>
          <p:nvPr/>
        </p:nvSpPr>
        <p:spPr>
          <a:xfrm>
            <a:off x="2889504" y="1545336"/>
            <a:ext cx="310896" cy="365760"/>
          </a:xfrm>
          <a:prstGeom prst="rect">
            <a:avLst/>
          </a:prstGeom>
          <a:noFill/>
          <a:ln/>
        </p:spPr>
        <p:txBody>
          <a:bodyPr wrap="square" lIns="0" tIns="0" rIns="0" bIns="0" rtlCol="0" anchor="ctr"/>
          <a:lstStyle/>
          <a:p>
            <a:pPr marL="0" indent="0" algn="ctr">
              <a:buNone/>
            </a:pPr>
            <a:r>
              <a:rPr lang="en-US" sz="1600" b="1" dirty="0">
                <a:solidFill>
                  <a:srgbClr val="128199"/>
                </a:solidFill>
                <a:latin typeface="Calibri" pitchFamily="34" charset="0"/>
                <a:ea typeface="Calibri" pitchFamily="34" charset="-122"/>
                <a:cs typeface="Calibri" pitchFamily="34" charset="-120"/>
              </a:rPr>
              <a:t>→</a:t>
            </a:r>
            <a:endParaRPr lang="en-US" sz="1600" dirty="0"/>
          </a:p>
        </p:txBody>
      </p:sp>
      <p:sp>
        <p:nvSpPr>
          <p:cNvPr id="8" name="Shape 6"/>
          <p:cNvSpPr/>
          <p:nvPr/>
        </p:nvSpPr>
        <p:spPr>
          <a:xfrm>
            <a:off x="3255264" y="1298448"/>
            <a:ext cx="2377440" cy="859536"/>
          </a:xfrm>
          <a:prstGeom prst="roundRect">
            <a:avLst>
              <a:gd name="adj" fmla="val 6383"/>
            </a:avLst>
          </a:prstGeom>
          <a:solidFill>
            <a:srgbClr val="0E4D64"/>
          </a:solidFill>
          <a:ln w="12700">
            <a:solidFill>
              <a:srgbClr val="0E4D64"/>
            </a:solidFill>
            <a:prstDash val="solid"/>
          </a:ln>
        </p:spPr>
        <p:txBody>
          <a:bodyPr/>
          <a:lstStyle/>
          <a:p>
            <a:endParaRPr lang="en-US"/>
          </a:p>
        </p:txBody>
      </p:sp>
      <p:sp>
        <p:nvSpPr>
          <p:cNvPr id="9" name="Text 7"/>
          <p:cNvSpPr/>
          <p:nvPr/>
        </p:nvSpPr>
        <p:spPr>
          <a:xfrm>
            <a:off x="3255264" y="1298448"/>
            <a:ext cx="2377440" cy="859536"/>
          </a:xfrm>
          <a:prstGeom prst="rect">
            <a:avLst/>
          </a:prstGeom>
          <a:noFill/>
          <a:ln/>
        </p:spPr>
        <p:txBody>
          <a:bodyPr wrap="square" rtlCol="0" anchor="ctr"/>
          <a:lstStyle/>
          <a:p>
            <a:pPr marL="0" indent="0" algn="ctr">
              <a:lnSpc>
                <a:spcPts val="1150"/>
              </a:lnSpc>
              <a:buNone/>
            </a:pPr>
            <a:r>
              <a:rPr lang="en-US" sz="1100" b="1" dirty="0">
                <a:solidFill>
                  <a:srgbClr val="FFFFFF"/>
                </a:solidFill>
                <a:latin typeface="Calibri" pitchFamily="34" charset="0"/>
                <a:ea typeface="Calibri" pitchFamily="34" charset="-122"/>
                <a:cs typeface="Calibri" pitchFamily="34" charset="-120"/>
              </a:rPr>
              <a:t>② 预训练</a:t>
            </a:r>
            <a:endParaRPr lang="en-US" sz="1100" dirty="0"/>
          </a:p>
          <a:p>
            <a:pPr marL="0" indent="0" algn="ctr">
              <a:lnSpc>
                <a:spcPts val="1150"/>
              </a:lnSpc>
              <a:buNone/>
            </a:pPr>
            <a:r>
              <a:rPr lang="en-US" sz="820" dirty="0">
                <a:solidFill>
                  <a:srgbClr val="D8E4EA"/>
                </a:solidFill>
                <a:latin typeface="Calibri" pitchFamily="34" charset="0"/>
                <a:ea typeface="Calibri" pitchFamily="34" charset="-122"/>
                <a:cs typeface="Calibri" pitchFamily="34" charset="-120"/>
              </a:rPr>
              <a:t>下一词预测 · 数万亿 token</a:t>
            </a:r>
            <a:endParaRPr lang="en-US" sz="1100" dirty="0"/>
          </a:p>
        </p:txBody>
      </p:sp>
      <p:sp>
        <p:nvSpPr>
          <p:cNvPr id="10" name="Text 8"/>
          <p:cNvSpPr/>
          <p:nvPr/>
        </p:nvSpPr>
        <p:spPr>
          <a:xfrm>
            <a:off x="5687568" y="1545336"/>
            <a:ext cx="310896" cy="365760"/>
          </a:xfrm>
          <a:prstGeom prst="rect">
            <a:avLst/>
          </a:prstGeom>
          <a:noFill/>
          <a:ln/>
        </p:spPr>
        <p:txBody>
          <a:bodyPr wrap="square" lIns="0" tIns="0" rIns="0" bIns="0" rtlCol="0" anchor="ctr"/>
          <a:lstStyle/>
          <a:p>
            <a:pPr marL="0" indent="0" algn="ctr">
              <a:buNone/>
            </a:pPr>
            <a:r>
              <a:rPr lang="en-US" sz="1600" b="1" dirty="0">
                <a:solidFill>
                  <a:srgbClr val="128199"/>
                </a:solidFill>
                <a:latin typeface="Calibri" pitchFamily="34" charset="0"/>
                <a:ea typeface="Calibri" pitchFamily="34" charset="-122"/>
                <a:cs typeface="Calibri" pitchFamily="34" charset="-120"/>
              </a:rPr>
              <a:t>→</a:t>
            </a:r>
            <a:endParaRPr lang="en-US" sz="1600" dirty="0"/>
          </a:p>
        </p:txBody>
      </p:sp>
      <p:sp>
        <p:nvSpPr>
          <p:cNvPr id="11" name="Shape 9"/>
          <p:cNvSpPr/>
          <p:nvPr/>
        </p:nvSpPr>
        <p:spPr>
          <a:xfrm>
            <a:off x="6053328" y="1298448"/>
            <a:ext cx="2633472" cy="859536"/>
          </a:xfrm>
          <a:prstGeom prst="roundRect">
            <a:avLst>
              <a:gd name="adj" fmla="val 6383"/>
            </a:avLst>
          </a:prstGeom>
          <a:solidFill>
            <a:srgbClr val="EAF3F5"/>
          </a:solidFill>
          <a:ln w="12700">
            <a:solidFill>
              <a:srgbClr val="D8E4EA"/>
            </a:solidFill>
            <a:prstDash val="solid"/>
          </a:ln>
        </p:spPr>
        <p:txBody>
          <a:bodyPr/>
          <a:lstStyle/>
          <a:p>
            <a:endParaRPr lang="en-US"/>
          </a:p>
        </p:txBody>
      </p:sp>
      <p:sp>
        <p:nvSpPr>
          <p:cNvPr id="12" name="Text 10"/>
          <p:cNvSpPr/>
          <p:nvPr/>
        </p:nvSpPr>
        <p:spPr>
          <a:xfrm>
            <a:off x="6053328" y="1298448"/>
            <a:ext cx="2633472" cy="859536"/>
          </a:xfrm>
          <a:prstGeom prst="rect">
            <a:avLst/>
          </a:prstGeom>
          <a:noFill/>
          <a:ln/>
        </p:spPr>
        <p:txBody>
          <a:bodyPr wrap="square" rtlCol="0" anchor="ctr"/>
          <a:lstStyle/>
          <a:p>
            <a:pPr marL="0" indent="0" algn="ctr">
              <a:lnSpc>
                <a:spcPts val="1150"/>
              </a:lnSpc>
              <a:buNone/>
            </a:pPr>
            <a:r>
              <a:rPr lang="en-US" sz="1100" b="1" dirty="0">
                <a:solidFill>
                  <a:srgbClr val="0B2540"/>
                </a:solidFill>
                <a:latin typeface="Calibri" pitchFamily="34" charset="0"/>
                <a:ea typeface="Calibri" pitchFamily="34" charset="-122"/>
                <a:cs typeface="Calibri" pitchFamily="34" charset="-120"/>
              </a:rPr>
              <a:t>③ 中期训练（可选）</a:t>
            </a:r>
            <a:endParaRPr lang="en-US" sz="1100" dirty="0"/>
          </a:p>
          <a:p>
            <a:pPr marL="0" indent="0" algn="ctr">
              <a:lnSpc>
                <a:spcPts val="1150"/>
              </a:lnSpc>
              <a:buNone/>
            </a:pPr>
            <a:r>
              <a:rPr lang="en-US" sz="820" dirty="0">
                <a:solidFill>
                  <a:srgbClr val="51606E"/>
                </a:solidFill>
                <a:latin typeface="Calibri" pitchFamily="34" charset="0"/>
                <a:ea typeface="Calibri" pitchFamily="34" charset="-122"/>
                <a:cs typeface="Calibri" pitchFamily="34" charset="-120"/>
              </a:rPr>
              <a:t>长上下文扩展 · 领域增强</a:t>
            </a:r>
            <a:endParaRPr lang="en-US" sz="1100" dirty="0"/>
          </a:p>
        </p:txBody>
      </p:sp>
      <p:sp>
        <p:nvSpPr>
          <p:cNvPr id="13" name="Text 11"/>
          <p:cNvSpPr/>
          <p:nvPr/>
        </p:nvSpPr>
        <p:spPr>
          <a:xfrm>
            <a:off x="457200" y="2231136"/>
            <a:ext cx="8229600" cy="256032"/>
          </a:xfrm>
          <a:prstGeom prst="rect">
            <a:avLst/>
          </a:prstGeom>
          <a:noFill/>
          <a:ln/>
        </p:spPr>
        <p:txBody>
          <a:bodyPr wrap="square" lIns="0" tIns="0" rIns="0" bIns="0" rtlCol="0" anchor="ctr"/>
          <a:lstStyle/>
          <a:p>
            <a:pPr marL="0" indent="0">
              <a:buNone/>
            </a:pPr>
            <a:r>
              <a:rPr lang="en-US" sz="900" i="1" dirty="0">
                <a:solidFill>
                  <a:srgbClr val="51606E"/>
                </a:solidFill>
                <a:latin typeface="Calibri" pitchFamily="34" charset="0"/>
                <a:ea typeface="Calibri" pitchFamily="34" charset="-122"/>
                <a:cs typeface="Calibri" pitchFamily="34" charset="-120"/>
              </a:rPr>
              <a:t>交付物：基座模型（Base Model）—— 只会接着往下写，还不会对话</a:t>
            </a:r>
            <a:endParaRPr lang="en-US" sz="900" dirty="0"/>
          </a:p>
        </p:txBody>
      </p:sp>
      <p:sp>
        <p:nvSpPr>
          <p:cNvPr id="14" name="Text 12"/>
          <p:cNvSpPr/>
          <p:nvPr/>
        </p:nvSpPr>
        <p:spPr>
          <a:xfrm>
            <a:off x="457200" y="2596896"/>
            <a:ext cx="8229600" cy="274320"/>
          </a:xfrm>
          <a:prstGeom prst="rect">
            <a:avLst/>
          </a:prstGeom>
          <a:noFill/>
          <a:ln/>
        </p:spPr>
        <p:txBody>
          <a:bodyPr wrap="square" lIns="0" tIns="0" rIns="0" bIns="0" rtlCol="0" anchor="ctr"/>
          <a:lstStyle/>
          <a:p>
            <a:pPr marL="0" indent="0">
              <a:buNone/>
            </a:pPr>
            <a:r>
              <a:rPr lang="en-US" sz="1050" b="1" dirty="0">
                <a:solidFill>
                  <a:srgbClr val="0E4D64"/>
                </a:solidFill>
                <a:latin typeface="Calibri" pitchFamily="34" charset="0"/>
                <a:ea typeface="Calibri" pitchFamily="34" charset="-122"/>
                <a:cs typeface="Calibri" pitchFamily="34" charset="-120"/>
              </a:rPr>
              <a:t>后训练阶段 —— 把底座调教成「有用、有分寸、会思考」的助手</a:t>
            </a:r>
            <a:endParaRPr lang="en-US" sz="1050" dirty="0"/>
          </a:p>
        </p:txBody>
      </p:sp>
      <p:sp>
        <p:nvSpPr>
          <p:cNvPr id="15" name="Shape 13"/>
          <p:cNvSpPr/>
          <p:nvPr/>
        </p:nvSpPr>
        <p:spPr>
          <a:xfrm>
            <a:off x="457200" y="2926080"/>
            <a:ext cx="2377440" cy="859536"/>
          </a:xfrm>
          <a:prstGeom prst="roundRect">
            <a:avLst>
              <a:gd name="adj" fmla="val 6383"/>
            </a:avLst>
          </a:prstGeom>
          <a:solidFill>
            <a:srgbClr val="0E4D64"/>
          </a:solidFill>
          <a:ln w="12700">
            <a:solidFill>
              <a:srgbClr val="0E4D64"/>
            </a:solidFill>
            <a:prstDash val="solid"/>
          </a:ln>
        </p:spPr>
        <p:txBody>
          <a:bodyPr/>
          <a:lstStyle/>
          <a:p>
            <a:endParaRPr lang="en-US"/>
          </a:p>
        </p:txBody>
      </p:sp>
      <p:sp>
        <p:nvSpPr>
          <p:cNvPr id="16" name="Text 14"/>
          <p:cNvSpPr/>
          <p:nvPr/>
        </p:nvSpPr>
        <p:spPr>
          <a:xfrm>
            <a:off x="457200" y="2926080"/>
            <a:ext cx="2377440" cy="859536"/>
          </a:xfrm>
          <a:prstGeom prst="rect">
            <a:avLst/>
          </a:prstGeom>
          <a:noFill/>
          <a:ln/>
        </p:spPr>
        <p:txBody>
          <a:bodyPr wrap="square" rtlCol="0" anchor="ctr"/>
          <a:lstStyle/>
          <a:p>
            <a:pPr marL="0" indent="0" algn="ctr">
              <a:lnSpc>
                <a:spcPts val="1150"/>
              </a:lnSpc>
              <a:buNone/>
            </a:pPr>
            <a:r>
              <a:rPr lang="en-US" sz="1100" b="1" dirty="0">
                <a:solidFill>
                  <a:srgbClr val="FFFFFF"/>
                </a:solidFill>
                <a:latin typeface="Calibri" pitchFamily="34" charset="0"/>
                <a:ea typeface="Calibri" pitchFamily="34" charset="-122"/>
                <a:cs typeface="Calibri" pitchFamily="34" charset="-120"/>
              </a:rPr>
              <a:t>④ 监督微调 SFT</a:t>
            </a:r>
            <a:endParaRPr lang="en-US" sz="1100" dirty="0"/>
          </a:p>
          <a:p>
            <a:pPr marL="0" indent="0" algn="ctr">
              <a:lnSpc>
                <a:spcPts val="1150"/>
              </a:lnSpc>
              <a:buNone/>
            </a:pPr>
            <a:r>
              <a:rPr lang="en-US" sz="820" dirty="0">
                <a:solidFill>
                  <a:srgbClr val="D8E4EA"/>
                </a:solidFill>
                <a:latin typeface="Calibri" pitchFamily="34" charset="0"/>
                <a:ea typeface="Calibri" pitchFamily="34" charset="-122"/>
                <a:cs typeface="Calibri" pitchFamily="34" charset="-120"/>
              </a:rPr>
              <a:t>示范教学 → 会听话</a:t>
            </a:r>
            <a:endParaRPr lang="en-US" sz="1100" dirty="0"/>
          </a:p>
        </p:txBody>
      </p:sp>
      <p:sp>
        <p:nvSpPr>
          <p:cNvPr id="17" name="Text 15"/>
          <p:cNvSpPr/>
          <p:nvPr/>
        </p:nvSpPr>
        <p:spPr>
          <a:xfrm>
            <a:off x="2889504" y="3172968"/>
            <a:ext cx="310896" cy="365760"/>
          </a:xfrm>
          <a:prstGeom prst="rect">
            <a:avLst/>
          </a:prstGeom>
          <a:noFill/>
          <a:ln/>
        </p:spPr>
        <p:txBody>
          <a:bodyPr wrap="square" lIns="0" tIns="0" rIns="0" bIns="0" rtlCol="0" anchor="ctr"/>
          <a:lstStyle/>
          <a:p>
            <a:pPr marL="0" indent="0" algn="ctr">
              <a:buNone/>
            </a:pPr>
            <a:r>
              <a:rPr lang="en-US" sz="1600" b="1" dirty="0">
                <a:solidFill>
                  <a:srgbClr val="128199"/>
                </a:solidFill>
                <a:latin typeface="Calibri" pitchFamily="34" charset="0"/>
                <a:ea typeface="Calibri" pitchFamily="34" charset="-122"/>
                <a:cs typeface="Calibri" pitchFamily="34" charset="-120"/>
              </a:rPr>
              <a:t>→</a:t>
            </a:r>
            <a:endParaRPr lang="en-US" sz="1600" dirty="0"/>
          </a:p>
        </p:txBody>
      </p:sp>
      <p:sp>
        <p:nvSpPr>
          <p:cNvPr id="18" name="Shape 16"/>
          <p:cNvSpPr/>
          <p:nvPr/>
        </p:nvSpPr>
        <p:spPr>
          <a:xfrm>
            <a:off x="3255264" y="2926080"/>
            <a:ext cx="2377440" cy="859536"/>
          </a:xfrm>
          <a:prstGeom prst="roundRect">
            <a:avLst>
              <a:gd name="adj" fmla="val 6383"/>
            </a:avLst>
          </a:prstGeom>
          <a:solidFill>
            <a:srgbClr val="0E4D64"/>
          </a:solidFill>
          <a:ln w="12700">
            <a:solidFill>
              <a:srgbClr val="0E4D64"/>
            </a:solidFill>
            <a:prstDash val="solid"/>
          </a:ln>
        </p:spPr>
        <p:txBody>
          <a:bodyPr/>
          <a:lstStyle/>
          <a:p>
            <a:endParaRPr lang="en-US"/>
          </a:p>
        </p:txBody>
      </p:sp>
      <p:sp>
        <p:nvSpPr>
          <p:cNvPr id="19" name="Text 17"/>
          <p:cNvSpPr/>
          <p:nvPr/>
        </p:nvSpPr>
        <p:spPr>
          <a:xfrm>
            <a:off x="3255264" y="2926080"/>
            <a:ext cx="2377440" cy="859536"/>
          </a:xfrm>
          <a:prstGeom prst="rect">
            <a:avLst/>
          </a:prstGeom>
          <a:noFill/>
          <a:ln/>
        </p:spPr>
        <p:txBody>
          <a:bodyPr wrap="square" rtlCol="0" anchor="ctr"/>
          <a:lstStyle/>
          <a:p>
            <a:pPr marL="0" indent="0" algn="ctr">
              <a:lnSpc>
                <a:spcPts val="1150"/>
              </a:lnSpc>
              <a:buNone/>
            </a:pPr>
            <a:r>
              <a:rPr lang="en-US" sz="1100" b="1" dirty="0">
                <a:solidFill>
                  <a:srgbClr val="FFFFFF"/>
                </a:solidFill>
                <a:latin typeface="Calibri" pitchFamily="34" charset="0"/>
                <a:ea typeface="Calibri" pitchFamily="34" charset="-122"/>
                <a:cs typeface="Calibri" pitchFamily="34" charset="-120"/>
              </a:rPr>
              <a:t>⑤ 偏好对齐</a:t>
            </a:r>
            <a:endParaRPr lang="en-US" sz="1100" dirty="0"/>
          </a:p>
          <a:p>
            <a:pPr marL="0" indent="0" algn="ctr">
              <a:lnSpc>
                <a:spcPts val="1150"/>
              </a:lnSpc>
              <a:buNone/>
            </a:pPr>
            <a:r>
              <a:rPr lang="en-US" sz="820" dirty="0">
                <a:solidFill>
                  <a:srgbClr val="D8E4EA"/>
                </a:solidFill>
                <a:latin typeface="Calibri" pitchFamily="34" charset="0"/>
                <a:ea typeface="Calibri" pitchFamily="34" charset="-122"/>
                <a:cs typeface="Calibri" pitchFamily="34" charset="-120"/>
              </a:rPr>
              <a:t>RLHF / DPO → 有分寸</a:t>
            </a:r>
            <a:endParaRPr lang="en-US" sz="1100" dirty="0"/>
          </a:p>
        </p:txBody>
      </p:sp>
      <p:sp>
        <p:nvSpPr>
          <p:cNvPr id="20" name="Text 18"/>
          <p:cNvSpPr/>
          <p:nvPr/>
        </p:nvSpPr>
        <p:spPr>
          <a:xfrm>
            <a:off x="5687568" y="3172968"/>
            <a:ext cx="310896" cy="365760"/>
          </a:xfrm>
          <a:prstGeom prst="rect">
            <a:avLst/>
          </a:prstGeom>
          <a:noFill/>
          <a:ln/>
        </p:spPr>
        <p:txBody>
          <a:bodyPr wrap="square" lIns="0" tIns="0" rIns="0" bIns="0" rtlCol="0" anchor="ctr"/>
          <a:lstStyle/>
          <a:p>
            <a:pPr marL="0" indent="0" algn="ctr">
              <a:buNone/>
            </a:pPr>
            <a:r>
              <a:rPr lang="en-US" sz="1600" b="1" dirty="0">
                <a:solidFill>
                  <a:srgbClr val="128199"/>
                </a:solidFill>
                <a:latin typeface="Calibri" pitchFamily="34" charset="0"/>
                <a:ea typeface="Calibri" pitchFamily="34" charset="-122"/>
                <a:cs typeface="Calibri" pitchFamily="34" charset="-120"/>
              </a:rPr>
              <a:t>→</a:t>
            </a:r>
            <a:endParaRPr lang="en-US" sz="1600" dirty="0"/>
          </a:p>
        </p:txBody>
      </p:sp>
      <p:sp>
        <p:nvSpPr>
          <p:cNvPr id="21" name="Shape 19"/>
          <p:cNvSpPr/>
          <p:nvPr/>
        </p:nvSpPr>
        <p:spPr>
          <a:xfrm>
            <a:off x="6053328" y="2926080"/>
            <a:ext cx="2633472" cy="859536"/>
          </a:xfrm>
          <a:prstGeom prst="roundRect">
            <a:avLst>
              <a:gd name="adj" fmla="val 6383"/>
            </a:avLst>
          </a:prstGeom>
          <a:solidFill>
            <a:srgbClr val="0E4D64"/>
          </a:solidFill>
          <a:ln w="12700">
            <a:solidFill>
              <a:srgbClr val="0E4D64"/>
            </a:solidFill>
            <a:prstDash val="solid"/>
          </a:ln>
        </p:spPr>
        <p:txBody>
          <a:bodyPr/>
          <a:lstStyle/>
          <a:p>
            <a:endParaRPr lang="en-US"/>
          </a:p>
        </p:txBody>
      </p:sp>
      <p:sp>
        <p:nvSpPr>
          <p:cNvPr id="22" name="Text 20"/>
          <p:cNvSpPr/>
          <p:nvPr/>
        </p:nvSpPr>
        <p:spPr>
          <a:xfrm>
            <a:off x="6053328" y="2926080"/>
            <a:ext cx="2633472" cy="859536"/>
          </a:xfrm>
          <a:prstGeom prst="rect">
            <a:avLst/>
          </a:prstGeom>
          <a:noFill/>
          <a:ln/>
        </p:spPr>
        <p:txBody>
          <a:bodyPr wrap="square" rtlCol="0" anchor="ctr"/>
          <a:lstStyle/>
          <a:p>
            <a:pPr marL="0" indent="0" algn="ctr">
              <a:lnSpc>
                <a:spcPts val="1150"/>
              </a:lnSpc>
              <a:buNone/>
            </a:pPr>
            <a:r>
              <a:rPr lang="en-US" sz="1100" b="1" dirty="0">
                <a:solidFill>
                  <a:srgbClr val="FFFFFF"/>
                </a:solidFill>
                <a:latin typeface="Calibri" pitchFamily="34" charset="0"/>
                <a:ea typeface="Calibri" pitchFamily="34" charset="-122"/>
                <a:cs typeface="Calibri" pitchFamily="34" charset="-120"/>
              </a:rPr>
              <a:t>⑥ 推理训练 RLVR</a:t>
            </a:r>
            <a:endParaRPr lang="en-US" sz="1100" dirty="0"/>
          </a:p>
          <a:p>
            <a:pPr marL="0" indent="0" algn="ctr">
              <a:lnSpc>
                <a:spcPts val="1150"/>
              </a:lnSpc>
              <a:buNone/>
            </a:pPr>
            <a:r>
              <a:rPr lang="en-US" sz="820" dirty="0">
                <a:solidFill>
                  <a:srgbClr val="D8E4EA"/>
                </a:solidFill>
                <a:latin typeface="Calibri" pitchFamily="34" charset="0"/>
                <a:ea typeface="Calibri" pitchFamily="34" charset="-122"/>
                <a:cs typeface="Calibri" pitchFamily="34" charset="-120"/>
              </a:rPr>
              <a:t>可验证奖励 → 会思考</a:t>
            </a:r>
            <a:endParaRPr lang="en-US" sz="1100" dirty="0"/>
          </a:p>
        </p:txBody>
      </p:sp>
      <p:sp>
        <p:nvSpPr>
          <p:cNvPr id="23" name="Text 21"/>
          <p:cNvSpPr/>
          <p:nvPr/>
        </p:nvSpPr>
        <p:spPr>
          <a:xfrm>
            <a:off x="457200" y="3858768"/>
            <a:ext cx="8229600" cy="256032"/>
          </a:xfrm>
          <a:prstGeom prst="rect">
            <a:avLst/>
          </a:prstGeom>
          <a:noFill/>
          <a:ln/>
        </p:spPr>
        <p:txBody>
          <a:bodyPr wrap="square" lIns="0" tIns="0" rIns="0" bIns="0" rtlCol="0" anchor="ctr"/>
          <a:lstStyle/>
          <a:p>
            <a:pPr marL="0" indent="0">
              <a:buNone/>
            </a:pPr>
            <a:r>
              <a:rPr lang="en-US" sz="900" i="1" dirty="0">
                <a:solidFill>
                  <a:srgbClr val="51606E"/>
                </a:solidFill>
                <a:latin typeface="Calibri" pitchFamily="34" charset="0"/>
                <a:ea typeface="Calibri" pitchFamily="34" charset="-122"/>
                <a:cs typeface="Calibri" pitchFamily="34" charset="-120"/>
              </a:rPr>
              <a:t>交付物：Instruct / Reasoning Model —— 每一步产出都要过「评估」这道质检，不合格就回炉</a:t>
            </a:r>
            <a:endParaRPr lang="en-US" sz="900" dirty="0"/>
          </a:p>
        </p:txBody>
      </p:sp>
      <p:sp>
        <p:nvSpPr>
          <p:cNvPr id="24" name="Shape 22"/>
          <p:cNvSpPr/>
          <p:nvPr/>
        </p:nvSpPr>
        <p:spPr>
          <a:xfrm>
            <a:off x="457200" y="4206240"/>
            <a:ext cx="8229600" cy="512064"/>
          </a:xfrm>
          <a:prstGeom prst="roundRect">
            <a:avLst>
              <a:gd name="adj" fmla="val 8929"/>
            </a:avLst>
          </a:prstGeom>
          <a:solidFill>
            <a:srgbClr val="F3F8FA"/>
          </a:solidFill>
          <a:ln/>
        </p:spPr>
        <p:txBody>
          <a:bodyPr/>
          <a:lstStyle/>
          <a:p>
            <a:endParaRPr lang="en-US"/>
          </a:p>
        </p:txBody>
      </p:sp>
      <p:sp>
        <p:nvSpPr>
          <p:cNvPr id="25" name="Text 23"/>
          <p:cNvSpPr/>
          <p:nvPr/>
        </p:nvSpPr>
        <p:spPr>
          <a:xfrm>
            <a:off x="658368" y="4206240"/>
            <a:ext cx="7863840" cy="512064"/>
          </a:xfrm>
          <a:prstGeom prst="rect">
            <a:avLst/>
          </a:prstGeom>
          <a:noFill/>
          <a:ln/>
        </p:spPr>
        <p:txBody>
          <a:bodyPr wrap="square" lIns="0" tIns="0" rIns="0" bIns="0" rtlCol="0" anchor="ctr"/>
          <a:lstStyle/>
          <a:p>
            <a:pPr marL="0" indent="0">
              <a:buNone/>
            </a:pPr>
            <a:r>
              <a:rPr lang="en-US" sz="1000" dirty="0">
                <a:solidFill>
                  <a:srgbClr val="1A2733"/>
                </a:solidFill>
                <a:latin typeface="Calibri" pitchFamily="34" charset="0"/>
                <a:ea typeface="Calibri" pitchFamily="34" charset="-122"/>
                <a:cs typeface="Calibri" pitchFamily="34" charset="-120"/>
              </a:rPr>
              <a:t>记住这张图：客户问到任何训练话题，先定位在哪道工序，再谈细节。第 2–6 章按工序展开，第 7–8 章讲贯穿全程的算力与评估。</a:t>
            </a:r>
            <a:endParaRPr lang="en-US" sz="1000" dirty="0"/>
          </a:p>
        </p:txBody>
      </p:sp>
      <p:sp>
        <p:nvSpPr>
          <p:cNvPr id="26" name="Text 24"/>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7" name="Text 25"/>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全景总览</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全景总览 · 类比</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类比：培养一名医生（给非技术客户就讲这个）</a:t>
            </a:r>
            <a:endParaRPr lang="en-US" sz="2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82880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gridCol w="1554480">
                  <a:extLst>
                    <a:ext uri="{9D8B030D-6E8A-4147-A177-3AD203B41FA5}">
                      <a16:colId xmlns:a16="http://schemas.microsoft.com/office/drawing/2014/main" val="20003"/>
                    </a:ext>
                  </a:extLst>
                </a:gridCol>
              </a:tblGrid>
              <a:tr h="437606">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训练工序</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医生的成长阶段</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发生了什么</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产出</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437606">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① 数据准备</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编教材、选书目</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决定这个人「读什么长大」——书的质量决定人的上限</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教材（语料）</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437606">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② 预训练</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读万卷书（医学院苦读）</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海量阅读打底子：知识渊博，但还不会看病</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博学的毕业生（base）</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37606">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③ SFT</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跟着导师规培</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看示范、学着「接诊要先问诊再开方」的做事格式</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会接诊的住院医</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r h="437606">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④ 偏好对齐</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资深医生点评纠偏</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哪种说法患者更容易接受？边界在哪？养成分寸感</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有分寸的主治医</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37606">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⑤ 推理训练</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疑难病例反复演算</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做有标准答案的难题，只奖励做对——练出推理力</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会思考的专家</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5"/>
                  </a:ext>
                </a:extLst>
              </a:tr>
              <a:tr h="437606">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⑥ 评估发布</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执业考试 + 定期考核</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过关才能上岗；上岗后还要持续复评</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持证上岗</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类比的边界也要会讲：医生会持续学习，而模型权重在发布后是冻结的——「继续学习」要靠下一次训练或外挂 RAG。</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全景总览</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全景总览 · 三种形态</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三种出厂形态：base、instruct、reasoning</a:t>
            </a:r>
            <a:endParaRPr lang="en-US" sz="2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73736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65836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形态</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经过的工序</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行为特征</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典型用途</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基座模型（Base）</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仅预训练</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只会「接着往下写」，问它问题它可能反问你——像博学但不社会化的书呆子</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二次开发的底座、研究</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指令模型（Instruct）</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预训练 + SFT + 对齐</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听得懂指令、按格式回答、拒绝不该答的——日常用的 ChatGPT 类产品都是它</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对话、写作、企业应用主力</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推理模型（Reasoning）</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再加 RLVR 推理训练</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答题前先「想」（生成思维链），慢而准，贵而强</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数学/代码/复杂决策</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回答「同尺寸模型为什么能力差很多」：底子（数据质量）不同 + 后训练深度不同——同样 7B，后训练做得好坏能差出一代模型的体感。</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全景总览</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全景总览 · 训练 vs 推理</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训练与推理：一次性重投入 vs 日常水电费</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训练（Training）是「改权重」：几千张卡跑数周，把知识与能力写进参数，做一次花一次的钱。推理（Inference）是「用权重」：权重冻结，每来一个请求算一遍，按 token 持续计费——客户日常接触的 99% 是推理。</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训练像建电厂：一次性资本投入，建成后能力就固定了；推理像发电卖电：每度电有边际成本，用得越多花得越多。电厂建好后想升级，得再投一轮（下一版模型）。</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数字</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行业测算显示，到 2030 年推理算力将占 AI 总算力约 75%——这正是各云平台把推理优化（KV 缓存（Key-Value Cache）、量化、批处理）当主战场的原因，也是客户成本焦虑的真正来源。</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给客户分账：训练成本是模型厂商/自研团队的资本支出，推理成本才是客户账单的大头。谈「用大模型贵不贵」，先分清他在问哪一侧。</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全景总览</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1 章 · 全景总览</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把「培养一名医生」的类比讲给一位非技术同事听，控制在 90 秒内，让对方能复述出六道工序的顺序。</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打开任意开源模型仓库（如 Hugging Face 上的 Qwen 或 Llama），找出它的 base 版和 instruct 版，对比模型卡里写的训练流程差异。</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挑一个你正在跟的客户场景，判断它需要 instruct 还是 reasoning 模型，写下两条判断依据（任务是否有可验证答案？延迟和成本预算？）。</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3 题的判断尺子：任务像「数学题」（答案可判对错、值得多花时间想）就考虑 reasoning；任务像「聊天/写作」（讲究响应快、语气好）就用 instruct。这也是第 6 章的伏笔。</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动手做</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全景总览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你们的模型到底是怎么训出来的？</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两大阶段：先在数万亿词的语料上做「下一词预测」学出知识底座（预训练），再用示范教学、人类偏好和可验证奖励三步把它调教成有用的助手（后训练）。整个过程像培养一名医生：先读万卷书，再规培、纠偏、考执业。</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同样是 7B 模型，为什么你们的比别家强？</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模型能力 = 数据质量 × 训练配方 × 后训练深度，参数量只是其中一个变量。同尺寸下，语料清洗配比和后训练（SFT/对齐/推理训练）做得好坏，能差出一代模型的体感。</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训练和推理的成本是一回事吗？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不是。训练是一次性资本投入（改权重），推理是持续运营成本（用权重、按 token 计费）。您日常的账单几乎全是推理侧——所以选型时推理单价和吞吐比训练成本更值得关心。</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模型上线后还能继续学习吗？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权重发布后是冻结的，不会「越用越聪明」。要更新知识走两条路：轻量的用 RAG（Retrieval-Augmented Generation） 外挂知识库（改数据不改模型），重的做增量微调或等下一版。这也是为什么企业场景 RAG 几乎是标配。</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base 模型便宜，我们直接用行不行？</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base 只会「接着往下写」，不会听指令、没有安全边界，直接面客风险很大。它适合作为二次开发底座——您有强训练团队时才考虑；否则从 instruct 版起步是行业共识。</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 · 客户会怎么问</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1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全景总览</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一条流水线六道工序：数据 → 预训练 → （中期训练）→ SFT → 偏好对齐 → 推理训练，评估贯穿全程当质检。</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预训练造「博学的底座」，后训练教「听话、分寸、思考」——市面模型的差距大头在后训练。</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base / instruct / reasoning 三种出厂形态对应不同工序深度，选型先对齐场景需要哪种。</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训练是一次性重投入，推理是持续账单；跟客户谈成本先分清在谈哪一侧。</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1 章</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2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数据：模型的粮食</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Data: What Models Eat</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「Garbage in, garbage out」在大模型时代被放大了一万倍：预训练要吃掉数万亿 token，这些粮食从哪来、怎么洗、怎么切，直接决定模型的上限。这一章讲数据管线的四道工序，以及行业正面临的「数据墙」和合成数据这条新出路。</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数据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讲清预训练语料的主要来源（网页快照、代码、书籍论文、合成数据）和大致量级（数万亿 token）</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说清清洗与去重为什么是数据管线里最值钱的环节——以 FineWeb 为例讲「同样的原料、不同的洗法、不同的模型」</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用「切菜」类比讲明白分词（Tokenization）：BPE 怎么切、为什么中文更费 token、对客户账单意味着什么</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回答「高质量数据快用完了怎么办」：数据配比、多轮复用与合成数据的现状与风险</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数据</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数据 · 来源</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数据从哪来：数万亿 token 的原料清单</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预训练语料（Corpus）的主力是网页快照（Common Crawl 等公开抓取），再配上代码仓库、书籍论文、百科问答、多语言文本；2025 年后合成数据（模型生成的数据）占比快速上升。主流旗舰模型的训练量级在 15–30 万亿 token。</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像给一所医学院编教材库：网页是「全社会的杂志报纸」量大但良莠不齐，书籍论文是「精装教科书」质高但量少，代码是「逻辑习题集」——专门练严谨推理。三类都得有，比例是配方机密。</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案例</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Kimi K2 预训练吃了 15.5 万亿 token；小米 MiMo-V2.5-Pro 用了 27 万亿 token。注意换算：1 万亿 token ≈ 几百万本书——人类一辈子读几千本，模型一次训练读几百万本，靠「量」硬压出知识。</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给客户一句话：模型「见多识广」的程度由语料决定；您的行业黑话模型答不好，多半是这个领域在它的粮食里占比太小——这正是微调和 RAG 的用武之地。</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数据</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数据 · 清洗去重</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清洗与去重：数据团队最值钱的手艺</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原始网页里充斥广告、模板文字、乱码、成人内容和大量重复。清洗（Cleaning）用规则和分类器把垃圾滤掉；去重（Deduplication）在文档级和段落级去掉重复内容——重复数据会让模型死记硬背、浪费算力，还放大隐私泄露风险。</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米其林后厨的备菜台：同样一筐菜，路边摊冲一下就下锅，米其林要挑拣、清洗、去烂叶。菜（Common Crawl）人人都有，备菜手艺（清洗管线）才是竞争力。</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案例</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Hugging Face 的 FineWeb 把公开的 Common Crawl 反复过滤去重，做出 15 万亿 token 的高质量语料——同源数据、更好的洗法，训出的模型明显更强；其配套报告把每步过滤的收益都做了消融实验，是数据工程的公开教科书。</a:t>
            </a:r>
            <a:endParaRPr lang="en-US" sz="1050" dirty="0"/>
          </a:p>
        </p:txBody>
      </p:sp>
      <p:sp>
        <p:nvSpPr>
          <p:cNvPr id="16" name="Shape 14"/>
          <p:cNvSpPr/>
          <p:nvPr/>
        </p:nvSpPr>
        <p:spPr>
          <a:xfrm>
            <a:off x="457200" y="3909060"/>
            <a:ext cx="8229600" cy="864108"/>
          </a:xfrm>
          <a:prstGeom prst="roundRect">
            <a:avLst>
              <a:gd name="adj" fmla="val 5291"/>
            </a:avLst>
          </a:prstGeom>
          <a:solidFill>
            <a:srgbClr val="F3F8FA"/>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6D5A9E"/>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上云</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数据管线是典型的大数据批处理负载：原始快照存对象存储，清洗去重跑分布式批处理集群（Spark 类引擎或云上托管的批处理服务），产出的净化语料再喂给训练集群——这是训练项目里云资源的第一笔账。</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数据</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数据 · 分词</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分词（Tokenization）：模型的切菜刀</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模型不认识「字」，只认识 token——由 BPE（Byte Pair Encoding，字节对编码）等算法从语料里统计出的高频片段。BPE 从单字节起步，反复合并最常见的相邻对，长出一张几万到二十几万条目的词表（Vocabulary）。</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切菜：常见词像「土豆」整颗下锅（一个 token），生僻词像没见过的食材，被切成碎末（多个 token）。刀工（词表）是照着语料的「常见菜谱」磨出来的——语料里英文多，英文就切得整，中文就切得碎。</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数字</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同样一句话，中文通常比英文多花 30–100% 的 token（取决于分词器对中文的优化程度）。这直接影响两件事：客户按 token 计费的账单，和同样上下文窗口里「装得下多少中文材料」。</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售前实用点：给客户估成本时别拿英文基准直接换算中文；对比模型时可以把「中文分词效率」（每汉字平均 token 数）作为一个加分项——同样的钱，效率高的模型能多装三成内容。</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数据</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数据 · 数据墙</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数据墙与合成数据：粮食不够了怎么办</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现状</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行业公认「数据墙」（Data Wall）正在逼近：互联网高质量文本存量约 10–50 万亿 token，而按 Chinchilla 定律训 1T 参数模型就要约 20 万亿——新一代模型把公开的好数据基本吃完了。（核实于 2026-07）</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做法</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三条出路：① 精耕存量——更好的清洗配比，把同样的数据「嚼得更细」；② 多轮复用——好数据训多个 epoch，但收益递减；③ 合成数据（Synthetic Data）——用强模型生成教材级文本、习题和代码，已是新模型预训练的重要成分。</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B85042"/>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注意</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合成数据的风险要讲透：模型吃自己（或同类）生成的数据可能「近亲繁殖」，错误和偏见被放大、多样性退化（模型坍缩）。工程上的解法是严格的质量过滤、真实数据锚定和来源多样化——合成是补充，不是替代。</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给客户的叙事：数据红利期结束意味着「大力出奇迹」降速，竞争转向数据工程和后训练——这也解释了为什么近两年模型进步的主旋律从「更大」变成了「更会想」（第 6 章）。</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数据</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2 章 · 数据</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打开任意大模型的在线 tokenizer 工具，输入同一段中英对照文本（各 100 字/词），对比 token 数，算出中文的「token 溢价」。</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翻一翻 FineWeb 的技术报告（书单 #1 Smol Playbook 也有数据章），列出它的清洗管线有哪几道工序、每道大概滤掉多少数据。</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用「备菜」类比向同事解释：为什么两家公司用同样的 Common Crawl，训出的模型差距很大？</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1 题做完你会对「中文场景成本估算」有手感——这是被客户问「为什么中文更贵/上下文更短」时的实测依据。</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动手做</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数据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我们的私有数据会不会被拿去训练？</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正规厂商的企业级 API 都承诺不用客户数据做训练，可以在合同里写明；训练语料来自公开抓取、授权数据和合成数据。这和「您主动用自己的数据做微调」是两回事——后者数据仍归您，产出的模型也只服务您。</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听说高质量数据快用完了，模型是不是到头了？</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公开文本的红利确实在见顶（业内叫数据墙），但三条路还在延展：数据工程精耕、合成数据补给、以及把算力从「训练更大」转向「推理更会想」。模型进步没停，只是主战场换了。</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为什么同样的内容，中文消耗的 token 比英文多？</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分词器的词表是从语料统计出来的，英文语料占比高、切得整，中文相对切得碎——同样内容通常多花三成到一倍 token。选型时可以实测目标模型的中文分词效率，直接影响账单和有效上下文。</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合成数据训出来的模型可靠吗？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作为「补充粮食」是成熟做法——用强模型生成教材级文本和习题，经过质量过滤后确实能提升能力；但纯靠合成会有模型坍缩风险，所以主流配方都是真实数据打底、合成数据增强。</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你们能保证训练数据的合规吗？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这是采购必答题：正规厂商会说明数据来源构成、做版权与隐私过滤，并对产出承担一定的侵权责任条款。开源模型则要看模型卡和许可证——这也是企业选型时法务尽调的一部分。</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 · 客户会怎么问</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2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数据：模型的粮食</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语料三大件：网页打量、书籍论文提质、代码练逻辑；旗舰模型的饭量在 15–30 万亿 token。</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原料人人有，清洗去重的手艺才是护城河——FineWeb 是公开的数据工程教科书。</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分词是模型的切菜刀：中文天然多花 token，估成本、比模型时都要算这笔账。</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数据墙已至：精耕存量 + 合成数据补给，行业重心从「更大」转向「更会想」。</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2 章</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3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预训练：压缩互联网的暴力美学</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Pre-training: Compressing the Internet</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一个看似简单到不可思议的任务——「猜下一个词」——重复几万亿次之后，模型学会了语法、事实、代码和推理的雏形。这一章讲这件事为什么成立（Scaling Laws）、2026 年主流模型长什么样（MoE + FP8 + 新优化器），以及 DeepSeek 们为什么能把训练成本打下来。</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预训练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用一句话讲清预训练在做什么：海量文本上的下一词预测，为什么这等于「有损压缩互联网」</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 Scaling Laws 三代演进：Kaplan（更大就更强）→ Chinchilla（参数数据要配平）→ 推理感知（把服务成本算进去）</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解释为什么 2026 年旗舰开源模型几乎全是 MoE：总参数很大、激活很小，训练和推理都省钱</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 DeepSeek-V3 / Kimi K2 的真实账本，回答「为什么他们训得便宜」——FP8、MoE、新优化器的组合拳</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预训练</a:t>
            </a:r>
            <a:endParaRPr lang="en-US" sz="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预训练 · Scaling Laws</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Scaling Laws 三代演进：从「越大越好」到「精打细算」</a:t>
            </a:r>
            <a:endParaRPr lang="en-US" sz="22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55448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gridCol w="1554480">
                  <a:extLst>
                    <a:ext uri="{9D8B030D-6E8A-4147-A177-3AD203B41FA5}">
                      <a16:colId xmlns:a16="http://schemas.microsoft.com/office/drawing/2014/main" val="20003"/>
                    </a:ext>
                  </a:extLst>
                </a:gridCol>
              </a:tblGrid>
              <a:tr h="65836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代际</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核心主张</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对行业的影响</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一句话记忆</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Kaplan 2020</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能力随参数/数据/算力按幂律可预测提升，参数优先</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开启军备竞赛：GPT-3 一路到万亿参数</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「做大就完了」</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Chinchilla 2022</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同样算力下参数与数据要配平：约 20 token/参数，此前的模型普遍「训不饱」</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从拼参数转向拼数据；撞上数据墙的伏笔</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「吃饱再长个」</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推理感知 2024–</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把推理服务成本算进最优解：小而多训（超量 token）总账更划算</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小模型过度训练成为主流；MoE 崛起</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「好养活才是真便宜」</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给客户的翻译：Scaling Laws 是「花多少钱能买到多强能力」的可预测曲线——大厂敢投几亿美金训模型，正因为回报可以事先算出来。（现状核实于 2026-07）</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预训练</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预训练 · MoE</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MoE 专家混合：参数很多，干活的很少</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专家混合（MoE，Mixture of Experts）把网络里的前馈层复制成 N 个「专家」，另训一个路由器（Router），每个 token 只送进其中一两个专家。于是「总参数」巨大（知识容量大），「激活参数」很小（每次计算便宜）。</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全科医院 vs 会诊制：稠密模型（Dense）像每个病人都让全院医生一起看，贵且慢；MoE 像分诊台——皮肤问题送皮肤科，只动用 2% 的医生，但医院整体「什么都懂」。</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0E4D64"/>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现状</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2026 年旗舰开源模型几乎全是稀疏 MoE：DeepSeek V4-Pro 总参 1.6T / 激活仅 49B，Llama 4 Maverick 400B/17B，Qwen 3.5 397B/17B，Kimi K3 总参 2.8T / 激活 104B；Qwen3.8-2.4T-A95B 已开放权重（Qwen 首个开源 Max 级）。「同等推理成本下装下更多知识」已是共识。（核实于 2026-09）</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客户问「参数量怎么看」时先反问总参还是激活参：MoE 模型报 400B 听着吓人，实际每次推理只用 17B 的算力——性能对标看激活参数和实测，别被总参数唬住，也别用总参数唬客户。</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预训练</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预训练 · 降本三板斧</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把训练账单打下来：FP8、新优化器与工程绞尽脑汁</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128199"/>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做法</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低精度训练：FP8（8 位浮点）混合精度把每个数字从 16 位砍到 8 位，显存和带宽近乎减半、吞吐大增，用少量精度管理换一半成本——DeepSeek-V3 大规模验证后，FP8 已进入主流实践。（核实于 2026-07）</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做法</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更快的优化器：Muon 是十年来 AdamW 的首个可信挑战者，计算效率约 2 倍；Kimi K2 用改良版 MuonClip 在 15.5 万亿 token 上做到零训练崩溃（loss spike），PyTorch 2.9 已原生内置 torch.optim.Muon。优化器省的是「同样数据少走弯路」的钱。</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案例</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DeepSeek-V3 技术报告（书单 #9）是「工程降本」的标杆读物：MoE 架构 + FP8 + 多 token 预测 + 通信计算重叠，层层优化叠出业界震惊的性价比。出口管制下的算力约束反而逼出了极致工程——这个叙事客户很爱听。</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回答「为什么 DeepSeek 训得便宜」的标准结构：架构省（MoE 稀疏激活）＋ 精度省（FP8）＋ 算法省（优化器与训练配方）＋ 工程省（把每张卡榨干）——不是偷工减料，是每一层都精打细算。</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预训练</a:t>
            </a:r>
            <a:endParaRPr lang="en-US" sz="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预训练 · 承上启下</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与「LLM 原理」模块的关系：发动机舱 vs 生产流水线</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6D5A9E"/>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串联</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本库的 LLM 原理模块讲「发动机舱」：Transformer 架构、注意力机制、上下文窗口从何而来——模型是个什么机器。本章讲「流水线」：这台机器是怎么被造出来、调出来的。两边互为前置，建议搭配阅读。</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0E4D64"/>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训练视角只需要知道：Transformer 的关键优势是可并行——一段文本里每个位置的「猜下一词」可以同时算，几千张 GPU 才能一起使劲。RNN 时代必须逐词串行，这就是 Transformer 统治训练时代的根本原因。</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128199"/>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流水线类比：RNN（Recurrent Neural Network，循环神经网络） 像手工作坊，一件产品必须从头做到尾才能开始下一件；Transformer 像现代流水线，一万件产品同时在各工位加工——同样的工人（算力），产能差几个数量级。</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面对技术型客户可以补一句：架构（LLM 原理模块）决定「能不能高效训」，数据与配方（本模块）决定「训出来有多强」，两者相乘才是模型竞争力。</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预训练</a:t>
            </a:r>
            <a:endParaRPr lang="en-US" sz="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3 章 · 预训练</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读 DeepSeek-V3 技术报告的引言与成本表（书单 #9），把它的降本手段归类到「架构/精度/算法/工程」四个筐里。</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用「会诊制医院」类比给同事讲 MoE，并让对方答出：为什么 MoE 推理便宜但显存占用仍然很大？（提示：专家虽然轮流干活，但都得在场。）</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算一笔 Chinchilla 账：按 20 token/参数，训一个 70B 稠密模型要多少 token？对照「高质量文本存量 10–50 万亿」感受数据墙。</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2 题的答案是售前高频考点：MoE 省的是计算不是显存——所有专家都要装进显存，所以 MoE 模型部署门槛（显存）高、跑起来（算力）便宜，恰好是私有化部署报价的关键差异。</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动手做</a:t>
            </a:r>
            <a:endParaRPr lang="en-US" sz="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预训练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为什么 DeepSeek 能把训练成本压那么低？</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四层组合拳：MoE 稀疏架构（每个 token 只激活一小部分参数）、FP8 低精度（显存带宽近乎减半）、更高效的训练算法，以及把 GPU 通信和计算重叠的极致工程。是精打细算，不是偷工减料——技术报告全公开，经受住了复现检验。</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参数越大模型越强吗？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早期近似成立（Kaplan 定律），现在要打三个折扣：数据要配平（Chinchilla）、服务成本要算进去（小模型超量训练更划算）、MoE 让「总参数」和「实际算力」脱钩。看模型强弱建议看激活参数、训练数据量和实测榜单，别只看参数标签。</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MoE 模型报的 400B 参数，跟稠密 70B 怎么比？</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比「激活参数」和实测：400B 总参的 MoE 每次推理可能只用 17B 的算力，推理成本接近小模型，知识容量接近大模型。但注意显存要装下全部 400B——私有化部署时这是硬门槛。</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幻觉是不是训练没做好？</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根源在机制：模型是互联网的有损压缩，知识融在权重里而非存在数据库里，「解压失真」就是幻觉。训练可以压低它（更好的数据、对齐时奖励诚实），但工程上治本靠 RAG 提供可溯源的外部事实 + 让模型学会说「不知道」。</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现在自己预训练一个基座模型还有意义吗？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对绝大多数企业没有：数据、算力、人才三道门槛都极高，而开源基座（MIT/Apache 许可）质量已经很好。理性路径是「开源底座 + 领域后训练/微调 + RAG」，把钱花在离业务近的那一层。</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 · 客户会怎么问</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3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预训练：压缩互联网</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预训练 = 数万亿次下一词预测：把互联网有损压缩进权重，压缩即理解，失真即幻觉。</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Scaling Laws 三代：做大 → 配平（20 token/参数）→ 算上推理成本；能力的价格是可预测的。</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2026 年旗舰开源模型清一色稀疏 MoE：总参管容量、激活参管成本，看模型先分清这两个数。</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降本组合拳 = 架构（MoE）+ 精度（FP8）+ 算法（Muon 等）+ 工程；DeepSeek-V3 报告是标杆案例。</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3 章</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4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后训练 I · SFT：教会听话</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Supervised Fine-Tuning: Teaching It to Follow</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预训练结束时的 base 模型像个博学的书呆子：你问「北京有什么好玩的」，它可能接着写「？这是游客最常问的问题之一」。SFT 用几万到几百万条「指令→示范回答」告诉它：你的新工作是当助手。这一章讲示范教学怎么做、为什么质量碾压数量，以及企业微调该在什么时候上。</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SFT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 SFT 在做什么：用「指令→示范回答」的成对数据继续训练，把「续写机器」变成「对话助手」</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说清对话模板（Chat Template）和角色标记是怎么让模型分清「谁在说话」的</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 LIMA 的结论讲清「质量 &gt; 数量」：一千条精品胜过十万条杂货，以及蒸馏怎么批量造好数据</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给客户画清楚决策树：什么时候该微调、什么时候用 RAG、什么时候提示词就够了</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SFT</a:t>
            </a:r>
            <a:endParaRPr lang="en-US" sz="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SFT · 是什么</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SFT 是什么：从「续写」到「应答」的身份转变</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监督微调（SFT，Supervised Fine-Tuning）：在 base 模型上用「指令 → 理想回答」的成对示范继续做下一词预测，但只对「回答」部分计损失。数据量从几万到几百万条，比预训练小四五个数量级——是雕刻，不是浇筑。</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规培医生跟诊：医学院毕业生（base）知识都有，但不知道「接诊」这个工作的样子。跟着导师看几千个真实病例——先问诊、再检查、后开方——他学的不是新知识，是「这份工作的做事格式」。</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案例</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对话模板（Chat Template）是容易被忽略的细节：训练数据里用特殊标记把 system / user / assistant 各角色包起来，模型才学会「哪段是用户说的、我该在哪开口、说完要停」。用错模板是开源模型部署后胡言乱语的头号原因。</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一句话：SFT 不给模型灌新知识，而是激发并规范它已有的能力——把预训练里见过的「好回答的样子」定型成默认行为。知识的上限仍由预训练决定。</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SFT</a:t>
            </a:r>
            <a:endParaRPr lang="en-US" sz="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SFT · 质量&gt;数量</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质量碾压数量：LIMA 的启示与蒸馏流水线</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LIMA 实验（Less Is More for Alignment）：仅用 1000 条精心挑选的示范做 SFT，效果就能逼近用几十倍数据训的模型。解释：模型的知识在预训练已就位，SFT 只是「唤醒格式」——示范的质量和多样性远比条数重要。</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做法</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好数据怎么来？人写太贵，主流是蒸馏（Distillation）：用最强的老师模型批量生成候选回答，再经过滤、改写、人工抽检后当作示范教给学生模型。Tülu 3（书单 #7）把整条数据配方开源了，是可复现的范本。</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B85042"/>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注意</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SFT 阶段的坑要会讲：示范里塞太多模型「其实不会」的知识，会教出自信的胡说（幻觉加重）；示范风格单一，会把模型训「僵」。所以配方讲究多样性、难度梯度，和「只教它本来能会的」。</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给客户的转译：企业微调项目里，「先花两周整理 500 条真实高质量问答」几乎总是比「导出十万条历史工单直接训」效果好——数据治理是微调项目成败的第一变量，这也是售前评估工作量时的锚点。</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SFT</a:t>
            </a:r>
            <a:endParaRPr lang="en-US" sz="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SFT · 决策树</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微调 vs RAG vs 提示词：客户最常问的选型题</a:t>
            </a:r>
            <a:endParaRPr lang="en-US" sz="2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46304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46888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65836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手段</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改变什么</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适合的问题</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成本与风险</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提示词工程</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不改模型，只改输入</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格式、语气、简单规则——先试它，零成本见效</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上限有限；提示词变长推理变贵</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RAG</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外挂知识库，检索后作答</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知识频繁更新、要可溯源（企业问答标配）</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建库有工程量；答案质量依赖检索质量</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5836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微调（SFT）</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改权重，定型行为</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固定风格/格式/黑话，复杂流程内化，小模型专精降本</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需数据治理与评估；知识更新要重训</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口诀送给客户：「改知识用 RAG，改行为用微调，先试提示词」。三者常组合：微调定行为底色 + RAG 供实时事实。此题与 RAG 模块第 1 章互为镜像——那边从应用侧答，这边补上训练侧的依据。</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SFT</a:t>
            </a:r>
            <a:endParaRPr lang="en-US" sz="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SFT · 上云落地</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企业微调怎么落地：全参、LoRA 与托管服务</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全参微调（Full Fine-tuning）动所有权重，效果上限高但要多卡集群；LoRA（Low-Rank Adaptation）/QLoRA 等参数高效微调（PEFT）只训注入的小矩阵（常不到 1% 参数），单卡可跑、可插拔——企业场景九成从 LoRA 起步。</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LoRA 像给西装配「可拆卸的定制内衬」：西装（基座权重）不动，内衬（低秩矩阵）按客户定制，随时可换可叠加——一套基座服务多个部门的不同微调，部署成本大幅下降。</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6D5A9E"/>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上云</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各大云都有托管微调服务：上传 JSONL 格式的问答数据 → 平台代跑训练与评估 → 产出私有模型或适配器（Adapter）供 API 调用。客户不用管卡和框架；数据不出租户边界是安全叙事的关键一句。</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给客户的路径图：提示词起步 → RAG 补知识 → LoRA 微调定行为 → 全参微调是最后手段。每一步都比上一步重，确认前一步不够用再往下走——这个「爬梯子」逻辑能帮客户避免过度投入。</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SFT</a:t>
            </a:r>
            <a:endParaRPr lang="en-US" sz="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4 章 · SFT</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从你的客户场景里挑三个需求，用「改知识 or 改行为」的尺子判断各该用 RAG、微调还是提示词，写下依据。</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看一个开源模型的 chat template（Hugging Face 模型页 tokenizer_config 里就有），找出 system/user/assistant 的标记方式。</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设计一个 50 条规模的微调数据小样：挑一个具体任务（如客服工单摘要），写清「什么样的示范算高质量」的三条验收标准。</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3 题的三条标准可以从这里出发：答案事实正确且模型「本来就该会」、覆盖任务的主要变体、风格一致可当模板。这份小样标准正是微调 POC（Proof of Concept） 项目启动会上最值钱的交付物。</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动手做</a:t>
            </a:r>
            <a:endParaRPr lang="en-US" sz="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SFT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微调和 RAG 到底该选哪个？</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看要改什么：知识频繁更新、要可溯源 → RAG（改数据不改模型）；要定型说话风格、输出格式、业务流程 → 微调。多数企业问答场景 RAG 是性价比起点，两者也常组合——微调定行为、RAG 供事实。</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我们只有几千条数据，够微调吗？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行为类微调够了——LIMA 证明一千条精品就能显著改变行为。关键不是条数是质量：事实正确、风格统一、覆盖主要场景。先花时间治理出 500–2000 条精品，比堆十万条杂数据效果好。</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微调会不会把模型原有能力调坏？</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有这个风险，叫灾难性遗忘：领域数据训狠了，通用能力会退。工程上用 LoRA（动的参数少、伤害小）、混入通用数据、训后跑通用基准回归测试来兜底——这也是为什么正规微调服务都带评估环节。</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用你们的平台微调，我的数据和模型归谁？</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标准答案应该是：训练数据、产出的适配器/模型权重都归客户，平台承诺数据不出租户边界、不回流进基础模型训练。这条写进合同，是企业客户的底线条款。</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微调一次大概什么成本？</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LoRA 微调 7B–70B 模型、几千条数据，训练本身通常是单卡到几卡·小时级，成本几十到几百美元量级——大头反而在数据整理和评估的人力。全参微调则要多卡集群，成本上一个数量级，所以默认从 LoRA 起步。</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 · 客户会怎么问</a:t>
            </a:r>
            <a:endParaRPr lang="en-US" sz="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4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后训练 I · SFT</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SFT 用「指令→示范」把续写机器变成对话助手：不灌新知识，只定型行为；上限仍由预训练决定。</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质量碾压数量（LIMA：千条精品足矣）；示范数据主流靠强模型蒸馏 + 严格过滤。</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选型口诀：改知识用 RAG、改行为用微调、先试提示词；三者常组合出击。</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落地爬梯子：提示词 → RAG → LoRA → 全参；托管微调服务让客户「带数据来、取模型走」。</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4 章</a:t>
            </a:r>
            <a:endParaRPr lang="en-US" sz="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5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后训练 II · 对齐：教会分寸</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Alignment: RLHF, DPO and the Art of Judgment</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SFT 之后模型会听话了，但「答得像样」不等于「答得好」：同一个问题十种答法，哪种更有用、更诚实、更无害？这没有标准答案，只有人类偏好。这一章讲怎么把「说不清但认得出」的偏好变成训练信号——从 RLHF（Reinforcement Learning from Human Feedback） 的三件套到 DPO 的暴力简化，以及绕不开的对齐税。</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5 章 · 对齐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讲清对齐要解决什么：有用、诚实、无害往往互相打架，而「好回答」的标准只存在于人类偏好里</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拆解 RLHF 三件套：偏好数据 → 奖励模型 → PPO 强化学习，以及它为什么贵、为什么不稳</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 DPO 的简化思路：跳过奖励模型和 RL，直接在偏好对上优化——为什么成了开源世界的主流</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正面回答「对齐税」质疑：对齐会不会把模型调笨、调得过度谨慎，工程上怎么平衡</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5 章 · 对齐</a:t>
            </a:r>
            <a:endParaRPr lang="en-US" sz="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5 章 · 对齐 · 为什么</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为什么需要对齐：好回答没有标准答案</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对齐（Alignment）要把模型行为对齐到人类价值与偏好上，经典目标是 3H：有用（Helpful）、诚实（Honest）、无害（Harmless）。难点在三者常打架——知无不言可能有害，绝对安全可能无用，而「分寸」无法写成规则。</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医生的沟通课：技术上正确的诊断（SFT 能教会）不等于好的医患沟通——什么时候直说、什么时候委婉、哪些话不能说，这是「分寸感」。教材教不会分寸，只能靠资深医生在一个个案例上点评「这样说更好」。</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案例</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InstructGPT（2022）是开山之作：GPT-3 加上「SFT + 偏好对齐」后，13 亿参数的小模型在人类评价中赢过了 1750 亿参数的原版——第一次证明「调教」的价值能顶两个数量级的参数，后训练时代由此开启。</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给客户讲：对齐是模型从「能力」到「产品」的关键一跃。裸模型像有知识没医德的实习生，敢不敢让它面对您的客户，取决于这一步做得多扎实——这也是正规厂商模型溢价的来源之一。</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5 章 · 对齐</a:t>
            </a:r>
            <a:endParaRPr lang="en-US" sz="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5 章 · 对齐 · 对齐税</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对齐税与过度对齐：调教的副作用</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对齐税（Alignment Tax）：对齐在某些能力维度上会付出代价——过度安全训练导致「这个我不能帮你」的误拒（Over-refusal）、回答变得套路化（先共情再免责）、创造力与犀利度下降。社区把这种「变笨变怂」的体感统称对齐税。</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医院的免责文化：医疗纠纷管多了，医生开口先念免责声明、什么都建议「进一步检查」——单看每条规定都合理，叠加起来患者体验直线下降。对齐也一样，每条安全规则都对，堆多了模型就畏手畏脚。</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128199"/>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做法</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工程上的平衡术：把「有帮助」和「无害」做成分开的奖励信号防止互相稀释；用精心设计的边界案例训「该拒的拒、不该拒的别拒」；上线后跟踪误拒率当核心指标。RLAIF / Constitutional AI 用一部「宪法」让 AI 自我批评，把安全对齐的成本和一致性也管起来。</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客户抱怨「模型太怂」时的专业回应：这不是能力缺陷而是对齐策略的选择，不同厂商刀法不同；企业场景可以通过系统提示词放宽、或用自己的偏好数据做 DPO 把分寸调到业务需要的位置。</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5 章 · 对齐</a:t>
            </a:r>
            <a:endParaRPr lang="en-US" sz="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5 章 · 对齐</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拿同一个问题（如「帮我写一封催款邮件」）问三个不同模型，对比回答的语气、结构和免责话术——你看到的差异就是各家对齐刀法的差异。</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设计 5 个「边界问题」（合理但容易被误拒的请求，如安全测试脚本），测一个模型的误拒率——这是评估对齐质量的实用小工具。</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用「米其林评委」类比给同事讲清奖励模型，并让对方说出「评委被钻空子」对应的术语（Reward Hacking）。</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1 题是零成本却效果惊人的售前演示：现场让客户直观看到「同样的底座能力、不同的分寸感」，自然引出「我们可以帮您把分寸调到您的业务需要」的方案叙事。</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5 章 · 动手做</a:t>
            </a:r>
            <a:endParaRPr lang="en-US" sz="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5 章 · 对齐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RLHF 和 DPO 有什么区别，你们用哪个？</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目标一样（把模型掰向人类偏好），路径不同：RLHF 先训奖励模型再跑强化学习，上限高但工程重；DPO 直接在偏好对上优化，简单稳定便宜。行业现状是混用——企业级偏好定制 DPO 通常够用，前沿模型两者都上。</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对齐会不会把模型调笨？</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有代价，业内叫对齐税——主要体现在误拒和套路化回答上。但代价可控：好的配方把有用性和安全性分开优化，上线后监控误拒率。反过来说，没有对齐的模型根本不敢投产——这是必要成本，不是缺陷。</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为什么同一个问题，你们的模型拒答、别家的回答？</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各家安全策略的松紧不同，这是产品选择不是能力差距。企业部署时可以通过系统提示词和偏好微调把边界调到贵司业务合适的位置——金融客服和创意工作室需要的分寸显然不同。</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人类标注的偏好数据要多少？很贵吧？</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偏好对通常几万到几十万条量级，确实是后训练里最贵的数据。所以业界一是用 RLAIF 让强模型代打大部分分、人类只审关键样本，二是直接复用开源偏好数据集起步——成本已比 RLHF 早期降了一个量级。</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模型会不会学会「讨好」而不是「答对」？</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会，这叫奖励作弊/谄媚（Sycophancy）——评委爱听什么就说什么。缓解靠三件事：奖励模型定期重训、把「诚实」单独做成奖励信号、以及第 6 章要讲的 RLVR——数学和代码的对错机器可判，讨好没用。</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5 章 · 客户会怎么问</a:t>
            </a:r>
            <a:endParaRPr lang="en-US" sz="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5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后训练 II · 对齐</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对齐把「说不清但认得出」的人类偏好变成训练信号：核心是 3H 的平衡，靠偏好对而非标准答案。</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RLHF 三件套 = 偏好数据 + 奖励模型（评委）+ PPO（教练）；评委可被钻空子是永恒软肋。</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DPO 用一个损失函数替代整套 RL 管线：简单稳定，是开源与企业偏好定制的默认起手式。</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对齐税真实存在但可调控——「太怂」不是能力问题，是策略选择，可按客户业务重新调分寸。</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5 章</a:t>
            </a:r>
            <a:endParaRPr lang="en-US" sz="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6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后训练 III · RLVR 与推理模型：教会思考</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RLVR &amp; Reasoning Models: Teaching It to Think</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2024 年底 o1 发布、2025 年初 DeepSeek-R1 开源，大模型进入「先想后答」的时代：不再追求秒回，而是让模型在答题前生成长长的思维链。背后的训练革命叫 RLVR——奖励不再来自评委的主观打分，而来自「答案对不对」这个机器可判定的铁标准。这一章讲清这场范式转移，以及它如何重塑成本结构与产品选型。</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6 章 · 推理模型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讲清推理模型和普通模型的本质差别：答题前生成思维链（Chain of Thought），用推理时算力换正确率</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拆解 RLVR：为什么「可验证奖励」绕开了奖励模型的软肋，数学/代码为什么是天然训练场</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说清 GRPO 相对 PPO 简化了什么，DeepSeek-R1 的「纯 RL 激发推理」证明了什么</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给客户算清推理模型的账：什么任务值得为「多想几步」付费，什么任务纯属浪费</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 · 推理模型</a:t>
            </a:r>
            <a:endParaRPr lang="en-US" sz="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6 章 · 推理模型 · GRPO</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GRPO：让 RL 训练平民化的简化</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GRPO（组相对策略优化，Group Relative Policy Optimization）：PPO 需要额外训一个价值模型（Critic）来估计「这步棋值多少分」，显存和复杂度翻倍。GRPO 的替代方案——同一道题让模型一次生成一组（如 16 个）答案，用组内平均分当基准：比平均好的加强，比平均差的削弱。</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班级内部排名：不请专家预测每个学生「应得多少分」（价值模型），而是让全班做同一张卷子，高于平均分的学法保留、低于的修正。参照系来自同伴，不来自裁判——省掉一整个裁判系统。</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0E4D64"/>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现状</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GRPO 由 DeepSeek 在数学模型上提出，经 R1 发扬光大，如今连同其改进版（DAPO 等）已是开源社区推理训练的主力算法，TRL、OpenRLHF 等框架开箱即用——「后训练民主化」的关键一步。（核实于 2026-07）</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技术叙事串一下：DPO 干掉了奖励模型（第 5 章），GRPO 干掉了价值模型——后训练这几年的主旋律就是把 RL 管线一步步拆简单，让百人团队也能训出推理模型。这是开源模型快速追赶的方法论基础。</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 · 推理模型</a:t>
            </a:r>
            <a:endParaRPr lang="en-US" sz="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6 章 · 推理模型 · 蒸馏</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蒸馏：把「会思考」装进小模型</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推理蒸馏：让大推理模型解题并展示完整思维链，把「题目 + 思考过程 + 答案」整理成教材，对小模型做 SFT——小模型直接背会「思考的套路」。R1 发布时同步放出的一系列蒸馏小模型证明：7B 级别也能有像样的推理能力。</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特级教师的解题笔记：学生（小模型）没有能力自己悟出解法，但照着老师写满推导过程的笔记反复临摹，也能学会八成功力——成本只有自己从头悟（跑 RLVR）的零头。</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128199"/>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取舍</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蒸馏 vs 自己做 RL：蒸馏便宜、见效快，但上限锁死在老师水平之下，且换个领域容易露馅；自训 RLVR 上限高、可对私有任务定制，但要有可验证的任务数据和 RL 工程能力。企业想要「私有推理模型」时，九成场景蒸馏够用。</a:t>
            </a:r>
            <a:endParaRPr lang="en-US" sz="1050" dirty="0"/>
          </a:p>
        </p:txBody>
      </p:sp>
      <p:sp>
        <p:nvSpPr>
          <p:cNvPr id="16" name="Shape 14"/>
          <p:cNvSpPr/>
          <p:nvPr/>
        </p:nvSpPr>
        <p:spPr>
          <a:xfrm>
            <a:off x="457200" y="3909060"/>
            <a:ext cx="8229600" cy="864108"/>
          </a:xfrm>
          <a:prstGeom prst="roundRect">
            <a:avLst>
              <a:gd name="adj" fmla="val 5291"/>
            </a:avLst>
          </a:prstGeom>
          <a:solidFill>
            <a:srgbClr val="F3F8FA"/>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6D5A9E"/>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串联</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与 Agent 模块的接口：推理模型 + 工具调用训练，正是 Agent 模块里「模型为什么现在能当大脑」的答案——规划、反思、多步工具使用这些 agentic 能力，都是在这一步的 RL 里练出来的。两个模块在此处握手。</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 · 推理模型</a:t>
            </a:r>
            <a:endParaRPr lang="en-US" sz="8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6 章 · 推理模型 · 选型</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推理模型的账：什么时候值得为「思考」付费</a:t>
            </a:r>
            <a:endParaRPr lang="en-US" sz="22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3716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2194560">
                  <a:extLst>
                    <a:ext uri="{9D8B030D-6E8A-4147-A177-3AD203B41FA5}">
                      <a16:colId xmlns:a16="http://schemas.microsoft.com/office/drawing/2014/main" val="20003"/>
                    </a:ext>
                  </a:extLst>
                </a:gridCol>
              </a:tblGrid>
              <a:tr h="61264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维度</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普通模型（Instruct）</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推理模型（Reasoning）</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售前判断</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响应</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秒回，流式体验好</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先思考数秒到数分钟</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对话/客服等实时场景慎用推理模型</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成本</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只为答案 token 付费</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思考 token 同样计费，难题可能翻几倍</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按任务价值算 ROI，别全线上推理模型</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强项</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写作、对话、总结、翻译</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数学、代码、多步规划、复杂决策</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任务有「可验证的对错」才吃得到红利</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组合</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主流做法：路由分流，简单题走快模型、难题升推理模型</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一句话给客户：推理模型不是「更好的模型」而是「更贵的档位」——像出租车的高速优先选项，值不值取决于这趟路。</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 · 推理模型</a:t>
            </a:r>
            <a:endParaRPr lang="en-US" sz="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6 章 · 推理模型</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拿一道多步数学应用题分别喂给普通模型和推理模型（或同一模型开/关深度思考），对比正确率、耗时和 token 消耗，做成一页小表。</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读 DeepSeek-R1 论文（书单可査）里 R1-Zero 的「aha moment」段落，用自己的话复述：什么行为是「涌现」出来的、没人教过？</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为一个客户场景设计路由策略：哪些请求走快模型、哪些升级推理模型？写出两条可执行的分流规则（如按任务类型/按首答置信度）。</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3 题是 2026 年售前方案里的高频模块：「模型分层 + 智能路由」既控成本又保体验，几乎所有平台型客户都需要这一页——做好它比背十个 benchmark 有用。</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 · 动手做</a:t>
            </a:r>
            <a:endParaRPr lang="en-US" sz="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6 章 · 推理模型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推理模型和普通模型到底差在哪？</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训练上多了一步 RLVR——在数学、代码这类可判对错的任务上用强化学习刷题；行为上答题前先生成思维链打草稿。结果是难题正确率大幅上升，代价是更慢、更贵。它是「更贵的档位」，不是全面升级。</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什么场景值得用推理模型？</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认准一条：任务有没有「值得多想几步」的复杂度和「可验证的对错」。代码生成、数据分析、多步规划值得；闲聊、摘要、模板写作纯属浪费。最佳实践是路由分流——简单题快模型、难题推理模型，成本能省一半以上。</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思维链里的内容可信吗？能给用户看吗？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要谨慎：思维链是「草稿」不是「审计日志」，可能包含试错和幻觉，部分厂商也不透出原始思考过程。产品上通常展示摘要版思考或只给最终答案——把草稿当结论呈现是常见的产品事故。</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DeepSeek-R1 为什么当时轰动？</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三点：证明了纯强化学习能自发涌现出反思验算等推理行为（R1-Zero）；用 GRPO 把训练成本打到行业零头；全套开源（MIT）连蒸馏小模型一起放出。它把「推理模型」从一家的黑魔法变成了全行业的公开配方。</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我们能训自己的行业推理模型吗？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分两档：有可验证任务数据（如代码测试集、计算规则）且有 RL 工程能力，可以自训 RLVR，上限最高；否则用「大推理模型蒸馏 + 私有数据 SFT」，成本低一个量级、九成场景够用。先蒸馏后 RL 是稳妥路径。</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 · 客户会怎么问</a:t>
            </a:r>
            <a:endParaRPr lang="en-US" sz="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6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后训练 III · 推理模型</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推理模型 = 先想后答：思维链是草稿纸，推理时扩展是「训练定终身」之外的第二条能力曲线。</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RLVR 用机器可判的对错替代评委的品味：数学/代码是天然训练场，讨好在这里失效。</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简化的接力赛：DPO 砍掉奖励模型、GRPO 砍掉价值模型——RL 平民化让开源迅速追平。</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产品化三件套：蒸馏装进小模型、路由控制成本、思维链慎对用户展示。</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6 章</a:t>
            </a:r>
            <a:endParaRPr lang="en-US" sz="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7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训练基础设施与算力账</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Infrastructure: Parallelism, Memory and Money</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前六章讲「教什么」，这一章讲「教室和学费」：一个 70B 模型光权重就装不进任何单卡，几千张 GPU 怎么分工协作？显存到底被什么吃掉了？客户问「训一个模型要多少钱多少卡」，这一章给你一套能当场心算的估算框架。</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算清显存账：为什么训练时的显存占用是「参数量 × 16 倍」量级，单卡永远不够用</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用「千人抬楼」讲清四种并行（数据/张量/流水线/专家）各解决什么问题、代价是什么</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掌握训练成本的心算公式（6ND 法则），当场估出「多少卡、多少天、多少钱」的量级</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说清训练集群对云基础设施的真实要求：高速互联、并行存储、以及「一张卡坏了全队等它」的容错工程</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基础设施</a:t>
            </a:r>
            <a:endParaRPr lang="en-US" sz="8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显存账</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显存都去哪了：参数只是冰山一角</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训练一个参数的标准开销（混合精度 + Adam 类优化器）：权重 2 字节 + 梯度 2 字节 + 优化器状态 12 字节 ≈ 每参数 16 字节。70B 模型仅这三项就要约 1.1TB 显存——顶级单卡不到 200GB，连零头都装不下，这还没算激活值。</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厨师做菜不只需要放食材（权重）的台面，还要放切好的半成品（激活值）、每道菜的修改笔记（梯度）、和记录「上次咸了这次少放盐」的调味手账（优化器状态）。后厨真实占地是菜谱本身的十几倍。</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数字</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推理只要权重 + KV 缓存，训练要全套四件——这就是「训练集群」和「推理集群」规格差异的根源，也是为什么 LoRA 微调（只训 1% 参数，优化器状态跟着缩小 99%）能把训练门槛从集群打到单卡。</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记住 16 字节/参数这个数：客户问「为什么微调 70B 要这么多卡」时，当场把 1.1TB 算给他看，再顺势引出 LoRA/QLoRA（Quantized LoRA） 的省钱方案——数字比形容词有说服力。</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基础设施</a:t>
            </a:r>
            <a:endParaRPr lang="en-US" sz="8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并行</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四种并行：千人抬楼的分工学</a:t>
            </a:r>
            <a:endParaRPr lang="en-US" sz="22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73736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61264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并行方式</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怎么分</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类比</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代价</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数据并行 DP（Data Parallelism）</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每张卡拿完整模型副本，各训不同数据，定期同步梯度；ZeRO 再把冗余状态切碎分摊</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多个班级用同一套教材各自上课，考后统一对答案</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每卡都要装下模型（ZeRO 缓解）</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张量并行 TP</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把单层的大矩阵横切竖切到多卡，一层多卡合算</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一张大桌子四人合抬</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通信极密集，只适合机内高速互联</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流水线并行 PP（Pipeline Parallelism）</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按层切段，不同卡管不同层，数据像流水线过站</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工厂流水线各管一段工序</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有「气泡」空转，要精细调度填满</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专家并行 EP（Expert Parallelism）</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MoE 的各专家分散到不同卡，token 按路由投递</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各科室分楼办公，病人分诊转送</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路由不均会忙闲不均</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现代大模型训练是「多维并行」组合拳（HF Ultra-Scale Playbook 称 5D 并行）——书单 #3 有 4000 组实验的完整攻略。</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基础设施</a:t>
            </a:r>
            <a:endParaRPr lang="en-US" sz="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深潜</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训练恢复是一台有证据的状态机</a:t>
            </a:r>
            <a:endParaRPr lang="en-US" sz="22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73736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61264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状态组</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包含</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类比</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验收要点</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进行中</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运行 / 快照中 / 校验中</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登山中，按里程碑拍照存档</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快照要异步，别让全队停下来等拍照</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等待</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暂停 / 重启中 / 降级运行</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恶劣天气原地扎营</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进入条件与最大驻留时间要写清楚</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终态</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完成 / 已回滚 / 失败</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登顶、撤回营地、或宣布下撤</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回滚要能对账：重复了多少样本、数值差多少</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纪律</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run → 快照 → 校验 → 中断 → 恢复 → 比对 → 续训/回滚</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每次换装备都重演一次撤退路线</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定 RPO/RTO；框架、并行网格或存储一变，恢复演练重跑</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Llama 3 的 466 次中断（本章前文）不是意外是常态——恢复能力不是「有 checkpoint」，而是「演练过、对过账、敢按钮」。</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基础设施</a:t>
            </a:r>
            <a:endParaRPr lang="en-US" sz="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深潜</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省显存的每一招，都把成本转移到别处</a:t>
            </a:r>
            <a:endParaRPr lang="en-US" sz="22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57200" y="1005840"/>
          <a:ext cx="8229600" cy="914400"/>
        </p:xfrm>
        <a:graphic>
          <a:graphicData uri="http://schemas.openxmlformats.org/drawingml/2006/table">
            <a:tbl>
              <a:tblPr/>
              <a:tblGrid>
                <a:gridCol w="1737360">
                  <a:extLst>
                    <a:ext uri="{9D8B030D-6E8A-4147-A177-3AD203B41FA5}">
                      <a16:colId xmlns:a16="http://schemas.microsoft.com/office/drawing/2014/main" val="20000"/>
                    </a:ext>
                  </a:extLst>
                </a:gridCol>
                <a:gridCol w="246888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612648">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杠杆</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省什么</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类比</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代价转移到哪</a:t>
                      </a:r>
                      <a:endParaRPr lang="en-US" sz="105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0E4D64"/>
                    </a:solidFill>
                  </a:tcPr>
                </a:tc>
                <a:extLst>
                  <a:ext uri="{0D108BD9-81ED-4DB2-BD59-A6C34878D82A}">
                    <a16:rowId xmlns:a16="http://schemas.microsoft.com/office/drawing/2014/main" val="10000"/>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混合精度</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权重与计算用 BF16/FP8，状态与算力都省</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行李换真空袋——体积小了，东西还是那些</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数值范围变窄：盯 loss 溢出与发散</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1"/>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激活重计算</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前向激活不存，反向传播时重算</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不背课本，考试时现场重推公式</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换步时：吞吐与 MFU 下降，训练变慢</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分片（FSDP/ZeRO）</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参数/梯度/优化器状态切碎分摊到多卡</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百科全书拆卷，各家存一卷</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通信量上升：吃网络，规模越大越明显</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3F8FA"/>
                    </a:solidFill>
                  </a:tcPr>
                </a:tc>
                <a:extLst>
                  <a:ext uri="{0D108BD9-81ED-4DB2-BD59-A6C34878D82A}">
                    <a16:rowId xmlns:a16="http://schemas.microsoft.com/office/drawing/2014/main" val="10003"/>
                  </a:ext>
                </a:extLst>
              </a:tr>
              <a:tr h="612648">
                <a:tc>
                  <a:txBody>
                    <a:bodyPr/>
                    <a:lstStyle/>
                    <a:p>
                      <a:pPr marL="0" indent="0">
                        <a:buNone/>
                      </a:pPr>
                      <a:r>
                        <a:rPr lang="en-US" sz="980" b="1" dirty="0">
                          <a:solidFill>
                            <a:srgbClr val="0B2540"/>
                          </a:solidFill>
                          <a:latin typeface="Calibri" pitchFamily="34" charset="0"/>
                          <a:ea typeface="Calibri" pitchFamily="34" charset="-122"/>
                          <a:cs typeface="Calibri" pitchFamily="34" charset="-120"/>
                        </a:rPr>
                        <a:t>CPU/NVMe 卸载</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把暂时不用的状态挪出显存</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常用书放桌上，其余进书库</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tc>
                  <a:txBody>
                    <a:bodyPr/>
                    <a:lstStyle/>
                    <a:p>
                      <a:pPr marL="0" indent="0">
                        <a:buNone/>
                      </a:pPr>
                      <a:r>
                        <a:rPr lang="en-US" sz="980" dirty="0">
                          <a:solidFill>
                            <a:srgbClr val="1A2733"/>
                          </a:solidFill>
                          <a:latin typeface="Calibri" pitchFamily="34" charset="0"/>
                          <a:ea typeface="Calibri" pitchFamily="34" charset="-122"/>
                          <a:cs typeface="Calibri" pitchFamily="34" charset="-120"/>
                        </a:rPr>
                        <a:t>PCIe 带宽与尾延迟：取书慢</a:t>
                      </a:r>
                      <a:endParaRPr lang="en-US" sz="980" dirty="0">
                        <a:latin typeface="Calibri" charset="0"/>
                        <a:ea typeface="Calibri" charset="0"/>
                        <a:cs typeface="Calibri" charset="0"/>
                      </a:endParaRPr>
                    </a:p>
                  </a:txBody>
                  <a:tcPr marL="54864" marR="54864" marT="54864" marB="54864" anchor="ctr">
                    <a:lnL w="9525" cap="flat" cmpd="sng" algn="ctr">
                      <a:solidFill>
                        <a:srgbClr val="D8E4EA"/>
                      </a:solidFill>
                      <a:prstDash val="solid"/>
                      <a:round/>
                      <a:headEnd type="none" w="med" len="med"/>
                      <a:tailEnd type="none" w="med" len="med"/>
                    </a:lnL>
                    <a:lnR w="9525" cap="flat" cmpd="sng" algn="ctr">
                      <a:solidFill>
                        <a:srgbClr val="D8E4EA"/>
                      </a:solidFill>
                      <a:prstDash val="solid"/>
                      <a:round/>
                      <a:headEnd type="none" w="med" len="med"/>
                      <a:tailEnd type="none" w="med" len="med"/>
                    </a:lnR>
                    <a:lnT w="9525" cap="flat" cmpd="sng" algn="ctr">
                      <a:solidFill>
                        <a:srgbClr val="D8E4EA"/>
                      </a:solidFill>
                      <a:prstDash val="solid"/>
                      <a:round/>
                      <a:headEnd type="none" w="med" len="med"/>
                      <a:tailEnd type="none" w="med" len="med"/>
                    </a:lnT>
                    <a:lnB w="9525" cap="flat" cmpd="sng" algn="ctr">
                      <a:solidFill>
                        <a:srgbClr val="D8E4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5" name="Text 2"/>
          <p:cNvSpPr/>
          <p:nvPr/>
        </p:nvSpPr>
        <p:spPr>
          <a:xfrm>
            <a:off x="457200" y="4434840"/>
            <a:ext cx="8229600" cy="384048"/>
          </a:xfrm>
          <a:prstGeom prst="rect">
            <a:avLst/>
          </a:prstGeom>
          <a:noFill/>
          <a:ln/>
        </p:spPr>
        <p:txBody>
          <a:bodyPr wrap="square" lIns="0" tIns="0" rIns="0" bIns="0" rtlCol="0" anchor="ctr"/>
          <a:lstStyle/>
          <a:p>
            <a:pPr marL="0" indent="0">
              <a:buNone/>
            </a:pPr>
            <a:r>
              <a:rPr lang="en-US" sz="950" i="1" dirty="0">
                <a:solidFill>
                  <a:srgbClr val="51606E"/>
                </a:solidFill>
                <a:latin typeface="Calibri" pitchFamily="34" charset="0"/>
                <a:ea typeface="Calibri" pitchFamily="34" charset="-122"/>
                <a:cs typeface="Calibri" pitchFamily="34" charset="-120"/>
              </a:rPr>
              <a:t>优化顺序：先量化显存账本、清异常与碎片 → 混合精度/重计算 → 分片 → 最后才考虑卸载；梯度累积另记一笔——省的是激活，代价是全局 batch 语义变化。</a:t>
            </a:r>
            <a:endParaRPr lang="en-US" sz="950" dirty="0"/>
          </a:p>
        </p:txBody>
      </p:sp>
      <p:sp>
        <p:nvSpPr>
          <p:cNvPr id="6" name="Text 3"/>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7" name="Text 4"/>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基础设施</a:t>
            </a:r>
            <a:endParaRPr lang="en-US" sz="8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上云落地</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训练上云：集群不是「一堆卡」而是「一台超级机器」</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6D5A9E"/>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上云</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训练集群的三大件：GPU 算力（数百到数千卡同代同构）、高速互联（节点内 NVLink、节点间 RDMA（Remote Direct Memory Access） 网络——张量并行对带宽极度敏感）、并行文件存储（喂数据 + 高频写 checkpoint）。云上对应「AI 超算集群」类产品，按整机柜/整集群交付。</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B85042"/>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注意</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容错是隐形主角：几千张卡连续跑数周，单卡故障是必然事件，而训练是同步作业——一卡挂全队停。工程解法是高频 checkpoint + 自动摘除坏节点 + 热备替换，「有效训练时间占比」是衡量集群运营水平的核心指标。</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128199"/>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取舍</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自建 vs 租云的账：训练是脉冲式负载（训完即闲），租云弹性占优；长期持续训练 + 数据主权要求高的头部客户才考虑自建。中间态是「预留集群 + 弹性补充」——这是和客户谈算力方案时的标准三选一框架。</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微调场景不需要这套重装备：LoRA 单卡到几卡、托管微调服务开箱即用——把「预训练级基建」和「微调级需求」区分开，能帮客户砍掉九成不必要的预算焦虑。</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基础设施</a:t>
            </a:r>
            <a:endParaRPr lang="en-US" sz="8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7 章 · 基础设施</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用 6ND 法则估算：13B 模型 × 3T token，一千张 H100 级卡（MFU，Model FLOPs Utilization，按 40%）要跑多少天？动手算一遍，把公式变成肌肉记忆。</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算显存账：全参微调 7B vs LoRA 微调 7B（LoRA 参数按 1% 计），各需要多少显存？单张消费级卡（24GB）够哪个？</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翻 Ultra-Scale Playbook 的并行章节，回答：为什么张量并行一般不跨节点？（提示：对比 NVLink 和跨机网络的带宽量级。）</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2 题答案的量级：全参约 7B×16 字节≈112GB（不够），LoRA 权重 2 字节冻结 + 少量可训参数≈16GB 上下（勉强够，QLoRA 更稳）——这道题算明白，「为什么企业微调默认 LoRA」就再也不用背了。</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动手做</a:t>
            </a:r>
            <a:endParaRPr lang="en-US" sz="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基础设施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训练一个大模型到底要多少钱多少卡？</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给量级不给保证：用 6ND 法则心算——70B 模型训 15T token，万卡级集群跑两周上下，仅算力就千万美元级，加上实验和重跑翻倍。所以自研基座是头部玩家的游戏，多数企业的理性选择是微调 + RAG。</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为什么训练要几千张卡，推理几张就行？</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两笔账不同：训练每参数要存权重、梯度、优化器状态约 16 字节，还要在数周内吃完数万亿 token，是海量吞吐作业；推理只装权重、一次算一批请求。这也是训练集群和推理集群分开设计、分开报价的原因。</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GPU 之间的网络真有那么重要吗？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训练场景是的——张量并行每层都要跨卡通信，带宽差一个量级，几千张卡就集体等网络。所以训练集群卖点从来不只是卡数，而是「卡 + 互联 + 存储」的整机能力；这也是云上 AI 集群与散租 GPU 的本质区别。</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训练中途出故障怎么办，从头再来吗？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不会，靠 checkpoint 机制——定期把全部状态存进并行文件系统，故障后摘除坏节点、从最近存档恢复。运营良好的集群「有效训练时间」能到 95% 以上，这个指标值得写进算力采购的 SLA。</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我们该自建集群还是用云？</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看负载形态：训练是脉冲式的，训完就闲，租云弹性占优；7×24 的推理长负载、或数据主权硬约束，才是自建的理由。常见解是混合——预留一部分保底，峰值弹性上云，按「利用率盈亏点」算账而不是拍脑袋。</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 · 客户会怎么问</a:t>
            </a:r>
            <a:endParaRPr lang="en-US" sz="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7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基础设施与算力账</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显存账：训练每参数约 16 字节（权重+梯度+优化器状态），70B 全参训练就是 TB 级——单卡无解，必须并行。</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四种并行各管一段：DP 分数据、TP（Tensor Parallelism） 抬大层、PP 切层段、EP 散专家；现代训练是多维组合拳。</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6ND 法则三行心算成本量级；记住 MFU 30–50% 和「正式一跑不到总投入一半」两个修正系数。</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集群 = 卡 + 高速互联 + 并行存储 + 容错运营；微调不需要这套重装备，别让客户为预训练级基建买单。</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7 章</a:t>
            </a:r>
            <a:endParaRPr lang="en-US" sz="8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9">
    <p:bg>
      <p:bgPr>
        <a:solidFill>
          <a:srgbClr val="0B2540"/>
        </a:solidFill>
        <a:effectLst/>
      </p:bgPr>
    </p:bg>
    <p:spTree>
      <p:nvGrpSpPr>
        <p:cNvPr id="1" name=""/>
        <p:cNvGrpSpPr/>
        <p:nvPr/>
      </p:nvGrpSpPr>
      <p:grpSpPr>
        <a:xfrm>
          <a:off x="0" y="0"/>
          <a:ext cx="0" cy="0"/>
          <a:chOff x="0" y="0"/>
          <a:chExt cx="0" cy="0"/>
        </a:xfrm>
      </p:grpSpPr>
      <p:sp>
        <p:nvSpPr>
          <p:cNvPr id="2" name="Shape 0"/>
          <p:cNvSpPr/>
          <p:nvPr/>
        </p:nvSpPr>
        <p:spPr>
          <a:xfrm>
            <a:off x="685800" y="1234440"/>
            <a:ext cx="1005840" cy="384048"/>
          </a:xfrm>
          <a:prstGeom prst="roundRect">
            <a:avLst>
              <a:gd name="adj" fmla="val 14286"/>
            </a:avLst>
          </a:prstGeom>
          <a:solidFill>
            <a:srgbClr val="128199"/>
          </a:solidFill>
          <a:ln/>
        </p:spPr>
        <p:txBody>
          <a:bodyPr/>
          <a:lstStyle/>
          <a:p>
            <a:endParaRPr lang="en-US"/>
          </a:p>
        </p:txBody>
      </p:sp>
      <p:sp>
        <p:nvSpPr>
          <p:cNvPr id="3" name="Text 1"/>
          <p:cNvSpPr/>
          <p:nvPr/>
        </p:nvSpPr>
        <p:spPr>
          <a:xfrm>
            <a:off x="685800" y="1234440"/>
            <a:ext cx="1005840"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第 8 章</a:t>
            </a:r>
            <a:endParaRPr lang="en-US" sz="1200" dirty="0"/>
          </a:p>
        </p:txBody>
      </p:sp>
      <p:sp>
        <p:nvSpPr>
          <p:cNvPr id="4" name="Text 2"/>
          <p:cNvSpPr/>
          <p:nvPr/>
        </p:nvSpPr>
        <p:spPr>
          <a:xfrm>
            <a:off x="685800" y="1783080"/>
            <a:ext cx="77724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评估与发布：怎么知道练成了</a:t>
            </a:r>
            <a:endParaRPr lang="en-US" sz="3000" dirty="0"/>
          </a:p>
        </p:txBody>
      </p:sp>
      <p:sp>
        <p:nvSpPr>
          <p:cNvPr id="5" name="Text 3"/>
          <p:cNvSpPr/>
          <p:nvPr/>
        </p:nvSpPr>
        <p:spPr>
          <a:xfrm>
            <a:off x="685800" y="2487168"/>
            <a:ext cx="7772400" cy="320040"/>
          </a:xfrm>
          <a:prstGeom prst="rect">
            <a:avLst/>
          </a:prstGeom>
          <a:noFill/>
          <a:ln/>
        </p:spPr>
        <p:txBody>
          <a:bodyPr wrap="square" lIns="0" tIns="0" rIns="0" bIns="0" rtlCol="0" anchor="ctr"/>
          <a:lstStyle/>
          <a:p>
            <a:pPr marL="0" indent="0">
              <a:buNone/>
            </a:pPr>
            <a:r>
              <a:rPr lang="en-US" sz="1200" i="1" dirty="0">
                <a:solidFill>
                  <a:srgbClr val="9FB3C0"/>
                </a:solidFill>
                <a:latin typeface="Cambria" pitchFamily="34" charset="0"/>
                <a:ea typeface="Cambria" pitchFamily="34" charset="-122"/>
                <a:cs typeface="Cambria" pitchFamily="34" charset="-120"/>
              </a:rPr>
              <a:t>Evaluation &amp; Release: Did the Training Work?</a:t>
            </a:r>
            <a:endParaRPr lang="en-US" sz="1200" dirty="0"/>
          </a:p>
        </p:txBody>
      </p:sp>
      <p:sp>
        <p:nvSpPr>
          <p:cNvPr id="6" name="Text 4"/>
          <p:cNvSpPr/>
          <p:nvPr/>
        </p:nvSpPr>
        <p:spPr>
          <a:xfrm>
            <a:off x="685800" y="3017520"/>
            <a:ext cx="7589520" cy="1280160"/>
          </a:xfrm>
          <a:prstGeom prst="rect">
            <a:avLst/>
          </a:prstGeom>
          <a:noFill/>
          <a:ln/>
        </p:spPr>
        <p:txBody>
          <a:bodyPr wrap="square" lIns="0" tIns="0" rIns="0" bIns="0" rtlCol="0" anchor="ctr"/>
          <a:lstStyle/>
          <a:p>
            <a:pPr marL="0" indent="0">
              <a:lnSpc>
                <a:spcPts val="1900"/>
              </a:lnSpc>
              <a:buNone/>
            </a:pPr>
            <a:r>
              <a:rPr lang="en-US" sz="1150" dirty="0">
                <a:solidFill>
                  <a:srgbClr val="D8E4EA"/>
                </a:solidFill>
                <a:latin typeface="Calibri" pitchFamily="34" charset="0"/>
                <a:ea typeface="Calibri" pitchFamily="34" charset="-122"/>
                <a:cs typeface="Calibri" pitchFamily="34" charset="-120"/>
              </a:rPr>
              <a:t>训练的每一步都要回答同一个问题：变好了吗？这一章讲评估的三层体系（自动基准、人类偏好、场景实测）、benchmark 为什么会「通胀」、以及模型发布时那张「体检报告」怎么读——这是售前拿着榜单跟客户对话时最需要的一层清醒。</a:t>
            </a:r>
            <a:endParaRPr lang="en-US" sz="1150" dirty="0"/>
          </a:p>
        </p:txBody>
      </p:sp>
      <p:sp>
        <p:nvSpPr>
          <p:cNvPr id="7" name="Text 5"/>
          <p:cNvSpPr/>
          <p:nvPr/>
        </p:nvSpPr>
        <p:spPr>
          <a:xfrm>
            <a:off x="685800" y="4800600"/>
            <a:ext cx="54864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评估与发布 · 学习目标</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学完这一章，你能对客户讲清楚</a:t>
            </a:r>
            <a:endParaRPr lang="en-US" sz="2200" dirty="0"/>
          </a:p>
        </p:txBody>
      </p:sp>
      <p:sp>
        <p:nvSpPr>
          <p:cNvPr id="4" name="Shape 2"/>
          <p:cNvSpPr/>
          <p:nvPr/>
        </p:nvSpPr>
        <p:spPr>
          <a:xfrm>
            <a:off x="457200" y="1005840"/>
            <a:ext cx="8229600" cy="841248"/>
          </a:xfrm>
          <a:prstGeom prst="roundRect">
            <a:avLst>
              <a:gd name="adj" fmla="val 5435"/>
            </a:avLst>
          </a:prstGeom>
          <a:solidFill>
            <a:srgbClr val="F3F8FA"/>
          </a:solidFill>
          <a:ln/>
        </p:spPr>
        <p:txBody>
          <a:bodyPr/>
          <a:lstStyle/>
          <a:p>
            <a:endParaRPr lang="en-US"/>
          </a:p>
        </p:txBody>
      </p:sp>
      <p:sp>
        <p:nvSpPr>
          <p:cNvPr id="5" name="Shape 3"/>
          <p:cNvSpPr/>
          <p:nvPr/>
        </p:nvSpPr>
        <p:spPr>
          <a:xfrm>
            <a:off x="658368" y="1280160"/>
            <a:ext cx="292608" cy="292608"/>
          </a:xfrm>
          <a:prstGeom prst="ellipse">
            <a:avLst/>
          </a:prstGeom>
          <a:solidFill>
            <a:srgbClr val="0E4D64"/>
          </a:solidFill>
          <a:ln/>
        </p:spPr>
        <p:txBody>
          <a:bodyPr/>
          <a:lstStyle/>
          <a:p>
            <a:endParaRPr lang="en-US"/>
          </a:p>
        </p:txBody>
      </p:sp>
      <p:sp>
        <p:nvSpPr>
          <p:cNvPr id="6" name="Text 4"/>
          <p:cNvSpPr/>
          <p:nvPr/>
        </p:nvSpPr>
        <p:spPr>
          <a:xfrm>
            <a:off x="658368" y="128016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7" name="Text 5"/>
          <p:cNvSpPr/>
          <p:nvPr/>
        </p:nvSpPr>
        <p:spPr>
          <a:xfrm>
            <a:off x="1143000" y="1005840"/>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讲清评估三层体系：自动基准（benchmark）、人类偏好竞技场（Arena）、业务场景实测，各自能信几分</a:t>
            </a:r>
            <a:endParaRPr lang="en-US" sz="1100" dirty="0"/>
          </a:p>
        </p:txBody>
      </p:sp>
      <p:sp>
        <p:nvSpPr>
          <p:cNvPr id="8" name="Shape 6"/>
          <p:cNvSpPr/>
          <p:nvPr/>
        </p:nvSpPr>
        <p:spPr>
          <a:xfrm>
            <a:off x="457200" y="1975104"/>
            <a:ext cx="8229600" cy="841248"/>
          </a:xfrm>
          <a:prstGeom prst="roundRect">
            <a:avLst>
              <a:gd name="adj" fmla="val 5435"/>
            </a:avLst>
          </a:prstGeom>
          <a:solidFill>
            <a:srgbClr val="F3F8FA"/>
          </a:solidFill>
          <a:ln/>
        </p:spPr>
        <p:txBody>
          <a:bodyPr/>
          <a:lstStyle/>
          <a:p>
            <a:endParaRPr lang="en-US"/>
          </a:p>
        </p:txBody>
      </p:sp>
      <p:sp>
        <p:nvSpPr>
          <p:cNvPr id="9" name="Shape 7"/>
          <p:cNvSpPr/>
          <p:nvPr/>
        </p:nvSpPr>
        <p:spPr>
          <a:xfrm>
            <a:off x="658368" y="2249424"/>
            <a:ext cx="292608" cy="292608"/>
          </a:xfrm>
          <a:prstGeom prst="ellipse">
            <a:avLst/>
          </a:prstGeom>
          <a:solidFill>
            <a:srgbClr val="0E4D64"/>
          </a:solidFill>
          <a:ln/>
        </p:spPr>
        <p:txBody>
          <a:bodyPr/>
          <a:lstStyle/>
          <a:p>
            <a:endParaRPr lang="en-US"/>
          </a:p>
        </p:txBody>
      </p:sp>
      <p:sp>
        <p:nvSpPr>
          <p:cNvPr id="10" name="Text 8"/>
          <p:cNvSpPr/>
          <p:nvPr/>
        </p:nvSpPr>
        <p:spPr>
          <a:xfrm>
            <a:off x="658368" y="2249424"/>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1" name="Text 9"/>
          <p:cNvSpPr/>
          <p:nvPr/>
        </p:nvSpPr>
        <p:spPr>
          <a:xfrm>
            <a:off x="1143000" y="1975104"/>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解释 benchmark 通胀与数据污染：为什么榜单分数年年爆表，客户的体感却没那么夸张</a:t>
            </a:r>
            <a:endParaRPr lang="en-US" sz="1100" dirty="0"/>
          </a:p>
        </p:txBody>
      </p:sp>
      <p:sp>
        <p:nvSpPr>
          <p:cNvPr id="12" name="Shape 10"/>
          <p:cNvSpPr/>
          <p:nvPr/>
        </p:nvSpPr>
        <p:spPr>
          <a:xfrm>
            <a:off x="457200" y="2944368"/>
            <a:ext cx="8229600" cy="841248"/>
          </a:xfrm>
          <a:prstGeom prst="roundRect">
            <a:avLst>
              <a:gd name="adj" fmla="val 5435"/>
            </a:avLst>
          </a:prstGeom>
          <a:solidFill>
            <a:srgbClr val="F3F8FA"/>
          </a:solidFill>
          <a:ln/>
        </p:spPr>
        <p:txBody>
          <a:bodyPr/>
          <a:lstStyle/>
          <a:p>
            <a:endParaRPr lang="en-US"/>
          </a:p>
        </p:txBody>
      </p:sp>
      <p:sp>
        <p:nvSpPr>
          <p:cNvPr id="13" name="Shape 11"/>
          <p:cNvSpPr/>
          <p:nvPr/>
        </p:nvSpPr>
        <p:spPr>
          <a:xfrm>
            <a:off x="658368" y="3218688"/>
            <a:ext cx="292608" cy="292608"/>
          </a:xfrm>
          <a:prstGeom prst="ellipse">
            <a:avLst/>
          </a:prstGeom>
          <a:solidFill>
            <a:srgbClr val="0E4D64"/>
          </a:solidFill>
          <a:ln/>
        </p:spPr>
        <p:txBody>
          <a:bodyPr/>
          <a:lstStyle/>
          <a:p>
            <a:endParaRPr lang="en-US"/>
          </a:p>
        </p:txBody>
      </p:sp>
      <p:sp>
        <p:nvSpPr>
          <p:cNvPr id="14" name="Text 12"/>
          <p:cNvSpPr/>
          <p:nvPr/>
        </p:nvSpPr>
        <p:spPr>
          <a:xfrm>
            <a:off x="658368" y="3218688"/>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5" name="Text 13"/>
          <p:cNvSpPr/>
          <p:nvPr/>
        </p:nvSpPr>
        <p:spPr>
          <a:xfrm>
            <a:off x="1143000" y="2944368"/>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会读模型卡（Model Card）：一次模型发布里，哪些信息对企业选型真正有用</a:t>
            </a:r>
            <a:endParaRPr lang="en-US" sz="1100" dirty="0"/>
          </a:p>
        </p:txBody>
      </p:sp>
      <p:sp>
        <p:nvSpPr>
          <p:cNvPr id="16" name="Shape 14"/>
          <p:cNvSpPr/>
          <p:nvPr/>
        </p:nvSpPr>
        <p:spPr>
          <a:xfrm>
            <a:off x="457200" y="3913632"/>
            <a:ext cx="8229600" cy="841248"/>
          </a:xfrm>
          <a:prstGeom prst="roundRect">
            <a:avLst>
              <a:gd name="adj" fmla="val 5435"/>
            </a:avLst>
          </a:prstGeom>
          <a:solidFill>
            <a:srgbClr val="F3F8FA"/>
          </a:solidFill>
          <a:ln/>
        </p:spPr>
        <p:txBody>
          <a:bodyPr/>
          <a:lstStyle/>
          <a:p>
            <a:endParaRPr lang="en-US"/>
          </a:p>
        </p:txBody>
      </p:sp>
      <p:sp>
        <p:nvSpPr>
          <p:cNvPr id="17" name="Shape 15"/>
          <p:cNvSpPr/>
          <p:nvPr/>
        </p:nvSpPr>
        <p:spPr>
          <a:xfrm>
            <a:off x="658368" y="4187952"/>
            <a:ext cx="292608" cy="292608"/>
          </a:xfrm>
          <a:prstGeom prst="ellipse">
            <a:avLst/>
          </a:prstGeom>
          <a:solidFill>
            <a:srgbClr val="0E4D64"/>
          </a:solidFill>
          <a:ln/>
        </p:spPr>
        <p:txBody>
          <a:bodyPr/>
          <a:lstStyle/>
          <a:p>
            <a:endParaRPr lang="en-US"/>
          </a:p>
        </p:txBody>
      </p:sp>
      <p:sp>
        <p:nvSpPr>
          <p:cNvPr id="18" name="Text 16"/>
          <p:cNvSpPr/>
          <p:nvPr/>
        </p:nvSpPr>
        <p:spPr>
          <a:xfrm>
            <a:off x="658368" y="4187952"/>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9" name="Text 17"/>
          <p:cNvSpPr/>
          <p:nvPr/>
        </p:nvSpPr>
        <p:spPr>
          <a:xfrm>
            <a:off x="1143000" y="3913632"/>
            <a:ext cx="7360920" cy="841248"/>
          </a:xfrm>
          <a:prstGeom prst="rect">
            <a:avLst/>
          </a:prstGeom>
          <a:noFill/>
          <a:ln/>
        </p:spPr>
        <p:txBody>
          <a:bodyPr wrap="square" rtlCol="0" anchor="ctr"/>
          <a:lstStyle/>
          <a:p>
            <a:pPr marL="0" indent="0">
              <a:lnSpc>
                <a:spcPts val="1550"/>
              </a:lnSpc>
              <a:buNone/>
            </a:pPr>
            <a:r>
              <a:rPr lang="en-US" sz="1100" dirty="0">
                <a:solidFill>
                  <a:srgbClr val="1A2733"/>
                </a:solidFill>
                <a:latin typeface="Calibri" pitchFamily="34" charset="0"/>
                <a:ea typeface="Calibri" pitchFamily="34" charset="-122"/>
                <a:cs typeface="Calibri" pitchFamily="34" charset="-120"/>
              </a:rPr>
              <a:t>把「评估」从训练环节延伸到客户项目：为什么企业落地要建自己的评估集，怎么建</a:t>
            </a:r>
            <a:endParaRPr lang="en-US" sz="110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评估与发布</a:t>
            </a:r>
            <a:endParaRPr lang="en-US" sz="8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评估与发布 · 三层体系</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评估三层：跑分、偏好、实测</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第一层自动基准（Benchmark）：MMLU 考知识、数学与代码基准考推理、SWE-bench 考真实工程任务，机器打分、便宜可复现，训练全程当仪表盘。第二层人类偏好：匿名双盲对战的 Arena 榜，测「用户更喜欢谁」。第三层场景实测：客户自己的任务、自己的数据。</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招聘的三道关：笔试（benchmark，标准化但可刷题）、群面印象分（Arena，反映谈吐但会被口才带偏）、试用期（场景实测，唯一作数的）。只看笔试成绩就发 offer，是选型翻车的标准姿势。</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B85042"/>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注意</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训练内部还有一层「过程评估」：每个训练阶段（SFT 后、DPO 后、RLVR 后）都要跑全套基准防止「补了数学、塌了写作」——业内叫回归测试。Tülu 3 开源的评估套件把这套内部流程完整展示了一遍。</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给客户的顺序建议：榜单初筛（淘汰明显不行的）→ Arena 看体感口碑 → 拿自己的 50 道真题实测定夺。三层过完再签约，比看任何一张榜单都稳。</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评估与发布</a:t>
            </a:r>
            <a:endParaRPr lang="en-US" sz="8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评估与发布 · 污染与通胀</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Benchmark 的信任危机：污染、刷榜与饱和</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数据污染（Contamination）：基准题目泄进训练语料，模型「背过答案」，分数虚高——爬全网的预训练几乎无法完全避免。刷榜：针对热门基准定向优化，专项分暴涨、通用能力原地踏步。饱和：老基准被做到 90+ 分，区分度归零，只能不断换新题。</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类比</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考题泄露的重点中学：真题在补习班流传多年，人人接近满分——这时的高分说明「见过题」，不再说明「会解题」。于是考试院只能不断出新题、搞加密题库（私有测试集）、办现场赛（动态出题的 Arena）。</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F2A65A"/>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案例</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行业应对：基准持续换代（GSM8K 饱和后转向更难的竞赛数学，SWE-bench 用真实 GitHub issue 动态取材）、私有保留集（题目不公开，防背题）、污染检测工具在发布前扫描重合度。评估本身已成一个专门的工程领域——本库预留的 Evaluation 模块会展开。</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售前的分寸：引用榜单时主动说明局限（「这是标准化笔试，建议再用贵司真题实测」），反而比无脑报分数更建立信任——客户见过太多「榜单第一、一用就露馅」的翻车现场。</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评估与发布</a:t>
            </a:r>
            <a:endParaRPr lang="en-US" sz="8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评估与发布 · 模型卡</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读懂一次模型发布：模型卡是体检报告</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0E4D64"/>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概念</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模型卡（Model Card）是发布的标准文书，选型该盯五处：①许可证（Apache/MIT 可商用改造，部分模型附加使用限制）；②架构与激活参数（MoE 看两个数，第 3 章）；③训练数据截止日期（知识新鲜度）；④上下文窗口；⑤各基准分数与评测条件（几-shot、是否用思维链）。</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B85042"/>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注意</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分数要对齐评测条件才可比：同一模型 MMLU 的 0-shot 和 5-shot 能差好几分，开不开思维链差更多。两家模型卡各报对自己有利的条件是常态——对比时把条件拉齐，或直接看第三方统一复测的榜单。</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0E4D64"/>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现状</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2026 年开源许可在分叉：Apache 2.0 仍是主流（Qwen 开源线、Mistral、Gemma），DeepSeek 用 MIT；旗舰另走一路——Qwen3.8-Max 开放权重但设营收门槛，Kimi K3 用自有许可（模型即服务年营收过 2000 万美元须另签）。「开源」不等于「随便商用」，看许可证原文。（核实于 2026-10）</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把模型卡讲给客户的一句话：它是厂商的「体检报告 + 说明书」，会读它，选型会议你就是全场最专业的人——五个盯点比十页 PPT 有用。</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评估与发布</a:t>
            </a:r>
            <a:endParaRPr lang="en-US" sz="8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评估与发布 · 串联</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评估不止于训练：延伸到客户项目的最后一公里</a:t>
            </a:r>
            <a:endParaRPr lang="en-US" sz="2200" dirty="0"/>
          </a:p>
        </p:txBody>
      </p:sp>
      <p:sp>
        <p:nvSpPr>
          <p:cNvPr id="4" name="Shape 2"/>
          <p:cNvSpPr/>
          <p:nvPr/>
        </p:nvSpPr>
        <p:spPr>
          <a:xfrm>
            <a:off x="457200" y="987552"/>
            <a:ext cx="8229600" cy="864108"/>
          </a:xfrm>
          <a:prstGeom prst="roundRect">
            <a:avLst>
              <a:gd name="adj" fmla="val 5291"/>
            </a:avLst>
          </a:prstGeom>
          <a:solidFill>
            <a:srgbClr val="F3F8FA"/>
          </a:solidFill>
          <a:ln/>
        </p:spPr>
        <p:txBody>
          <a:bodyPr/>
          <a:lstStyle/>
          <a:p>
            <a:endParaRPr lang="en-US"/>
          </a:p>
        </p:txBody>
      </p:sp>
      <p:sp>
        <p:nvSpPr>
          <p:cNvPr id="5" name="Shape 3"/>
          <p:cNvSpPr/>
          <p:nvPr/>
        </p:nvSpPr>
        <p:spPr>
          <a:xfrm>
            <a:off x="621792" y="1264158"/>
            <a:ext cx="548640" cy="310896"/>
          </a:xfrm>
          <a:prstGeom prst="roundRect">
            <a:avLst>
              <a:gd name="adj" fmla="val 14706"/>
            </a:avLst>
          </a:prstGeom>
          <a:solidFill>
            <a:srgbClr val="6D5A9E"/>
          </a:solidFill>
          <a:ln/>
        </p:spPr>
        <p:txBody>
          <a:bodyPr/>
          <a:lstStyle/>
          <a:p>
            <a:endParaRPr lang="en-US"/>
          </a:p>
        </p:txBody>
      </p:sp>
      <p:sp>
        <p:nvSpPr>
          <p:cNvPr id="6" name="Text 4"/>
          <p:cNvSpPr/>
          <p:nvPr/>
        </p:nvSpPr>
        <p:spPr>
          <a:xfrm>
            <a:off x="621792" y="1264158"/>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串联</a:t>
            </a:r>
            <a:endParaRPr lang="en-US" sz="1000" dirty="0"/>
          </a:p>
        </p:txBody>
      </p:sp>
      <p:sp>
        <p:nvSpPr>
          <p:cNvPr id="7" name="Text 5"/>
          <p:cNvSpPr/>
          <p:nvPr/>
        </p:nvSpPr>
        <p:spPr>
          <a:xfrm>
            <a:off x="1325880" y="987552"/>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评估是本库的「万能接口」：RAG 模块第 5 章讲检索质量评估，Agent 模块第 6 章讲智能体评估与护栏，本章讲模型本体评估——三者合起来，就是企业 AI 项目完整的质量体系。预留的 Evaluation 模块将把三条线收编成一章总纲。</a:t>
            </a:r>
            <a:endParaRPr lang="en-US" sz="1050" dirty="0"/>
          </a:p>
        </p:txBody>
      </p:sp>
      <p:sp>
        <p:nvSpPr>
          <p:cNvPr id="8" name="Shape 6"/>
          <p:cNvSpPr/>
          <p:nvPr/>
        </p:nvSpPr>
        <p:spPr>
          <a:xfrm>
            <a:off x="457200" y="1961388"/>
            <a:ext cx="8229600" cy="864108"/>
          </a:xfrm>
          <a:prstGeom prst="roundRect">
            <a:avLst>
              <a:gd name="adj" fmla="val 5291"/>
            </a:avLst>
          </a:prstGeom>
          <a:solidFill>
            <a:srgbClr val="F3F8FA"/>
          </a:solidFill>
          <a:ln/>
        </p:spPr>
        <p:txBody>
          <a:bodyPr/>
          <a:lstStyle/>
          <a:p>
            <a:endParaRPr lang="en-US"/>
          </a:p>
        </p:txBody>
      </p:sp>
      <p:sp>
        <p:nvSpPr>
          <p:cNvPr id="9" name="Shape 7"/>
          <p:cNvSpPr/>
          <p:nvPr/>
        </p:nvSpPr>
        <p:spPr>
          <a:xfrm>
            <a:off x="621792" y="2237994"/>
            <a:ext cx="548640" cy="310896"/>
          </a:xfrm>
          <a:prstGeom prst="roundRect">
            <a:avLst>
              <a:gd name="adj" fmla="val 14706"/>
            </a:avLst>
          </a:prstGeom>
          <a:solidFill>
            <a:srgbClr val="128199"/>
          </a:solidFill>
          <a:ln/>
        </p:spPr>
        <p:txBody>
          <a:bodyPr/>
          <a:lstStyle/>
          <a:p>
            <a:endParaRPr lang="en-US"/>
          </a:p>
        </p:txBody>
      </p:sp>
      <p:sp>
        <p:nvSpPr>
          <p:cNvPr id="10" name="Text 8"/>
          <p:cNvSpPr/>
          <p:nvPr/>
        </p:nvSpPr>
        <p:spPr>
          <a:xfrm>
            <a:off x="621792" y="2237994"/>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做法</a:t>
            </a:r>
            <a:endParaRPr lang="en-US" sz="1000" dirty="0"/>
          </a:p>
        </p:txBody>
      </p:sp>
      <p:sp>
        <p:nvSpPr>
          <p:cNvPr id="11" name="Text 9"/>
          <p:cNvSpPr/>
          <p:nvPr/>
        </p:nvSpPr>
        <p:spPr>
          <a:xfrm>
            <a:off x="1325880" y="1961388"/>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企业自建评估集的最小配方：从真实业务里抽 50–200 道题，每道配「可接受答案要点」，由业务专家而非工程师评分；版本化管理，每次换模型/改提示词/调 RAG 都重跑一遍——这是把「感觉变好了」变成「数字变好了」的唯一途径。</a:t>
            </a:r>
            <a:endParaRPr lang="en-US" sz="1050" dirty="0"/>
          </a:p>
        </p:txBody>
      </p:sp>
      <p:sp>
        <p:nvSpPr>
          <p:cNvPr id="12" name="Shape 10"/>
          <p:cNvSpPr/>
          <p:nvPr/>
        </p:nvSpPr>
        <p:spPr>
          <a:xfrm>
            <a:off x="457200" y="2935224"/>
            <a:ext cx="8229600" cy="864108"/>
          </a:xfrm>
          <a:prstGeom prst="roundRect">
            <a:avLst>
              <a:gd name="adj" fmla="val 5291"/>
            </a:avLst>
          </a:prstGeom>
          <a:solidFill>
            <a:srgbClr val="F3F8FA"/>
          </a:solidFill>
          <a:ln/>
        </p:spPr>
        <p:txBody>
          <a:bodyPr/>
          <a:lstStyle/>
          <a:p>
            <a:endParaRPr lang="en-US"/>
          </a:p>
        </p:txBody>
      </p:sp>
      <p:sp>
        <p:nvSpPr>
          <p:cNvPr id="13" name="Shape 11"/>
          <p:cNvSpPr/>
          <p:nvPr/>
        </p:nvSpPr>
        <p:spPr>
          <a:xfrm>
            <a:off x="621792" y="3211830"/>
            <a:ext cx="548640" cy="310896"/>
          </a:xfrm>
          <a:prstGeom prst="roundRect">
            <a:avLst>
              <a:gd name="adj" fmla="val 14706"/>
            </a:avLst>
          </a:prstGeom>
          <a:solidFill>
            <a:srgbClr val="6D5A9E"/>
          </a:solidFill>
          <a:ln/>
        </p:spPr>
        <p:txBody>
          <a:bodyPr/>
          <a:lstStyle/>
          <a:p>
            <a:endParaRPr lang="en-US"/>
          </a:p>
        </p:txBody>
      </p:sp>
      <p:sp>
        <p:nvSpPr>
          <p:cNvPr id="14" name="Text 12"/>
          <p:cNvSpPr/>
          <p:nvPr/>
        </p:nvSpPr>
        <p:spPr>
          <a:xfrm>
            <a:off x="621792" y="3211830"/>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上云</a:t>
            </a:r>
            <a:endParaRPr lang="en-US" sz="1000" dirty="0"/>
          </a:p>
        </p:txBody>
      </p:sp>
      <p:sp>
        <p:nvSpPr>
          <p:cNvPr id="15" name="Text 13"/>
          <p:cNvSpPr/>
          <p:nvPr/>
        </p:nvSpPr>
        <p:spPr>
          <a:xfrm>
            <a:off x="1325880" y="2935224"/>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云平台的对应产品是「模型评估服务」：托管评估集、多模型对比跑分、LLM 当裁判（LLM-as-a-Judge）自动初评 + 人工复核抽检。POC 阶段用它替代手工对比 Excel，专业度立现。</a:t>
            </a:r>
            <a:endParaRPr lang="en-US" sz="1050" dirty="0"/>
          </a:p>
        </p:txBody>
      </p:sp>
      <p:sp>
        <p:nvSpPr>
          <p:cNvPr id="16" name="Shape 14"/>
          <p:cNvSpPr/>
          <p:nvPr/>
        </p:nvSpPr>
        <p:spPr>
          <a:xfrm>
            <a:off x="457200" y="3909060"/>
            <a:ext cx="8229600" cy="864108"/>
          </a:xfrm>
          <a:prstGeom prst="roundRect">
            <a:avLst>
              <a:gd name="adj" fmla="val 5291"/>
            </a:avLst>
          </a:prstGeom>
          <a:solidFill>
            <a:srgbClr val="EAF3F5"/>
          </a:solidFill>
          <a:ln/>
        </p:spPr>
        <p:txBody>
          <a:bodyPr/>
          <a:lstStyle/>
          <a:p>
            <a:endParaRPr lang="en-US"/>
          </a:p>
        </p:txBody>
      </p:sp>
      <p:sp>
        <p:nvSpPr>
          <p:cNvPr id="17" name="Shape 15"/>
          <p:cNvSpPr/>
          <p:nvPr/>
        </p:nvSpPr>
        <p:spPr>
          <a:xfrm>
            <a:off x="621792" y="4185666"/>
            <a:ext cx="548640" cy="310896"/>
          </a:xfrm>
          <a:prstGeom prst="roundRect">
            <a:avLst>
              <a:gd name="adj" fmla="val 14706"/>
            </a:avLst>
          </a:prstGeom>
          <a:solidFill>
            <a:srgbClr val="2F855A"/>
          </a:solidFill>
          <a:ln/>
        </p:spPr>
        <p:txBody>
          <a:bodyPr/>
          <a:lstStyle/>
          <a:p>
            <a:endParaRPr lang="en-US"/>
          </a:p>
        </p:txBody>
      </p:sp>
      <p:sp>
        <p:nvSpPr>
          <p:cNvPr id="18" name="Text 16"/>
          <p:cNvSpPr/>
          <p:nvPr/>
        </p:nvSpPr>
        <p:spPr>
          <a:xfrm>
            <a:off x="621792" y="4185666"/>
            <a:ext cx="548640" cy="310896"/>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小结</a:t>
            </a:r>
            <a:endParaRPr lang="en-US" sz="1000" dirty="0"/>
          </a:p>
        </p:txBody>
      </p:sp>
      <p:sp>
        <p:nvSpPr>
          <p:cNvPr id="19" name="Text 17"/>
          <p:cNvSpPr/>
          <p:nvPr/>
        </p:nvSpPr>
        <p:spPr>
          <a:xfrm>
            <a:off x="1325880" y="3909060"/>
            <a:ext cx="7223760" cy="8641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收个尾：训练的终点不是发布，而是「在客户的场景里被证明有用」。评估这条线从实验室一直延伸到交付现场——它也是售前技术最容易建立专业壁垒的环节：谁能帮客户把「怎么算好」定义清楚，谁就掌握了选型的话语权。</a:t>
            </a:r>
            <a:endParaRPr lang="en-US" sz="1050" dirty="0"/>
          </a:p>
        </p:txBody>
      </p:sp>
      <p:sp>
        <p:nvSpPr>
          <p:cNvPr id="20" name="Text 18"/>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1" name="Text 19"/>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评估与发布</a:t>
            </a:r>
            <a:endParaRPr lang="en-US" sz="8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57200" y="320040"/>
            <a:ext cx="8229600" cy="685800"/>
          </a:xfrm>
          <a:prstGeom prst="roundRect">
            <a:avLst>
              <a:gd name="adj" fmla="val 6667"/>
            </a:avLst>
          </a:prstGeom>
          <a:solidFill>
            <a:srgbClr val="0B2540"/>
          </a:solidFill>
          <a:ln/>
        </p:spPr>
        <p:txBody>
          <a:bodyPr/>
          <a:lstStyle/>
          <a:p>
            <a:endParaRPr lang="en-US"/>
          </a:p>
        </p:txBody>
      </p:sp>
      <p:sp>
        <p:nvSpPr>
          <p:cNvPr id="3" name="Text 1"/>
          <p:cNvSpPr/>
          <p:nvPr/>
        </p:nvSpPr>
        <p:spPr>
          <a:xfrm>
            <a:off x="685800" y="384048"/>
            <a:ext cx="45720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动手做 · HANDS-ON</a:t>
            </a:r>
            <a:endParaRPr lang="en-US" sz="1600" dirty="0"/>
          </a:p>
        </p:txBody>
      </p:sp>
      <p:sp>
        <p:nvSpPr>
          <p:cNvPr id="4" name="Text 2"/>
          <p:cNvSpPr/>
          <p:nvPr/>
        </p:nvSpPr>
        <p:spPr>
          <a:xfrm>
            <a:off x="685800" y="694944"/>
            <a:ext cx="4572000" cy="237744"/>
          </a:xfrm>
          <a:prstGeom prst="rect">
            <a:avLst/>
          </a:prstGeom>
          <a:noFill/>
          <a:ln/>
        </p:spPr>
        <p:txBody>
          <a:bodyPr wrap="square" lIns="0" tIns="0" rIns="0" bIns="0" rtlCol="0" anchor="ctr"/>
          <a:lstStyle/>
          <a:p>
            <a:pPr marL="0" indent="0">
              <a:buNone/>
            </a:pPr>
            <a:r>
              <a:rPr lang="en-US" sz="950" dirty="0">
                <a:solidFill>
                  <a:srgbClr val="9FB3C0"/>
                </a:solidFill>
                <a:latin typeface="Calibri" pitchFamily="34" charset="0"/>
                <a:ea typeface="Calibri" pitchFamily="34" charset="-122"/>
                <a:cs typeface="Calibri" pitchFamily="34" charset="-120"/>
              </a:rPr>
              <a:t>第 8 章 · 评估与发布</a:t>
            </a:r>
            <a:endParaRPr lang="en-US" sz="950" dirty="0"/>
          </a:p>
        </p:txBody>
      </p:sp>
      <p:sp>
        <p:nvSpPr>
          <p:cNvPr id="5" name="Shape 3"/>
          <p:cNvSpPr/>
          <p:nvPr/>
        </p:nvSpPr>
        <p:spPr>
          <a:xfrm>
            <a:off x="457200" y="1188720"/>
            <a:ext cx="8229600" cy="749808"/>
          </a:xfrm>
          <a:prstGeom prst="roundRect">
            <a:avLst>
              <a:gd name="adj" fmla="val 6098"/>
            </a:avLst>
          </a:prstGeom>
          <a:solidFill>
            <a:srgbClr val="F3F8FA"/>
          </a:solidFill>
          <a:ln/>
        </p:spPr>
        <p:txBody>
          <a:bodyPr/>
          <a:lstStyle/>
          <a:p>
            <a:endParaRPr lang="en-US"/>
          </a:p>
        </p:txBody>
      </p:sp>
      <p:sp>
        <p:nvSpPr>
          <p:cNvPr id="6" name="Shape 4"/>
          <p:cNvSpPr/>
          <p:nvPr/>
        </p:nvSpPr>
        <p:spPr>
          <a:xfrm>
            <a:off x="658368" y="1417320"/>
            <a:ext cx="292608" cy="292608"/>
          </a:xfrm>
          <a:prstGeom prst="ellipse">
            <a:avLst/>
          </a:prstGeom>
          <a:solidFill>
            <a:srgbClr val="128199"/>
          </a:solidFill>
          <a:ln/>
        </p:spPr>
        <p:txBody>
          <a:bodyPr/>
          <a:lstStyle/>
          <a:p>
            <a:endParaRPr lang="en-US"/>
          </a:p>
        </p:txBody>
      </p:sp>
      <p:sp>
        <p:nvSpPr>
          <p:cNvPr id="7" name="Text 5"/>
          <p:cNvSpPr/>
          <p:nvPr/>
        </p:nvSpPr>
        <p:spPr>
          <a:xfrm>
            <a:off x="658368" y="141732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8" name="Text 6"/>
          <p:cNvSpPr/>
          <p:nvPr/>
        </p:nvSpPr>
        <p:spPr>
          <a:xfrm>
            <a:off x="1143000" y="118872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挑两个你常推荐的模型，打开各自模型卡，按「许可证/激活参数/数据截止/上下文/评测条件」五盯点做一张对比表。</a:t>
            </a:r>
            <a:endParaRPr lang="en-US" sz="1050" dirty="0"/>
          </a:p>
        </p:txBody>
      </p:sp>
      <p:sp>
        <p:nvSpPr>
          <p:cNvPr id="9" name="Shape 7"/>
          <p:cNvSpPr/>
          <p:nvPr/>
        </p:nvSpPr>
        <p:spPr>
          <a:xfrm>
            <a:off x="457200" y="2057400"/>
            <a:ext cx="8229600" cy="749808"/>
          </a:xfrm>
          <a:prstGeom prst="roundRect">
            <a:avLst>
              <a:gd name="adj" fmla="val 6098"/>
            </a:avLst>
          </a:prstGeom>
          <a:solidFill>
            <a:srgbClr val="F3F8FA"/>
          </a:solidFill>
          <a:ln/>
        </p:spPr>
        <p:txBody>
          <a:bodyPr/>
          <a:lstStyle/>
          <a:p>
            <a:endParaRPr lang="en-US"/>
          </a:p>
        </p:txBody>
      </p:sp>
      <p:sp>
        <p:nvSpPr>
          <p:cNvPr id="10" name="Shape 8"/>
          <p:cNvSpPr/>
          <p:nvPr/>
        </p:nvSpPr>
        <p:spPr>
          <a:xfrm>
            <a:off x="658368" y="2286000"/>
            <a:ext cx="292608" cy="292608"/>
          </a:xfrm>
          <a:prstGeom prst="ellipse">
            <a:avLst/>
          </a:prstGeom>
          <a:solidFill>
            <a:srgbClr val="128199"/>
          </a:solidFill>
          <a:ln/>
        </p:spPr>
        <p:txBody>
          <a:bodyPr/>
          <a:lstStyle/>
          <a:p>
            <a:endParaRPr lang="en-US"/>
          </a:p>
        </p:txBody>
      </p:sp>
      <p:sp>
        <p:nvSpPr>
          <p:cNvPr id="11" name="Text 9"/>
          <p:cNvSpPr/>
          <p:nvPr/>
        </p:nvSpPr>
        <p:spPr>
          <a:xfrm>
            <a:off x="658368" y="228600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2" name="Text 10"/>
          <p:cNvSpPr/>
          <p:nvPr/>
        </p:nvSpPr>
        <p:spPr>
          <a:xfrm>
            <a:off x="1143000" y="205740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为一个真实客户场景设计 20 道题的迷你评估集：10 道常规 + 5 道边界 + 5 道「必须答不知道」的陷阱题，并写出评分标准。</a:t>
            </a:r>
            <a:endParaRPr lang="en-US" sz="1050" dirty="0"/>
          </a:p>
        </p:txBody>
      </p:sp>
      <p:sp>
        <p:nvSpPr>
          <p:cNvPr id="13" name="Shape 11"/>
          <p:cNvSpPr/>
          <p:nvPr/>
        </p:nvSpPr>
        <p:spPr>
          <a:xfrm>
            <a:off x="457200" y="2926080"/>
            <a:ext cx="8229600" cy="749808"/>
          </a:xfrm>
          <a:prstGeom prst="roundRect">
            <a:avLst>
              <a:gd name="adj" fmla="val 6098"/>
            </a:avLst>
          </a:prstGeom>
          <a:solidFill>
            <a:srgbClr val="F3F8FA"/>
          </a:solidFill>
          <a:ln/>
        </p:spPr>
        <p:txBody>
          <a:bodyPr/>
          <a:lstStyle/>
          <a:p>
            <a:endParaRPr lang="en-US"/>
          </a:p>
        </p:txBody>
      </p:sp>
      <p:sp>
        <p:nvSpPr>
          <p:cNvPr id="14" name="Shape 12"/>
          <p:cNvSpPr/>
          <p:nvPr/>
        </p:nvSpPr>
        <p:spPr>
          <a:xfrm>
            <a:off x="658368" y="3154680"/>
            <a:ext cx="292608" cy="292608"/>
          </a:xfrm>
          <a:prstGeom prst="ellipse">
            <a:avLst/>
          </a:prstGeom>
          <a:solidFill>
            <a:srgbClr val="128199"/>
          </a:solidFill>
          <a:ln/>
        </p:spPr>
        <p:txBody>
          <a:bodyPr/>
          <a:lstStyle/>
          <a:p>
            <a:endParaRPr lang="en-US"/>
          </a:p>
        </p:txBody>
      </p:sp>
      <p:sp>
        <p:nvSpPr>
          <p:cNvPr id="15" name="Text 13"/>
          <p:cNvSpPr/>
          <p:nvPr/>
        </p:nvSpPr>
        <p:spPr>
          <a:xfrm>
            <a:off x="658368" y="3154680"/>
            <a:ext cx="292608" cy="292608"/>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6" name="Text 14"/>
          <p:cNvSpPr/>
          <p:nvPr/>
        </p:nvSpPr>
        <p:spPr>
          <a:xfrm>
            <a:off x="1143000" y="2926080"/>
            <a:ext cx="7360920" cy="749808"/>
          </a:xfrm>
          <a:prstGeom prst="rect">
            <a:avLst/>
          </a:prstGeom>
          <a:noFill/>
          <a:ln/>
        </p:spPr>
        <p:txBody>
          <a:bodyPr wrap="square" rtlCol="0" anchor="ctr"/>
          <a:lstStyle/>
          <a:p>
            <a:pPr marL="0" indent="0">
              <a:lnSpc>
                <a:spcPts val="1450"/>
              </a:lnSpc>
              <a:buNone/>
            </a:pPr>
            <a:r>
              <a:rPr lang="en-US" sz="1050" dirty="0">
                <a:solidFill>
                  <a:srgbClr val="1A2733"/>
                </a:solidFill>
                <a:latin typeface="Calibri" pitchFamily="34" charset="0"/>
                <a:ea typeface="Calibri" pitchFamily="34" charset="-122"/>
                <a:cs typeface="Calibri" pitchFamily="34" charset="-120"/>
              </a:rPr>
              <a:t>找一个宣称「超越 GPT-4」的小模型发布通稿，核查它引用的基准和评测条件——练一遍「拆穿榜单话术」的手艺。</a:t>
            </a:r>
            <a:endParaRPr lang="en-US" sz="1050" dirty="0"/>
          </a:p>
        </p:txBody>
      </p:sp>
      <p:sp>
        <p:nvSpPr>
          <p:cNvPr id="17" name="Shape 15"/>
          <p:cNvSpPr/>
          <p:nvPr/>
        </p:nvSpPr>
        <p:spPr>
          <a:xfrm>
            <a:off x="457200" y="3794760"/>
            <a:ext cx="8229600" cy="941832"/>
          </a:xfrm>
          <a:prstGeom prst="roundRect">
            <a:avLst>
              <a:gd name="adj" fmla="val 4854"/>
            </a:avLst>
          </a:prstGeom>
          <a:solidFill>
            <a:srgbClr val="FDF3E7"/>
          </a:solidFill>
          <a:ln/>
        </p:spPr>
        <p:txBody>
          <a:bodyPr/>
          <a:lstStyle/>
          <a:p>
            <a:endParaRPr lang="en-US"/>
          </a:p>
        </p:txBody>
      </p:sp>
      <p:sp>
        <p:nvSpPr>
          <p:cNvPr id="18" name="Text 16"/>
          <p:cNvSpPr/>
          <p:nvPr/>
        </p:nvSpPr>
        <p:spPr>
          <a:xfrm>
            <a:off x="658368" y="3794760"/>
            <a:ext cx="7863840" cy="941832"/>
          </a:xfrm>
          <a:prstGeom prst="rect">
            <a:avLst/>
          </a:prstGeom>
          <a:noFill/>
          <a:ln/>
        </p:spPr>
        <p:txBody>
          <a:bodyPr wrap="square" rtlCol="0" anchor="ctr"/>
          <a:lstStyle/>
          <a:p>
            <a:pPr marL="0" indent="0">
              <a:lnSpc>
                <a:spcPts val="1400"/>
              </a:lnSpc>
              <a:buNone/>
            </a:pPr>
            <a:r>
              <a:rPr lang="en-US" sz="1000" b="1" dirty="0">
                <a:solidFill>
                  <a:srgbClr val="B7791F"/>
                </a:solidFill>
                <a:latin typeface="Calibri" pitchFamily="34" charset="0"/>
                <a:ea typeface="Calibri" pitchFamily="34" charset="-122"/>
                <a:cs typeface="Calibri" pitchFamily="34" charset="-120"/>
              </a:rPr>
              <a:t>提示：</a:t>
            </a:r>
            <a:r>
              <a:rPr lang="en-US" sz="1000" dirty="0">
                <a:solidFill>
                  <a:srgbClr val="1A2733"/>
                </a:solidFill>
                <a:latin typeface="Calibri" pitchFamily="34" charset="0"/>
                <a:ea typeface="Calibri" pitchFamily="34" charset="-122"/>
                <a:cs typeface="Calibri" pitchFamily="34" charset="-120"/>
              </a:rPr>
              <a:t>第 2 题里「必须答不知道」的陷阱题最见功力：好模型的标志之一是知道自己不知道。这套迷你评估集做完可以直接用于下一次 POC——动手做里最值回票价的一题。</a:t>
            </a:r>
            <a:endParaRPr lang="en-US" sz="1000" dirty="0"/>
          </a:p>
        </p:txBody>
      </p:sp>
      <p:sp>
        <p:nvSpPr>
          <p:cNvPr id="19" name="Text 17"/>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20" name="Text 18"/>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动手做</a:t>
            </a:r>
            <a:endParaRPr lang="en-US" sz="8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评估与发布 · 客户会怎么问（面试题）</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现场最可能被追问的问题</a:t>
            </a:r>
            <a:endParaRPr lang="en-US" sz="2200" dirty="0"/>
          </a:p>
        </p:txBody>
      </p:sp>
      <p:sp>
        <p:nvSpPr>
          <p:cNvPr id="4" name="Shape 2"/>
          <p:cNvSpPr/>
          <p:nvPr/>
        </p:nvSpPr>
        <p:spPr>
          <a:xfrm>
            <a:off x="457200" y="960120"/>
            <a:ext cx="8229600" cy="693115"/>
          </a:xfrm>
          <a:prstGeom prst="roundRect">
            <a:avLst>
              <a:gd name="adj" fmla="val 5277"/>
            </a:avLst>
          </a:prstGeom>
          <a:solidFill>
            <a:srgbClr val="F3F8FA"/>
          </a:solidFill>
          <a:ln/>
        </p:spPr>
        <p:txBody>
          <a:bodyPr/>
          <a:lstStyle/>
          <a:p>
            <a:endParaRPr lang="en-US"/>
          </a:p>
        </p:txBody>
      </p:sp>
      <p:sp>
        <p:nvSpPr>
          <p:cNvPr id="5" name="Text 3"/>
          <p:cNvSpPr/>
          <p:nvPr/>
        </p:nvSpPr>
        <p:spPr>
          <a:xfrm>
            <a:off x="658368" y="100584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榜单分数能信吗？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能信一半：它是标准化笔试，能快速淘汰不行的，但有数据污染和刷榜水分。建议三层走：榜单初筛、Arena 看真实用户偏好、最后拿贵司自己的真题实测——试用期表现才是唯一作数的。</a:t>
            </a:r>
            <a:endParaRPr lang="en-US" sz="960" dirty="0"/>
          </a:p>
        </p:txBody>
      </p:sp>
      <p:sp>
        <p:nvSpPr>
          <p:cNvPr id="6" name="Shape 4"/>
          <p:cNvSpPr/>
          <p:nvPr/>
        </p:nvSpPr>
        <p:spPr>
          <a:xfrm>
            <a:off x="457200" y="1744675"/>
            <a:ext cx="8229600" cy="693115"/>
          </a:xfrm>
          <a:prstGeom prst="roundRect">
            <a:avLst>
              <a:gd name="adj" fmla="val 5277"/>
            </a:avLst>
          </a:prstGeom>
          <a:solidFill>
            <a:srgbClr val="F3F8FA"/>
          </a:solidFill>
          <a:ln/>
        </p:spPr>
        <p:txBody>
          <a:bodyPr/>
          <a:lstStyle/>
          <a:p>
            <a:endParaRPr lang="en-US"/>
          </a:p>
        </p:txBody>
      </p:sp>
      <p:sp>
        <p:nvSpPr>
          <p:cNvPr id="7" name="Text 5"/>
          <p:cNvSpPr/>
          <p:nvPr/>
        </p:nvSpPr>
        <p:spPr>
          <a:xfrm>
            <a:off x="658368" y="1790395"/>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为什么模型跑分很高，用起来却不行？</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三个常见原因：基准题型和您的任务不匹配（考的是竞赛数学，您要的是合同审查）；评测条件不同（榜单开了思维链，您线上关了）；以及污染虚高。解法就一条：建自己的评估集，50 道真题胜过所有榜单。</a:t>
            </a:r>
            <a:endParaRPr lang="en-US" sz="960" dirty="0"/>
          </a:p>
        </p:txBody>
      </p:sp>
      <p:sp>
        <p:nvSpPr>
          <p:cNvPr id="8" name="Shape 6"/>
          <p:cNvSpPr/>
          <p:nvPr/>
        </p:nvSpPr>
        <p:spPr>
          <a:xfrm>
            <a:off x="457200" y="2529230"/>
            <a:ext cx="8229600" cy="693115"/>
          </a:xfrm>
          <a:prstGeom prst="roundRect">
            <a:avLst>
              <a:gd name="adj" fmla="val 5277"/>
            </a:avLst>
          </a:prstGeom>
          <a:solidFill>
            <a:srgbClr val="F3F8FA"/>
          </a:solidFill>
          <a:ln/>
        </p:spPr>
        <p:txBody>
          <a:bodyPr/>
          <a:lstStyle/>
          <a:p>
            <a:endParaRPr lang="en-US"/>
          </a:p>
        </p:txBody>
      </p:sp>
      <p:sp>
        <p:nvSpPr>
          <p:cNvPr id="9" name="Text 7"/>
          <p:cNvSpPr/>
          <p:nvPr/>
        </p:nvSpPr>
        <p:spPr>
          <a:xfrm>
            <a:off x="658368" y="2574950"/>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怎么快速判断一个新发布的模型值不值得跟进？</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看模型卡五件事：许可证能不能商用、激活参数多大（成本）、数据截止多新、上下文多长、基准分数的评测条件是否公道。五分钟读完，比读十篇自媒体解读靠谱。</a:t>
            </a:r>
            <a:endParaRPr lang="en-US" sz="960" dirty="0"/>
          </a:p>
        </p:txBody>
      </p:sp>
      <p:sp>
        <p:nvSpPr>
          <p:cNvPr id="10" name="Shape 8"/>
          <p:cNvSpPr/>
          <p:nvPr/>
        </p:nvSpPr>
        <p:spPr>
          <a:xfrm>
            <a:off x="457200" y="3313786"/>
            <a:ext cx="8229600" cy="693115"/>
          </a:xfrm>
          <a:prstGeom prst="roundRect">
            <a:avLst>
              <a:gd name="adj" fmla="val 5277"/>
            </a:avLst>
          </a:prstGeom>
          <a:solidFill>
            <a:srgbClr val="F3F8FA"/>
          </a:solidFill>
          <a:ln/>
        </p:spPr>
        <p:txBody>
          <a:bodyPr/>
          <a:lstStyle/>
          <a:p>
            <a:endParaRPr lang="en-US"/>
          </a:p>
        </p:txBody>
      </p:sp>
      <p:sp>
        <p:nvSpPr>
          <p:cNvPr id="11" name="Text 9"/>
          <p:cNvSpPr/>
          <p:nvPr/>
        </p:nvSpPr>
        <p:spPr>
          <a:xfrm>
            <a:off x="658368" y="3359506"/>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企业做评估集，业务人员还是工程师主导？</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题目和评分标准必须业务专家主导——什么算「答得对」只有业务说了算；工程师负责把它流水线化（版本管理、自动跑分、报告）。评估集是业务资产，不是测试脚本。</a:t>
            </a:r>
            <a:endParaRPr lang="en-US" sz="960" dirty="0"/>
          </a:p>
        </p:txBody>
      </p:sp>
      <p:sp>
        <p:nvSpPr>
          <p:cNvPr id="12" name="Shape 10"/>
          <p:cNvSpPr/>
          <p:nvPr/>
        </p:nvSpPr>
        <p:spPr>
          <a:xfrm>
            <a:off x="457200" y="4098341"/>
            <a:ext cx="8229600" cy="693115"/>
          </a:xfrm>
          <a:prstGeom prst="roundRect">
            <a:avLst>
              <a:gd name="adj" fmla="val 5277"/>
            </a:avLst>
          </a:prstGeom>
          <a:solidFill>
            <a:srgbClr val="F3F8FA"/>
          </a:solidFill>
          <a:ln/>
        </p:spPr>
        <p:txBody>
          <a:bodyPr/>
          <a:lstStyle/>
          <a:p>
            <a:endParaRPr lang="en-US"/>
          </a:p>
        </p:txBody>
      </p:sp>
      <p:sp>
        <p:nvSpPr>
          <p:cNvPr id="13" name="Text 11"/>
          <p:cNvSpPr/>
          <p:nvPr/>
        </p:nvSpPr>
        <p:spPr>
          <a:xfrm>
            <a:off x="658368" y="4144061"/>
            <a:ext cx="7863840" cy="601675"/>
          </a:xfrm>
          <a:prstGeom prst="rect">
            <a:avLst/>
          </a:prstGeom>
          <a:noFill/>
          <a:ln/>
        </p:spPr>
        <p:txBody>
          <a:bodyPr wrap="square" rtlCol="0" anchor="ctr"/>
          <a:lstStyle/>
          <a:p>
            <a:pPr marL="0" indent="0">
              <a:lnSpc>
                <a:spcPts val="1280"/>
              </a:lnSpc>
              <a:buNone/>
            </a:pPr>
            <a:r>
              <a:rPr lang="en-US" sz="960" b="1" dirty="0">
                <a:solidFill>
                  <a:srgbClr val="128199"/>
                </a:solidFill>
                <a:latin typeface="Calibri" pitchFamily="34" charset="0"/>
                <a:ea typeface="Calibri" pitchFamily="34" charset="-122"/>
                <a:cs typeface="Calibri" pitchFamily="34" charset="-120"/>
              </a:rPr>
              <a:t>Q  </a:t>
            </a:r>
            <a:r>
              <a:rPr lang="en-US" sz="960" b="1" dirty="0">
                <a:solidFill>
                  <a:srgbClr val="0B2540"/>
                </a:solidFill>
                <a:latin typeface="Calibri" pitchFamily="34" charset="0"/>
                <a:ea typeface="Calibri" pitchFamily="34" charset="-122"/>
                <a:cs typeface="Calibri" pitchFamily="34" charset="-120"/>
              </a:rPr>
              <a:t>LLM 给 LLM 打分（LLM-as-a-Judge）靠谱吗？</a:t>
            </a:r>
            <a:endParaRPr lang="en-US" sz="960" dirty="0"/>
          </a:p>
          <a:p>
            <a:pPr marL="0" indent="0">
              <a:lnSpc>
                <a:spcPts val="1280"/>
              </a:lnSpc>
              <a:buNone/>
            </a:pPr>
            <a:r>
              <a:rPr lang="en-US" sz="960" b="1" dirty="0">
                <a:solidFill>
                  <a:srgbClr val="C87B2E"/>
                </a:solidFill>
                <a:latin typeface="Calibri" pitchFamily="34" charset="0"/>
                <a:ea typeface="Calibri" pitchFamily="34" charset="-122"/>
                <a:cs typeface="Calibri" pitchFamily="34" charset="-120"/>
              </a:rPr>
              <a:t>A  </a:t>
            </a:r>
            <a:r>
              <a:rPr lang="en-US" sz="960" dirty="0">
                <a:solidFill>
                  <a:srgbClr val="51606E"/>
                </a:solidFill>
                <a:latin typeface="Calibri" pitchFamily="34" charset="0"/>
                <a:ea typeface="Calibri" pitchFamily="34" charset="-122"/>
                <a:cs typeface="Calibri" pitchFamily="34" charset="-120"/>
              </a:rPr>
              <a:t>当初筛靠谱、当终审不行：它便宜、快、和人类判断相关性不错，适合大批量粗评；但有偏好偏差（偏爱长答案、偏爱同门模型），所以标准做法是 LLM 初评 + 人工抽检校准，关键决策必须人拍板。</a:t>
            </a:r>
            <a:endParaRPr lang="en-US" sz="960" dirty="0"/>
          </a:p>
        </p:txBody>
      </p:sp>
      <p:sp>
        <p:nvSpPr>
          <p:cNvPr id="14" name="Text 12"/>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5" name="Text 13"/>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 · 客户会怎么问</a:t>
            </a:r>
            <a:endParaRPr lang="en-US" sz="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28016"/>
            <a:ext cx="8229600" cy="219456"/>
          </a:xfrm>
          <a:prstGeom prst="rect">
            <a:avLst/>
          </a:prstGeom>
          <a:noFill/>
          <a:ln/>
        </p:spPr>
        <p:txBody>
          <a:bodyPr wrap="square" lIns="0" tIns="0" rIns="0" bIns="0" rtlCol="0" anchor="ctr"/>
          <a:lstStyle/>
          <a:p>
            <a:pPr marL="0" indent="0">
              <a:buNone/>
            </a:pPr>
            <a:r>
              <a:rPr lang="en-US" sz="850" dirty="0" b="1">
                <a:solidFill>
                  <a:srgbClr val="128199"/>
                </a:solidFill>
                <a:latin typeface="Calibri" pitchFamily="34" charset="0"/>
                <a:ea typeface="Calibri" pitchFamily="34" charset="-122"/>
                <a:cs typeface="Calibri" pitchFamily="34" charset="-120"/>
              </a:rPr>
              <a:t>第 8 章 · 本章小结</a:t>
            </a:r>
            <a:endParaRPr lang="en-US" sz="850" dirty="0"/>
          </a:p>
        </p:txBody>
      </p:sp>
      <p:sp>
        <p:nvSpPr>
          <p:cNvPr id="3" name="Text 1"/>
          <p:cNvSpPr/>
          <p:nvPr/>
        </p:nvSpPr>
        <p:spPr>
          <a:xfrm>
            <a:off x="457200" y="365760"/>
            <a:ext cx="8229600" cy="475488"/>
          </a:xfrm>
          <a:prstGeom prst="rect">
            <a:avLst/>
          </a:prstGeom>
          <a:noFill/>
          <a:ln/>
        </p:spPr>
        <p:txBody>
          <a:bodyPr wrap="square" lIns="0" tIns="0" rIns="0" bIns="0" rtlCol="0" anchor="ctr"/>
          <a:lstStyle/>
          <a:p>
            <a:pPr marL="0" indent="0">
              <a:buNone/>
            </a:pPr>
            <a:r>
              <a:rPr lang="en-US" sz="2200" b="1" dirty="0">
                <a:solidFill>
                  <a:srgbClr val="0B2540"/>
                </a:solidFill>
                <a:latin typeface="Cambria" pitchFamily="34" charset="0"/>
                <a:ea typeface="Cambria" pitchFamily="34" charset="-122"/>
                <a:cs typeface="Cambria" pitchFamily="34" charset="-120"/>
              </a:rPr>
              <a:t>评估与发布</a:t>
            </a:r>
            <a:endParaRPr lang="en-US" sz="2200" dirty="0"/>
          </a:p>
        </p:txBody>
      </p:sp>
      <p:sp>
        <p:nvSpPr>
          <p:cNvPr id="4" name="Shape 2"/>
          <p:cNvSpPr/>
          <p:nvPr/>
        </p:nvSpPr>
        <p:spPr>
          <a:xfrm>
            <a:off x="457200" y="1005840"/>
            <a:ext cx="8229600" cy="786384"/>
          </a:xfrm>
          <a:prstGeom prst="roundRect">
            <a:avLst>
              <a:gd name="adj" fmla="val 5814"/>
            </a:avLst>
          </a:prstGeom>
          <a:solidFill>
            <a:srgbClr val="0B2540"/>
          </a:solidFill>
          <a:ln/>
        </p:spPr>
        <p:txBody>
          <a:bodyPr/>
          <a:lstStyle/>
          <a:p>
            <a:endParaRPr lang="en-US"/>
          </a:p>
        </p:txBody>
      </p:sp>
      <p:sp>
        <p:nvSpPr>
          <p:cNvPr id="5" name="Text 3"/>
          <p:cNvSpPr/>
          <p:nvPr/>
        </p:nvSpPr>
        <p:spPr>
          <a:xfrm>
            <a:off x="713232" y="10058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评估三层：benchmark 笔试、Arena 面试、场景实测试用期——只看笔试发 offer 必翻车。</a:t>
            </a:r>
            <a:endParaRPr lang="en-US" sz="1100" dirty="0"/>
          </a:p>
        </p:txBody>
      </p:sp>
      <p:sp>
        <p:nvSpPr>
          <p:cNvPr id="6" name="Shape 4"/>
          <p:cNvSpPr/>
          <p:nvPr/>
        </p:nvSpPr>
        <p:spPr>
          <a:xfrm>
            <a:off x="457200" y="1920240"/>
            <a:ext cx="8229600" cy="786384"/>
          </a:xfrm>
          <a:prstGeom prst="roundRect">
            <a:avLst>
              <a:gd name="adj" fmla="val 5814"/>
            </a:avLst>
          </a:prstGeom>
          <a:solidFill>
            <a:srgbClr val="0E4D64"/>
          </a:solidFill>
          <a:ln/>
        </p:spPr>
        <p:txBody>
          <a:bodyPr/>
          <a:lstStyle/>
          <a:p>
            <a:endParaRPr lang="en-US"/>
          </a:p>
        </p:txBody>
      </p:sp>
      <p:sp>
        <p:nvSpPr>
          <p:cNvPr id="7" name="Text 5"/>
          <p:cNvSpPr/>
          <p:nvPr/>
        </p:nvSpPr>
        <p:spPr>
          <a:xfrm>
            <a:off x="713232" y="19202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污染、刷榜、饱和让榜单持续通胀；引用分数时主动讲局限，反而赢得客户信任。</a:t>
            </a:r>
            <a:endParaRPr lang="en-US" sz="1100" dirty="0"/>
          </a:p>
        </p:txBody>
      </p:sp>
      <p:sp>
        <p:nvSpPr>
          <p:cNvPr id="8" name="Shape 6"/>
          <p:cNvSpPr/>
          <p:nvPr/>
        </p:nvSpPr>
        <p:spPr>
          <a:xfrm>
            <a:off x="457200" y="2834640"/>
            <a:ext cx="8229600" cy="786384"/>
          </a:xfrm>
          <a:prstGeom prst="roundRect">
            <a:avLst>
              <a:gd name="adj" fmla="val 5814"/>
            </a:avLst>
          </a:prstGeom>
          <a:solidFill>
            <a:srgbClr val="0B2540"/>
          </a:solidFill>
          <a:ln/>
        </p:spPr>
        <p:txBody>
          <a:bodyPr/>
          <a:lstStyle/>
          <a:p>
            <a:endParaRPr lang="en-US"/>
          </a:p>
        </p:txBody>
      </p:sp>
      <p:sp>
        <p:nvSpPr>
          <p:cNvPr id="9" name="Text 7"/>
          <p:cNvSpPr/>
          <p:nvPr/>
        </p:nvSpPr>
        <p:spPr>
          <a:xfrm>
            <a:off x="713232" y="28346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模型卡五盯点：许可证、激活参数、数据截止、上下文、评测条件——五分钟读懂一次发布。</a:t>
            </a:r>
            <a:endParaRPr lang="en-US" sz="1100" dirty="0"/>
          </a:p>
        </p:txBody>
      </p:sp>
      <p:sp>
        <p:nvSpPr>
          <p:cNvPr id="10" name="Shape 8"/>
          <p:cNvSpPr/>
          <p:nvPr/>
        </p:nvSpPr>
        <p:spPr>
          <a:xfrm>
            <a:off x="457200" y="3749040"/>
            <a:ext cx="8229600" cy="786384"/>
          </a:xfrm>
          <a:prstGeom prst="roundRect">
            <a:avLst>
              <a:gd name="adj" fmla="val 5814"/>
            </a:avLst>
          </a:prstGeom>
          <a:solidFill>
            <a:srgbClr val="0E4D64"/>
          </a:solidFill>
          <a:ln/>
        </p:spPr>
        <p:txBody>
          <a:bodyPr/>
          <a:lstStyle/>
          <a:p>
            <a:endParaRPr lang="en-US"/>
          </a:p>
        </p:txBody>
      </p:sp>
      <p:sp>
        <p:nvSpPr>
          <p:cNvPr id="11" name="Text 9"/>
          <p:cNvSpPr/>
          <p:nvPr/>
        </p:nvSpPr>
        <p:spPr>
          <a:xfrm>
            <a:off x="713232" y="3749040"/>
            <a:ext cx="7726680" cy="786384"/>
          </a:xfrm>
          <a:prstGeom prst="rect">
            <a:avLst/>
          </a:prstGeom>
          <a:noFill/>
          <a:ln/>
        </p:spPr>
        <p:txBody>
          <a:bodyPr wrap="square" rtlCol="0" anchor="ctr"/>
          <a:lstStyle/>
          <a:p>
            <a:pPr marL="0" indent="0">
              <a:lnSpc>
                <a:spcPts val="1550"/>
              </a:lnSpc>
              <a:buNone/>
            </a:pPr>
            <a:r>
              <a:rPr lang="en-US" sz="1100" dirty="0">
                <a:solidFill>
                  <a:srgbClr val="FFFFFF"/>
                </a:solidFill>
                <a:latin typeface="Calibri" pitchFamily="34" charset="0"/>
                <a:ea typeface="Calibri" pitchFamily="34" charset="-122"/>
                <a:cs typeface="Calibri" pitchFamily="34" charset="-120"/>
              </a:rPr>
              <a:t>评估延伸到交付现场：帮客户建 50 道题的私有评估集，是售前建立专业壁垒的最佳切入点。</a:t>
            </a:r>
            <a:endParaRPr lang="en-US" sz="1100" dirty="0"/>
          </a:p>
        </p:txBody>
      </p:sp>
      <p:sp>
        <p:nvSpPr>
          <p:cNvPr id="12" name="Text 10"/>
          <p:cNvSpPr/>
          <p:nvPr/>
        </p:nvSpPr>
        <p:spPr>
          <a:xfrm>
            <a:off x="457200" y="4846320"/>
            <a:ext cx="4114800" cy="201168"/>
          </a:xfrm>
          <a:prstGeom prst="rect">
            <a:avLst/>
          </a:prstGeom>
          <a:noFill/>
          <a:ln/>
        </p:spPr>
        <p:txBody>
          <a:bodyPr wrap="square" lIns="0" tIns="0" rIns="0" bIns="0" rtlCol="0" anchor="ctr"/>
          <a:lstStyle/>
          <a:p>
            <a:pPr marL="0" indent="0">
              <a:buNone/>
            </a:pPr>
            <a:r>
              <a:rPr lang="en-US" sz="800" dirty="0">
                <a:solidFill>
                  <a:srgbClr val="9FB3C0"/>
                </a:solidFill>
                <a:latin typeface="Calibri" pitchFamily="34" charset="0"/>
                <a:ea typeface="Calibri" pitchFamily="34" charset="-122"/>
                <a:cs typeface="Calibri" pitchFamily="34" charset="-120"/>
              </a:rPr>
              <a:t>LLM-Training 讲义 · LLM 训练全景</a:t>
            </a:r>
            <a:endParaRPr lang="en-US" sz="800" dirty="0"/>
          </a:p>
        </p:txBody>
      </p:sp>
      <p:sp>
        <p:nvSpPr>
          <p:cNvPr id="13" name="Text 11"/>
          <p:cNvSpPr/>
          <p:nvPr/>
        </p:nvSpPr>
        <p:spPr>
          <a:xfrm>
            <a:off x="4572000" y="4846320"/>
            <a:ext cx="4114800" cy="201168"/>
          </a:xfrm>
          <a:prstGeom prst="rect">
            <a:avLst/>
          </a:prstGeom>
          <a:noFill/>
          <a:ln/>
        </p:spPr>
        <p:txBody>
          <a:bodyPr wrap="square" lIns="0" tIns="0" rIns="0" bIns="0" rtlCol="0" anchor="ctr"/>
          <a:lstStyle/>
          <a:p>
            <a:pPr marL="0" indent="0" algn="r">
              <a:buNone/>
            </a:pPr>
            <a:r>
              <a:rPr lang="en-US" sz="800" dirty="0">
                <a:solidFill>
                  <a:srgbClr val="9FB3C0"/>
                </a:solidFill>
                <a:latin typeface="Calibri" pitchFamily="34" charset="0"/>
                <a:ea typeface="Calibri" pitchFamily="34" charset="-122"/>
                <a:cs typeface="Calibri" pitchFamily="34" charset="-120"/>
              </a:rPr>
              <a:t>第 8 章</a:t>
            </a:r>
            <a:endParaRPr lang="en-US" sz="8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78">
    <p:bg>
      <p:bgPr>
        <a:solidFill>
          <a:srgbClr val="0B2540"/>
        </a:solidFill>
        <a:effectLst/>
      </p:bgPr>
    </p:bg>
    <p:spTree>
      <p:nvGrpSpPr>
        <p:cNvPr id="1" name=""/>
        <p:cNvGrpSpPr/>
        <p:nvPr/>
      </p:nvGrpSpPr>
      <p:grpSpPr>
        <a:xfrm>
          <a:off x="0" y="0"/>
          <a:ext cx="0" cy="0"/>
          <a:chOff x="0" y="0"/>
          <a:chExt cx="0" cy="0"/>
        </a:xfrm>
      </p:grpSpPr>
      <p:sp>
        <p:nvSpPr>
          <p:cNvPr id="2" name="Text 0"/>
          <p:cNvSpPr/>
          <p:nvPr/>
        </p:nvSpPr>
        <p:spPr>
          <a:xfrm>
            <a:off x="685800" y="457200"/>
            <a:ext cx="7772400" cy="274320"/>
          </a:xfrm>
          <a:prstGeom prst="rect">
            <a:avLst/>
          </a:prstGeom>
          <a:noFill/>
          <a:ln/>
        </p:spPr>
        <p:txBody>
          <a:bodyPr wrap="square" lIns="0" tIns="0" rIns="0" bIns="0" rtlCol="0" anchor="ctr"/>
          <a:lstStyle/>
          <a:p>
            <a:pPr marL="0" indent="0">
              <a:buNone/>
            </a:pPr>
            <a:r>
              <a:rPr lang="en-US" sz="1000" dirty="0">
                <a:solidFill>
                  <a:srgbClr val="9FB3C0"/>
                </a:solidFill>
                <a:latin typeface="Calibri" pitchFamily="34" charset="0"/>
                <a:ea typeface="Calibri" pitchFamily="34" charset="-122"/>
                <a:cs typeface="Calibri" pitchFamily="34" charset="-120"/>
              </a:rPr>
              <a:t>全书收束</a:t>
            </a:r>
            <a:endParaRPr lang="en-US" sz="1000" dirty="0"/>
          </a:p>
        </p:txBody>
      </p:sp>
      <p:sp>
        <p:nvSpPr>
          <p:cNvPr id="3" name="Text 1"/>
          <p:cNvSpPr/>
          <p:nvPr/>
        </p:nvSpPr>
        <p:spPr>
          <a:xfrm>
            <a:off x="685800" y="749808"/>
            <a:ext cx="7772400" cy="548640"/>
          </a:xfrm>
          <a:prstGeom prst="rect">
            <a:avLst/>
          </a:prstGeom>
          <a:noFill/>
          <a:ln/>
        </p:spPr>
        <p:txBody>
          <a:bodyPr wrap="square" lIns="0" tIns="0" rIns="0" bIns="0"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一张地图带走整个训练全景</a:t>
            </a:r>
            <a:endParaRPr lang="en-US" sz="2600" dirty="0"/>
          </a:p>
        </p:txBody>
      </p:sp>
      <p:sp>
        <p:nvSpPr>
          <p:cNvPr id="4" name="Shape 2"/>
          <p:cNvSpPr/>
          <p:nvPr/>
        </p:nvSpPr>
        <p:spPr>
          <a:xfrm>
            <a:off x="685800" y="1572768"/>
            <a:ext cx="7772400" cy="658368"/>
          </a:xfrm>
          <a:prstGeom prst="roundRect">
            <a:avLst>
              <a:gd name="adj" fmla="val 6944"/>
            </a:avLst>
          </a:prstGeom>
          <a:solidFill>
            <a:srgbClr val="0E4D64"/>
          </a:solidFill>
          <a:ln/>
        </p:spPr>
        <p:txBody>
          <a:bodyPr/>
          <a:lstStyle/>
          <a:p>
            <a:endParaRPr lang="en-US"/>
          </a:p>
        </p:txBody>
      </p:sp>
      <p:sp>
        <p:nvSpPr>
          <p:cNvPr id="5" name="Text 3"/>
          <p:cNvSpPr/>
          <p:nvPr/>
        </p:nvSpPr>
        <p:spPr>
          <a:xfrm>
            <a:off x="914400" y="1572768"/>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一条主线　</a:t>
            </a:r>
            <a:r>
              <a:rPr lang="en-US" sz="980" dirty="0">
                <a:solidFill>
                  <a:srgbClr val="D8E4EA"/>
                </a:solidFill>
                <a:latin typeface="Calibri" pitchFamily="34" charset="0"/>
                <a:ea typeface="Calibri" pitchFamily="34" charset="-122"/>
                <a:cs typeface="Calibri" pitchFamily="34" charset="-120"/>
              </a:rPr>
              <a:t>数据（粮食）→ 预训练（读万卷书）→ SFT（规培）→ 对齐（分寸）→ RLVR（思考）→ 评估（考核）——培养一名医生的完整旅程。</a:t>
            </a:r>
            <a:endParaRPr lang="en-US" sz="1150" dirty="0"/>
          </a:p>
        </p:txBody>
      </p:sp>
      <p:sp>
        <p:nvSpPr>
          <p:cNvPr id="6" name="Shape 4"/>
          <p:cNvSpPr/>
          <p:nvPr/>
        </p:nvSpPr>
        <p:spPr>
          <a:xfrm>
            <a:off x="685800" y="2331720"/>
            <a:ext cx="7772400" cy="658368"/>
          </a:xfrm>
          <a:prstGeom prst="roundRect">
            <a:avLst>
              <a:gd name="adj" fmla="val 6944"/>
            </a:avLst>
          </a:prstGeom>
          <a:solidFill>
            <a:srgbClr val="0E4D64"/>
          </a:solidFill>
          <a:ln/>
        </p:spPr>
        <p:txBody>
          <a:bodyPr/>
          <a:lstStyle/>
          <a:p>
            <a:endParaRPr lang="en-US"/>
          </a:p>
        </p:txBody>
      </p:sp>
      <p:sp>
        <p:nvSpPr>
          <p:cNvPr id="7" name="Text 5"/>
          <p:cNvSpPr/>
          <p:nvPr/>
        </p:nvSpPr>
        <p:spPr>
          <a:xfrm>
            <a:off x="914400" y="2331720"/>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两笔大账　</a:t>
            </a:r>
            <a:r>
              <a:rPr lang="en-US" sz="980" dirty="0">
                <a:solidFill>
                  <a:srgbClr val="D8E4EA"/>
                </a:solidFill>
                <a:latin typeface="Calibri" pitchFamily="34" charset="0"/>
                <a:ea typeface="Calibri" pitchFamily="34" charset="-122"/>
                <a:cs typeface="Calibri" pitchFamily="34" charset="-120"/>
              </a:rPr>
              <a:t>训练是一次性重资产（6ND 心算量级），推理是持续水电费（未来占 AI 算力约 75%）——跟客户谈钱先分清哪一侧。</a:t>
            </a:r>
            <a:endParaRPr lang="en-US" sz="1150" dirty="0"/>
          </a:p>
        </p:txBody>
      </p:sp>
      <p:sp>
        <p:nvSpPr>
          <p:cNvPr id="8" name="Shape 6"/>
          <p:cNvSpPr/>
          <p:nvPr/>
        </p:nvSpPr>
        <p:spPr>
          <a:xfrm>
            <a:off x="685800" y="3090672"/>
            <a:ext cx="7772400" cy="658368"/>
          </a:xfrm>
          <a:prstGeom prst="roundRect">
            <a:avLst>
              <a:gd name="adj" fmla="val 6944"/>
            </a:avLst>
          </a:prstGeom>
          <a:solidFill>
            <a:srgbClr val="0E4D64"/>
          </a:solidFill>
          <a:ln/>
        </p:spPr>
        <p:txBody>
          <a:bodyPr/>
          <a:lstStyle/>
          <a:p>
            <a:endParaRPr lang="en-US"/>
          </a:p>
        </p:txBody>
      </p:sp>
      <p:sp>
        <p:nvSpPr>
          <p:cNvPr id="9" name="Text 7"/>
          <p:cNvSpPr/>
          <p:nvPr/>
        </p:nvSpPr>
        <p:spPr>
          <a:xfrm>
            <a:off x="914400" y="3090672"/>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三次简化　</a:t>
            </a:r>
            <a:r>
              <a:rPr lang="en-US" sz="980" dirty="0">
                <a:solidFill>
                  <a:srgbClr val="D8E4EA"/>
                </a:solidFill>
                <a:latin typeface="Calibri" pitchFamily="34" charset="0"/>
                <a:ea typeface="Calibri" pitchFamily="34" charset="-122"/>
                <a:cs typeface="Calibri" pitchFamily="34" charset="-120"/>
              </a:rPr>
              <a:t>InstructGPT 证明调教顶两个数量级参数；DPO 砍掉奖励模型；GRPO 砍掉价值模型——后训练平民化是开源追平的密码。</a:t>
            </a:r>
            <a:endParaRPr lang="en-US" sz="1150" dirty="0"/>
          </a:p>
        </p:txBody>
      </p:sp>
      <p:sp>
        <p:nvSpPr>
          <p:cNvPr id="10" name="Shape 8"/>
          <p:cNvSpPr/>
          <p:nvPr/>
        </p:nvSpPr>
        <p:spPr>
          <a:xfrm>
            <a:off x="685800" y="3849624"/>
            <a:ext cx="7772400" cy="658368"/>
          </a:xfrm>
          <a:prstGeom prst="roundRect">
            <a:avLst>
              <a:gd name="adj" fmla="val 6944"/>
            </a:avLst>
          </a:prstGeom>
          <a:solidFill>
            <a:srgbClr val="0E4D64"/>
          </a:solidFill>
          <a:ln/>
        </p:spPr>
        <p:txBody>
          <a:bodyPr/>
          <a:lstStyle/>
          <a:p>
            <a:endParaRPr lang="en-US"/>
          </a:p>
        </p:txBody>
      </p:sp>
      <p:sp>
        <p:nvSpPr>
          <p:cNvPr id="11" name="Text 9"/>
          <p:cNvSpPr/>
          <p:nvPr/>
        </p:nvSpPr>
        <p:spPr>
          <a:xfrm>
            <a:off x="914400" y="3849624"/>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四个串联　</a:t>
            </a:r>
            <a:r>
              <a:rPr lang="en-US" sz="980" dirty="0">
                <a:solidFill>
                  <a:srgbClr val="D8E4EA"/>
                </a:solidFill>
                <a:latin typeface="Calibri" pitchFamily="34" charset="0"/>
                <a:ea typeface="Calibri" pitchFamily="34" charset="-122"/>
                <a:cs typeface="Calibri" pitchFamily="34" charset="-120"/>
              </a:rPr>
              <a:t>架构原理见 LLM 原理模块；「微调 vs RAG」与 RAG 模块互为镜像；推理模型是 Agent 模块的大脑来源；评估三条线待 Evaluation 模块收编。</a:t>
            </a:r>
            <a:endParaRPr lang="en-US" sz="1150" dirty="0"/>
          </a:p>
        </p:txBody>
      </p:sp>
      <p:sp>
        <p:nvSpPr>
          <p:cNvPr id="12" name="Text 10"/>
          <p:cNvSpPr/>
          <p:nvPr/>
        </p:nvSpPr>
        <p:spPr>
          <a:xfrm>
            <a:off x="685800" y="4709160"/>
            <a:ext cx="7772400" cy="274320"/>
          </a:xfrm>
          <a:prstGeom prst="rect">
            <a:avLst/>
          </a:prstGeom>
          <a:noFill/>
          <a:ln/>
        </p:spPr>
        <p:txBody>
          <a:bodyPr wrap="square" lIns="0" tIns="0" rIns="0" bIns="0" rtlCol="0" anchor="ctr"/>
          <a:lstStyle/>
          <a:p>
            <a:pPr marL="0" indent="0">
              <a:buNone/>
            </a:pPr>
            <a:r>
              <a:rPr lang="en-US" sz="900" dirty="0">
                <a:solidFill>
                  <a:srgbClr val="9FB3C0"/>
                </a:solidFill>
                <a:latin typeface="Calibri" pitchFamily="34" charset="0"/>
                <a:ea typeface="Calibri" pitchFamily="34" charset="-122"/>
                <a:cs typeface="Calibri" pitchFamily="34" charset="-120"/>
              </a:rPr>
              <a:t>延伸阅读见《电子书书单.md》· 时效性事实核实于 2026-07-08 · LLM-Training 讲义 · LLM 训练全景</a:t>
            </a:r>
            <a:endParaRPr lang="en-US" sz="9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78">
    <p:bg>
      <p:bgPr>
        <a:solidFill>
          <a:srgbClr val="0B2540"/>
        </a:solidFill>
        <a:effectLst/>
      </p:bgPr>
    </p:bg>
    <p:spTree>
      <p:nvGrpSpPr>
        <p:cNvPr id="1" name=""/>
        <p:cNvGrpSpPr/>
        <p:nvPr/>
      </p:nvGrpSpPr>
      <p:grpSpPr>
        <a:xfrm>
          <a:off x="0" y="0"/>
          <a:ext cx="0" cy="0"/>
          <a:chOff x="0" y="0"/>
          <a:chExt cx="0" cy="0"/>
        </a:xfrm>
      </p:grpSpPr>
      <p:sp>
        <p:nvSpPr>
          <p:cNvPr id="2" name="Text 0"/>
          <p:cNvSpPr/>
          <p:nvPr/>
        </p:nvSpPr>
        <p:spPr>
          <a:xfrm>
            <a:off x="685800" y="457200"/>
            <a:ext cx="7772400" cy="274320"/>
          </a:xfrm>
          <a:prstGeom prst="rect">
            <a:avLst/>
          </a:prstGeom>
          <a:noFill/>
          <a:ln/>
        </p:spPr>
        <p:txBody>
          <a:bodyPr wrap="square" lIns="0" tIns="0" rIns="0" bIns="0" rtlCol="0" anchor="ctr"/>
          <a:lstStyle/>
          <a:p>
            <a:pPr marL="0" indent="0">
              <a:buNone/>
            </a:pPr>
            <a:r>
              <a:rPr lang="en-US" sz="1000" dirty="0">
                <a:solidFill>
                  <a:srgbClr val="9FB3C0"/>
                </a:solidFill>
                <a:latin typeface="Calibri" pitchFamily="34" charset="0"/>
                <a:ea typeface="Calibri" pitchFamily="34" charset="-122"/>
                <a:cs typeface="Calibri" pitchFamily="34" charset="-120"/>
              </a:rPr>
              <a:t>生产验收</a:t>
            </a:r>
            <a:endParaRPr lang="en-US" sz="1000" dirty="0"/>
          </a:p>
        </p:txBody>
      </p:sp>
      <p:sp>
        <p:nvSpPr>
          <p:cNvPr id="3" name="Text 1"/>
          <p:cNvSpPr/>
          <p:nvPr/>
        </p:nvSpPr>
        <p:spPr>
          <a:xfrm>
            <a:off x="685800" y="749808"/>
            <a:ext cx="7772400" cy="548640"/>
          </a:xfrm>
          <a:prstGeom prst="rect">
            <a:avLst/>
          </a:prstGeom>
          <a:noFill/>
          <a:ln/>
        </p:spPr>
        <p:txBody>
          <a:bodyPr wrap="square" lIns="0" tIns="0" rIns="0" bIns="0" rtlCol="0" anchor="ctr"/>
          <a:lstStyle/>
          <a:p>
            <a:pPr marL="0" indent="0">
              <a:buNone/>
            </a:pPr>
            <a:r>
              <a:rPr lang="en-US" sz="2600" b="1" dirty="0">
                <a:solidFill>
                  <a:srgbClr val="FFFFFF"/>
                </a:solidFill>
                <a:latin typeface="Cambria" pitchFamily="34" charset="0"/>
                <a:ea typeface="Cambria" pitchFamily="34" charset="-122"/>
                <a:cs typeface="Cambria" pitchFamily="34" charset="-120"/>
              </a:rPr>
              <a:t>训练方案的验收证据，四组八项</a:t>
            </a:r>
            <a:endParaRPr lang="en-US" sz="2600" dirty="0"/>
          </a:p>
        </p:txBody>
      </p:sp>
      <p:sp>
        <p:nvSpPr>
          <p:cNvPr id="4" name="Shape 2"/>
          <p:cNvSpPr/>
          <p:nvPr/>
        </p:nvSpPr>
        <p:spPr>
          <a:xfrm>
            <a:off x="685800" y="1572768"/>
            <a:ext cx="7772400" cy="658368"/>
          </a:xfrm>
          <a:prstGeom prst="roundRect">
            <a:avLst>
              <a:gd name="adj" fmla="val 6944"/>
            </a:avLst>
          </a:prstGeom>
          <a:solidFill>
            <a:srgbClr val="0E4D64"/>
          </a:solidFill>
          <a:ln/>
        </p:spPr>
        <p:txBody>
          <a:bodyPr/>
          <a:lstStyle/>
          <a:p>
            <a:endParaRPr lang="en-US"/>
          </a:p>
        </p:txBody>
      </p:sp>
      <p:sp>
        <p:nvSpPr>
          <p:cNvPr id="5" name="Text 3"/>
          <p:cNvSpPr/>
          <p:nvPr/>
        </p:nvSpPr>
        <p:spPr>
          <a:xfrm>
            <a:off x="914400" y="1572768"/>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数据与目标　</a:t>
            </a:r>
            <a:r>
              <a:rPr lang="en-US" sz="980" dirty="0">
                <a:solidFill>
                  <a:srgbClr val="D8E4EA"/>
                </a:solidFill>
                <a:latin typeface="Calibri" pitchFamily="34" charset="0"/>
                <a:ea typeface="Calibri" pitchFamily="34" charset="-122"/>
                <a:cs typeface="Calibri" pitchFamily="34" charset="-120"/>
              </a:rPr>
              <a:t>data card（来源/许可/去重/切分）+ tokenizer 与样本游标；loss 口径、分片验证、基线与早停规则——来源不清或不可复现，直接拒绝。</a:t>
            </a:r>
            <a:endParaRPr lang="en-US" sz="1150" dirty="0"/>
          </a:p>
        </p:txBody>
      </p:sp>
      <p:sp>
        <p:nvSpPr>
          <p:cNvPr id="6" name="Shape 4"/>
          <p:cNvSpPr/>
          <p:nvPr/>
        </p:nvSpPr>
        <p:spPr>
          <a:xfrm>
            <a:off x="685800" y="2331720"/>
            <a:ext cx="7772400" cy="658368"/>
          </a:xfrm>
          <a:prstGeom prst="roundRect">
            <a:avLst>
              <a:gd name="adj" fmla="val 6944"/>
            </a:avLst>
          </a:prstGeom>
          <a:solidFill>
            <a:srgbClr val="0E4D64"/>
          </a:solidFill>
          <a:ln/>
        </p:spPr>
        <p:txBody>
          <a:bodyPr/>
          <a:lstStyle/>
          <a:p>
            <a:endParaRPr lang="en-US"/>
          </a:p>
        </p:txBody>
      </p:sp>
      <p:sp>
        <p:nvSpPr>
          <p:cNvPr id="7" name="Text 5"/>
          <p:cNvSpPr/>
          <p:nvPr/>
        </p:nvSpPr>
        <p:spPr>
          <a:xfrm>
            <a:off x="914400" y="2331720"/>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并行与性能　</a:t>
            </a:r>
            <a:r>
              <a:rPr lang="en-US" sz="980" dirty="0">
                <a:solidFill>
                  <a:srgbClr val="D8E4EA"/>
                </a:solidFill>
                <a:latin typeface="Calibri" pitchFamily="34" charset="0"/>
                <a:ea typeface="Calibri" pitchFamily="34" charset="-122"/>
                <a:cs typeface="Calibri" pitchFamily="34" charset="-120"/>
              </a:rPr>
              <a:t>各 rank 数据不重不漏、数值容差、并行网格记录；显存账本、tokens/s、MFU、扩展曲线与瓶颈分解——「支持分布式」必须落到版本、规模与边界条件。</a:t>
            </a:r>
            <a:endParaRPr lang="en-US" sz="1150" dirty="0"/>
          </a:p>
        </p:txBody>
      </p:sp>
      <p:sp>
        <p:nvSpPr>
          <p:cNvPr id="8" name="Shape 6"/>
          <p:cNvSpPr/>
          <p:nvPr/>
        </p:nvSpPr>
        <p:spPr>
          <a:xfrm>
            <a:off x="685800" y="3090672"/>
            <a:ext cx="7772400" cy="658368"/>
          </a:xfrm>
          <a:prstGeom prst="roundRect">
            <a:avLst>
              <a:gd name="adj" fmla="val 6944"/>
            </a:avLst>
          </a:prstGeom>
          <a:solidFill>
            <a:srgbClr val="0E4D64"/>
          </a:solidFill>
          <a:ln/>
        </p:spPr>
        <p:txBody>
          <a:bodyPr/>
          <a:lstStyle/>
          <a:p>
            <a:endParaRPr lang="en-US"/>
          </a:p>
        </p:txBody>
      </p:sp>
      <p:sp>
        <p:nvSpPr>
          <p:cNvPr id="9" name="Text 7"/>
          <p:cNvSpPr/>
          <p:nvPr/>
        </p:nvSpPr>
        <p:spPr>
          <a:xfrm>
            <a:off x="914400" y="3090672"/>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恢复与运维　</a:t>
            </a:r>
            <a:r>
              <a:rPr lang="en-US" sz="980" dirty="0">
                <a:solidFill>
                  <a:srgbClr val="D8E4EA"/>
                </a:solidFill>
                <a:latin typeface="Calibri" pitchFamily="34" charset="0"/>
                <a:ea typeface="Calibri" pitchFamily="34" charset="-122"/>
                <a:cs typeface="Calibri" pitchFamily="34" charset="-120"/>
              </a:rPr>
              <a:t>checkpoint 清单、故障注入演练、RPO/RTO、告警与责任路由——恢复没演练过，等于没有。</a:t>
            </a:r>
            <a:endParaRPr lang="en-US" sz="1150" dirty="0"/>
          </a:p>
        </p:txBody>
      </p:sp>
      <p:sp>
        <p:nvSpPr>
          <p:cNvPr id="10" name="Shape 8"/>
          <p:cNvSpPr/>
          <p:nvPr/>
        </p:nvSpPr>
        <p:spPr>
          <a:xfrm>
            <a:off x="685800" y="3849624"/>
            <a:ext cx="7772400" cy="658368"/>
          </a:xfrm>
          <a:prstGeom prst="roundRect">
            <a:avLst>
              <a:gd name="adj" fmla="val 6944"/>
            </a:avLst>
          </a:prstGeom>
          <a:solidFill>
            <a:srgbClr val="0E4D64"/>
          </a:solidFill>
          <a:ln/>
        </p:spPr>
        <p:txBody>
          <a:bodyPr/>
          <a:lstStyle/>
          <a:p>
            <a:endParaRPr lang="en-US"/>
          </a:p>
        </p:txBody>
      </p:sp>
      <p:sp>
        <p:nvSpPr>
          <p:cNvPr id="11" name="Text 9"/>
          <p:cNvSpPr/>
          <p:nvPr/>
        </p:nvSpPr>
        <p:spPr>
          <a:xfrm>
            <a:off x="914400" y="3849624"/>
            <a:ext cx="7315200" cy="658368"/>
          </a:xfrm>
          <a:prstGeom prst="rect">
            <a:avLst/>
          </a:prstGeom>
          <a:noFill/>
          <a:ln/>
        </p:spPr>
        <p:txBody>
          <a:bodyPr wrap="square" rtlCol="0" anchor="ctr"/>
          <a:lstStyle/>
          <a:p>
            <a:pPr marL="0" indent="0">
              <a:lnSpc>
                <a:spcPts val="1350"/>
              </a:lnSpc>
              <a:buNone/>
            </a:pPr>
            <a:r>
              <a:rPr lang="en-US" sz="1150" b="1" dirty="0">
                <a:solidFill>
                  <a:srgbClr val="FFFFFF"/>
                </a:solidFill>
                <a:latin typeface="Calibri" pitchFamily="34" charset="0"/>
                <a:ea typeface="Calibri" pitchFamily="34" charset="-122"/>
                <a:cs typeface="Calibri" pitchFamily="34" charset="-120"/>
              </a:rPr>
              <a:t>成本与交接　</a:t>
            </a:r>
            <a:r>
              <a:rPr lang="en-US" sz="980" dirty="0">
                <a:solidFill>
                  <a:srgbClr val="D8E4EA"/>
                </a:solidFill>
                <a:latin typeface="Calibri" pitchFamily="34" charset="0"/>
                <a:ea typeface="Calibri" pitchFamily="34" charset="-122"/>
                <a:cs typeface="Calibri" pitchFamily="34" charset="-120"/>
              </a:rPr>
              <a:t>完成成本、配额与区域、模型卡、评测报告、退出与迁移路径——交付的是可复现的方案，不是一次成功的运行。</a:t>
            </a:r>
            <a:endParaRPr lang="en-US" sz="1150" dirty="0"/>
          </a:p>
        </p:txBody>
      </p:sp>
      <p:sp>
        <p:nvSpPr>
          <p:cNvPr id="12" name="Text 10"/>
          <p:cNvSpPr/>
          <p:nvPr/>
        </p:nvSpPr>
        <p:spPr>
          <a:xfrm>
            <a:off x="685800" y="4709160"/>
            <a:ext cx="7772400" cy="274320"/>
          </a:xfrm>
          <a:prstGeom prst="rect">
            <a:avLst/>
          </a:prstGeom>
          <a:noFill/>
          <a:ln/>
        </p:spPr>
        <p:txBody>
          <a:bodyPr wrap="square" lIns="0" tIns="0" rIns="0" bIns="0" rtlCol="0" anchor="ctr"/>
          <a:lstStyle/>
          <a:p>
            <a:pPr marL="0" indent="0">
              <a:buNone/>
            </a:pPr>
            <a:r>
              <a:rPr lang="en-US" sz="900" dirty="0">
                <a:solidFill>
                  <a:srgbClr val="9FB3C0"/>
                </a:solidFill>
                <a:latin typeface="Calibri" pitchFamily="34" charset="0"/>
                <a:ea typeface="Calibri" pitchFamily="34" charset="-122"/>
                <a:cs typeface="Calibri" pitchFamily="34" charset="-120"/>
              </a:rPr>
              <a:t>任何「支持分布式训练」的承诺，都应能落到版本、规模、边界条件和验收证据 · 2026-07-13</a:t>
            </a:r>
            <a:endParaRPr lang="en-US" sz="900" dirty="0"/>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1 章 · 全景总览  THE PIPELINE</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一张流水线地图：一个 LLM 是怎么造出来的</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顺着流水线走一遍——像培养一名医生：读教材、上医学院、实习、立医德、学会诊</a:t>
            </a:r>
          </a:p>
        </p:txBody>
      </p:sp>
      <p:sp>
        <p:nvSpPr>
          <p:cNvPr id="6" name="Rounded Rectangle 5"/>
          <p:cNvSpPr/>
          <p:nvPr/>
        </p:nvSpPr>
        <p:spPr>
          <a:xfrm>
            <a:off x="411480" y="1783080"/>
            <a:ext cx="1474470" cy="1028700"/>
          </a:xfrm>
          <a:prstGeom prst="roundRect">
            <a:avLst>
              <a:gd name="adj" fmla="val 4000"/>
            </a:avLst>
          </a:prstGeom>
          <a:solidFill>
            <a:srgbClr val="F3F8FA"/>
          </a:solidFill>
          <a:ln w="9525">
            <a:solidFill>
              <a:srgbClr val="0E4D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93776" y="1892808"/>
            <a:ext cx="1309878" cy="857250"/>
          </a:xfrm>
          <a:prstGeom prst="rect">
            <a:avLst/>
          </a:prstGeom>
          <a:noFill/>
        </p:spPr>
        <p:txBody>
          <a:bodyPr wrap="square" lIns="45720" rIns="45720" tIns="18288" bIns="18288">
            <a:spAutoFit/>
          </a:bodyPr>
          <a:lstStyle/>
          <a:p>
            <a:pPr algn="ctr"/>
            <a:r>
              <a:rPr sz="1050" b="1" i="0">
                <a:solidFill>
                  <a:srgbClr val="128199"/>
                </a:solidFill>
                <a:latin typeface="Calibri"/>
                <a:ea typeface="Calibri"/>
              </a:rPr>
              <a:t>1. 数据</a:t>
            </a:r>
          </a:p>
          <a:p>
            <a:pPr algn="ctr"/>
            <a:r>
              <a:rPr sz="900" b="1" i="0">
                <a:solidFill>
                  <a:srgbClr val="0E4D64"/>
                </a:solidFill>
                <a:latin typeface="Calibri"/>
                <a:ea typeface="Calibri"/>
              </a:rPr>
              <a:t>「粮食」</a:t>
            </a:r>
          </a:p>
          <a:p>
            <a:pPr algn="ctr"/>
            <a:r>
              <a:rPr sz="850" b="0" i="0">
                <a:solidFill>
                  <a:srgbClr val="51606E"/>
                </a:solidFill>
                <a:latin typeface="Calibri"/>
                <a:ea typeface="Calibri"/>
              </a:rPr>
              <a:t>读海量教材</a:t>
            </a:r>
          </a:p>
        </p:txBody>
      </p:sp>
      <p:cxnSp>
        <p:nvCxnSpPr>
          <p:cNvPr id="8" name="Connector 7"/>
          <p:cNvCxnSpPr/>
          <p:nvPr/>
        </p:nvCxnSpPr>
        <p:spPr>
          <a:xfrm>
            <a:off x="1899666" y="2297430"/>
            <a:ext cx="164592" cy="0"/>
          </a:xfrm>
          <a:prstGeom prst="line">
            <a:avLst/>
          </a:prstGeom>
          <a:ln w="16192">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2077974" y="1783080"/>
            <a:ext cx="1474470" cy="1028700"/>
          </a:xfrm>
          <a:prstGeom prst="roundRect">
            <a:avLst>
              <a:gd name="adj" fmla="val 4000"/>
            </a:avLst>
          </a:prstGeom>
          <a:solidFill>
            <a:srgbClr val="F3F8FA"/>
          </a:solidFill>
          <a:ln w="9525">
            <a:solidFill>
              <a:srgbClr val="0E4D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160270" y="1892808"/>
            <a:ext cx="1309878" cy="857250"/>
          </a:xfrm>
          <a:prstGeom prst="rect">
            <a:avLst/>
          </a:prstGeom>
          <a:noFill/>
        </p:spPr>
        <p:txBody>
          <a:bodyPr wrap="square" lIns="45720" rIns="45720" tIns="18288" bIns="18288">
            <a:spAutoFit/>
          </a:bodyPr>
          <a:lstStyle/>
          <a:p>
            <a:pPr algn="ctr"/>
            <a:r>
              <a:rPr sz="1050" b="1" i="0">
                <a:solidFill>
                  <a:srgbClr val="128199"/>
                </a:solidFill>
                <a:latin typeface="Calibri"/>
                <a:ea typeface="Calibri"/>
              </a:rPr>
              <a:t>2. 预训练</a:t>
            </a:r>
          </a:p>
          <a:p>
            <a:pPr algn="ctr"/>
            <a:r>
              <a:rPr sz="900" b="1" i="0">
                <a:solidFill>
                  <a:srgbClr val="0E4D64"/>
                </a:solidFill>
                <a:latin typeface="Calibri"/>
                <a:ea typeface="Calibri"/>
              </a:rPr>
              <a:t>「身体」</a:t>
            </a:r>
          </a:p>
          <a:p>
            <a:pPr algn="ctr"/>
            <a:r>
              <a:rPr sz="850" b="0" i="0">
                <a:solidFill>
                  <a:srgbClr val="51606E"/>
                </a:solidFill>
                <a:latin typeface="Calibri"/>
                <a:ea typeface="Calibri"/>
              </a:rPr>
              <a:t>上医学院打底</a:t>
            </a:r>
          </a:p>
        </p:txBody>
      </p:sp>
      <p:cxnSp>
        <p:nvCxnSpPr>
          <p:cNvPr id="11" name="Connector 10"/>
          <p:cNvCxnSpPr/>
          <p:nvPr/>
        </p:nvCxnSpPr>
        <p:spPr>
          <a:xfrm>
            <a:off x="3566159" y="2297430"/>
            <a:ext cx="164593" cy="0"/>
          </a:xfrm>
          <a:prstGeom prst="line">
            <a:avLst/>
          </a:prstGeom>
          <a:ln w="16192">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3744467" y="1783080"/>
            <a:ext cx="1474470" cy="1028700"/>
          </a:xfrm>
          <a:prstGeom prst="roundRect">
            <a:avLst>
              <a:gd name="adj" fmla="val 4000"/>
            </a:avLst>
          </a:prstGeom>
          <a:solidFill>
            <a:srgbClr val="FBF0E6"/>
          </a:solidFill>
          <a:ln w="9525">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826763" y="1892808"/>
            <a:ext cx="1309878" cy="857250"/>
          </a:xfrm>
          <a:prstGeom prst="rect">
            <a:avLst/>
          </a:prstGeom>
          <a:noFill/>
        </p:spPr>
        <p:txBody>
          <a:bodyPr wrap="square" lIns="45720" rIns="45720" tIns="18288" bIns="18288">
            <a:spAutoFit/>
          </a:bodyPr>
          <a:lstStyle/>
          <a:p>
            <a:pPr algn="ctr"/>
            <a:r>
              <a:rPr sz="1050" b="1" i="0">
                <a:solidFill>
                  <a:srgbClr val="F2A65A"/>
                </a:solidFill>
                <a:latin typeface="Calibri"/>
                <a:ea typeface="Calibri"/>
              </a:rPr>
              <a:t>3. SFT</a:t>
            </a:r>
          </a:p>
          <a:p>
            <a:pPr algn="ctr"/>
            <a:r>
              <a:rPr sz="900" b="1" i="0">
                <a:solidFill>
                  <a:srgbClr val="993C1D"/>
                </a:solidFill>
                <a:latin typeface="Calibri"/>
                <a:ea typeface="Calibri"/>
              </a:rPr>
              <a:t>「听话」</a:t>
            </a:r>
          </a:p>
          <a:p>
            <a:pPr algn="ctr"/>
            <a:r>
              <a:rPr sz="850" b="0" i="0">
                <a:solidFill>
                  <a:srgbClr val="51606E"/>
                </a:solidFill>
                <a:latin typeface="Calibri"/>
                <a:ea typeface="Calibri"/>
              </a:rPr>
              <a:t>跟着示范实习</a:t>
            </a:r>
          </a:p>
        </p:txBody>
      </p:sp>
      <p:cxnSp>
        <p:nvCxnSpPr>
          <p:cNvPr id="14" name="Connector 13"/>
          <p:cNvCxnSpPr/>
          <p:nvPr/>
        </p:nvCxnSpPr>
        <p:spPr>
          <a:xfrm>
            <a:off x="5232653" y="2297430"/>
            <a:ext cx="164593" cy="0"/>
          </a:xfrm>
          <a:prstGeom prst="line">
            <a:avLst/>
          </a:prstGeom>
          <a:ln w="16192">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410961" y="1783080"/>
            <a:ext cx="1474470" cy="1028700"/>
          </a:xfrm>
          <a:prstGeom prst="roundRect">
            <a:avLst>
              <a:gd name="adj" fmla="val 4000"/>
            </a:avLst>
          </a:prstGeom>
          <a:solidFill>
            <a:srgbClr val="FBF0E6"/>
          </a:solidFill>
          <a:ln w="9525">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93257" y="1892808"/>
            <a:ext cx="1309878" cy="857250"/>
          </a:xfrm>
          <a:prstGeom prst="rect">
            <a:avLst/>
          </a:prstGeom>
          <a:noFill/>
        </p:spPr>
        <p:txBody>
          <a:bodyPr wrap="square" lIns="45720" rIns="45720" tIns="18288" bIns="18288">
            <a:spAutoFit/>
          </a:bodyPr>
          <a:lstStyle/>
          <a:p>
            <a:pPr algn="ctr"/>
            <a:r>
              <a:rPr sz="1050" b="1" i="0">
                <a:solidFill>
                  <a:srgbClr val="F2A65A"/>
                </a:solidFill>
                <a:latin typeface="Calibri"/>
                <a:ea typeface="Calibri"/>
              </a:rPr>
              <a:t>4. 对齐</a:t>
            </a:r>
          </a:p>
          <a:p>
            <a:pPr algn="ctr"/>
            <a:r>
              <a:rPr sz="900" b="1" i="0">
                <a:solidFill>
                  <a:srgbClr val="993C1D"/>
                </a:solidFill>
                <a:latin typeface="Calibri"/>
                <a:ea typeface="Calibri"/>
              </a:rPr>
              <a:t>「分寸」</a:t>
            </a:r>
          </a:p>
          <a:p>
            <a:pPr algn="ctr"/>
            <a:r>
              <a:rPr sz="850" b="0" i="0">
                <a:solidFill>
                  <a:srgbClr val="51606E"/>
                </a:solidFill>
                <a:latin typeface="Calibri"/>
                <a:ea typeface="Calibri"/>
              </a:rPr>
              <a:t>立医德、懂边界</a:t>
            </a:r>
          </a:p>
        </p:txBody>
      </p:sp>
      <p:cxnSp>
        <p:nvCxnSpPr>
          <p:cNvPr id="17" name="Connector 16"/>
          <p:cNvCxnSpPr/>
          <p:nvPr/>
        </p:nvCxnSpPr>
        <p:spPr>
          <a:xfrm>
            <a:off x="6899147" y="2297430"/>
            <a:ext cx="164592" cy="0"/>
          </a:xfrm>
          <a:prstGeom prst="line">
            <a:avLst/>
          </a:prstGeom>
          <a:ln w="16192">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7077455" y="1783080"/>
            <a:ext cx="1474470" cy="1028700"/>
          </a:xfrm>
          <a:prstGeom prst="roundRect">
            <a:avLst>
              <a:gd name="adj" fmla="val 4000"/>
            </a:avLst>
          </a:prstGeom>
          <a:solidFill>
            <a:srgbClr val="EAF3F5"/>
          </a:solidFill>
          <a:ln w="9525">
            <a:solidFill>
              <a:srgbClr val="0B25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159751" y="1892808"/>
            <a:ext cx="1309878" cy="857250"/>
          </a:xfrm>
          <a:prstGeom prst="rect">
            <a:avLst/>
          </a:prstGeom>
          <a:noFill/>
        </p:spPr>
        <p:txBody>
          <a:bodyPr wrap="square" lIns="45720" rIns="45720" tIns="18288" bIns="18288">
            <a:spAutoFit/>
          </a:bodyPr>
          <a:lstStyle/>
          <a:p>
            <a:pPr algn="ctr"/>
            <a:r>
              <a:rPr sz="1050" b="1" i="0">
                <a:solidFill>
                  <a:srgbClr val="0E4D64"/>
                </a:solidFill>
                <a:latin typeface="Calibri"/>
                <a:ea typeface="Calibri"/>
              </a:rPr>
              <a:t>5. 推理模型</a:t>
            </a:r>
          </a:p>
          <a:p>
            <a:pPr algn="ctr"/>
            <a:r>
              <a:rPr sz="900" b="1" i="0">
                <a:solidFill>
                  <a:srgbClr val="0B2540"/>
                </a:solidFill>
                <a:latin typeface="Calibri"/>
                <a:ea typeface="Calibri"/>
              </a:rPr>
              <a:t>「思考」</a:t>
            </a:r>
          </a:p>
          <a:p>
            <a:pPr algn="ctr"/>
            <a:r>
              <a:rPr sz="850" b="0" i="0">
                <a:solidFill>
                  <a:srgbClr val="51606E"/>
                </a:solidFill>
                <a:latin typeface="Calibri"/>
                <a:ea typeface="Calibri"/>
              </a:rPr>
              <a:t>会诊：先想后答</a:t>
            </a:r>
          </a:p>
        </p:txBody>
      </p:sp>
      <p:sp>
        <p:nvSpPr>
          <p:cNvPr id="20" name="TextBox 19"/>
          <p:cNvSpPr txBox="1"/>
          <p:nvPr/>
        </p:nvSpPr>
        <p:spPr>
          <a:xfrm>
            <a:off x="411480" y="2948940"/>
            <a:ext cx="4457700" cy="205740"/>
          </a:xfrm>
          <a:prstGeom prst="rect">
            <a:avLst/>
          </a:prstGeom>
          <a:noFill/>
        </p:spPr>
        <p:txBody>
          <a:bodyPr wrap="square" lIns="45720" rIns="45720" tIns="18288" bIns="18288">
            <a:spAutoFit/>
          </a:bodyPr>
          <a:lstStyle/>
          <a:p>
            <a:pPr algn="l"/>
            <a:r>
              <a:rPr sz="850" b="0" i="1">
                <a:solidFill>
                  <a:srgbClr val="51606E"/>
                </a:solidFill>
                <a:latin typeface="Calibri"/>
                <a:ea typeface="Calibri"/>
              </a:rPr>
              <a:t>预训练 / SFT / 对齐 / 推理 = 六道工序里的主线</a:t>
            </a:r>
          </a:p>
        </p:txBody>
      </p:sp>
      <p:sp>
        <p:nvSpPr>
          <p:cNvPr id="21" name="Rounded Rectangle 20"/>
          <p:cNvSpPr/>
          <p:nvPr/>
        </p:nvSpPr>
        <p:spPr>
          <a:xfrm>
            <a:off x="411480" y="3257550"/>
            <a:ext cx="8250174" cy="720090"/>
          </a:xfrm>
          <a:prstGeom prst="roundRect">
            <a:avLst>
              <a:gd name="adj" fmla="val 4000"/>
            </a:avLst>
          </a:prstGeom>
          <a:solidFill>
            <a:srgbClr val="F7FBFC"/>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82930" y="3326130"/>
            <a:ext cx="4114800" cy="205740"/>
          </a:xfrm>
          <a:prstGeom prst="rect">
            <a:avLst/>
          </a:prstGeom>
          <a:noFill/>
        </p:spPr>
        <p:txBody>
          <a:bodyPr wrap="square" lIns="45720" rIns="45720" tIns="18288" bIns="18288">
            <a:spAutoFit/>
          </a:bodyPr>
          <a:lstStyle/>
          <a:p>
            <a:pPr algn="l"/>
            <a:r>
              <a:rPr sz="862" b="1" i="0">
                <a:solidFill>
                  <a:srgbClr val="0E4D64"/>
                </a:solidFill>
                <a:latin typeface="Calibri"/>
                <a:ea typeface="Calibri"/>
              </a:rPr>
              <a:t>三种出厂形态：走到哪一步就是哪种</a:t>
            </a:r>
          </a:p>
        </p:txBody>
      </p:sp>
      <p:sp>
        <p:nvSpPr>
          <p:cNvPr id="23" name="Rounded Rectangle 22"/>
          <p:cNvSpPr/>
          <p:nvPr/>
        </p:nvSpPr>
        <p:spPr>
          <a:xfrm>
            <a:off x="617220" y="3566160"/>
            <a:ext cx="2537460" cy="342900"/>
          </a:xfrm>
          <a:prstGeom prst="roundRect">
            <a:avLst>
              <a:gd name="adj" fmla="val 8000"/>
            </a:avLst>
          </a:prstGeom>
          <a:solidFill>
            <a:srgbClr val="FFFFFF"/>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850" b="1" i="0">
                <a:solidFill>
                  <a:srgbClr val="0E4D64"/>
                </a:solidFill>
                <a:latin typeface="Calibri"/>
                <a:ea typeface="Calibri"/>
              </a:rPr>
              <a:t>base　只预训练 · 会续写不会应答</a:t>
            </a:r>
          </a:p>
        </p:txBody>
      </p:sp>
      <p:sp>
        <p:nvSpPr>
          <p:cNvPr id="24" name="Rounded Rectangle 23"/>
          <p:cNvSpPr/>
          <p:nvPr/>
        </p:nvSpPr>
        <p:spPr>
          <a:xfrm>
            <a:off x="3429000" y="3566160"/>
            <a:ext cx="2537460" cy="342900"/>
          </a:xfrm>
          <a:prstGeom prst="roundRect">
            <a:avLst>
              <a:gd name="adj" fmla="val 8000"/>
            </a:avLst>
          </a:prstGeom>
          <a:solidFill>
            <a:srgbClr val="FFFFFF"/>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850" b="1" i="0">
                <a:solidFill>
                  <a:srgbClr val="0E4D64"/>
                </a:solidFill>
                <a:latin typeface="Calibri"/>
                <a:ea typeface="Calibri"/>
              </a:rPr>
              <a:t>instruct　+ SFT/对齐 · 会听话应答</a:t>
            </a:r>
          </a:p>
        </p:txBody>
      </p:sp>
      <p:sp>
        <p:nvSpPr>
          <p:cNvPr id="25" name="Rounded Rectangle 24"/>
          <p:cNvSpPr/>
          <p:nvPr/>
        </p:nvSpPr>
        <p:spPr>
          <a:xfrm>
            <a:off x="6240780" y="3566160"/>
            <a:ext cx="2537460" cy="342900"/>
          </a:xfrm>
          <a:prstGeom prst="roundRect">
            <a:avLst>
              <a:gd name="adj" fmla="val 8000"/>
            </a:avLst>
          </a:prstGeom>
          <a:solidFill>
            <a:srgbClr val="FFFFFF"/>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850" b="1" i="0">
                <a:solidFill>
                  <a:srgbClr val="0E4D64"/>
                </a:solidFill>
                <a:latin typeface="Calibri"/>
                <a:ea typeface="Calibri"/>
              </a:rPr>
              <a:t>reasoning　+ RLVR · 先想后答</a:t>
            </a:r>
          </a:p>
        </p:txBody>
      </p:sp>
      <p:sp>
        <p:nvSpPr>
          <p:cNvPr id="26" name="Rounded Rectangle 25"/>
          <p:cNvSpPr/>
          <p:nvPr/>
        </p:nvSpPr>
        <p:spPr>
          <a:xfrm>
            <a:off x="411480" y="4080510"/>
            <a:ext cx="8250174" cy="596646"/>
          </a:xfrm>
          <a:prstGeom prst="roundRect">
            <a:avLst>
              <a:gd name="adj" fmla="val 4000"/>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17220" y="4142232"/>
            <a:ext cx="7886700" cy="493776"/>
          </a:xfrm>
          <a:prstGeom prst="rect">
            <a:avLst/>
          </a:prstGeom>
          <a:noFill/>
        </p:spPr>
        <p:txBody>
          <a:bodyPr wrap="square" lIns="45720" rIns="45720" tIns="18288" bIns="18288">
            <a:spAutoFit/>
          </a:bodyPr>
          <a:lstStyle/>
          <a:p>
            <a:r>
              <a:rPr sz="862" b="1" i="0">
                <a:solidFill>
                  <a:srgbClr val="0E4D64"/>
                </a:solidFill>
                <a:latin typeface="Calibri"/>
                <a:ea typeface="Calibri"/>
              </a:rPr>
              <a:t>售前口径：</a:t>
            </a:r>
            <a:r>
              <a:rPr sz="862" b="0" i="0">
                <a:solidFill>
                  <a:srgbClr val="1A2733"/>
                </a:solidFill>
                <a:latin typeface="Calibri"/>
                <a:ea typeface="Calibri"/>
              </a:rPr>
              <a:t>客户的任何「模型能力」问题，先定位到这条流水线的哪一道工序——瓶颈在哪道，方案就从哪道下手。</a:t>
            </a:r>
          </a:p>
        </p:txBody>
      </p:sp>
      <p:sp>
        <p:nvSpPr>
          <p:cNvPr id="28" name="TextBox 27"/>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29" name="TextBox 28"/>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1 章 · 全景总览</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3 章 · 预训练  NEXT-TOKEN PREDICTION</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下一词预测：简单任务，暴力奇迹</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把「预测下一词」做到极致，就被迫学会了世界的规律——这是整个大模型时代的地基</a:t>
            </a:r>
          </a:p>
        </p:txBody>
      </p:sp>
      <p:sp>
        <p:nvSpPr>
          <p:cNvPr id="6" name="Rounded Rectangle 5"/>
          <p:cNvSpPr/>
          <p:nvPr/>
        </p:nvSpPr>
        <p:spPr>
          <a:xfrm>
            <a:off x="411480" y="1714500"/>
            <a:ext cx="1851660" cy="685800"/>
          </a:xfrm>
          <a:prstGeom prst="roundRect">
            <a:avLst>
              <a:gd name="adj" fmla="val 8000"/>
            </a:avLst>
          </a:prstGeom>
          <a:solidFill>
            <a:srgbClr val="F3F8FA"/>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38" b="1" i="0">
                <a:solidFill>
                  <a:srgbClr val="0E4D64"/>
                </a:solidFill>
                <a:latin typeface="Calibri"/>
                <a:ea typeface="Calibri"/>
              </a:rPr>
              <a:t>看一段文本</a:t>
            </a:r>
          </a:p>
          <a:p>
            <a:pPr algn="ctr">
              <a:lnSpc>
                <a:spcPct val="100000"/>
              </a:lnSpc>
              <a:spcBef>
                <a:spcPts val="0"/>
              </a:spcBef>
              <a:spcAft>
                <a:spcPts val="112"/>
              </a:spcAft>
            </a:pPr>
            <a:r>
              <a:rPr sz="850" b="0" i="0">
                <a:solidFill>
                  <a:srgbClr val="51606E"/>
                </a:solidFill>
                <a:latin typeface="Calibri"/>
                <a:ea typeface="Calibri"/>
              </a:rPr>
              <a:t>「因为下雨，所以他带了…」</a:t>
            </a:r>
          </a:p>
        </p:txBody>
      </p:sp>
      <p:cxnSp>
        <p:nvCxnSpPr>
          <p:cNvPr id="7" name="Connector 6"/>
          <p:cNvCxnSpPr/>
          <p:nvPr/>
        </p:nvCxnSpPr>
        <p:spPr>
          <a:xfrm>
            <a:off x="2276856" y="2057400"/>
            <a:ext cx="164592" cy="0"/>
          </a:xfrm>
          <a:prstGeom prst="line">
            <a:avLst/>
          </a:prstGeom>
          <a:ln w="15240">
            <a:solidFill>
              <a:srgbClr val="128199"/>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55164" y="1714500"/>
            <a:ext cx="1851660" cy="685800"/>
          </a:xfrm>
          <a:prstGeom prst="roundRect">
            <a:avLst>
              <a:gd name="adj" fmla="val 8000"/>
            </a:avLst>
          </a:prstGeom>
          <a:solidFill>
            <a:srgbClr val="F3F8FA"/>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38" b="1" i="0">
                <a:solidFill>
                  <a:srgbClr val="0E4D64"/>
                </a:solidFill>
                <a:latin typeface="Calibri"/>
                <a:ea typeface="Calibri"/>
              </a:rPr>
              <a:t>猜下一个 token</a:t>
            </a:r>
          </a:p>
          <a:p>
            <a:pPr algn="ctr">
              <a:lnSpc>
                <a:spcPct val="100000"/>
              </a:lnSpc>
              <a:spcBef>
                <a:spcPts val="0"/>
              </a:spcBef>
              <a:spcAft>
                <a:spcPts val="112"/>
              </a:spcAft>
            </a:pPr>
            <a:r>
              <a:rPr sz="850" b="0" i="0">
                <a:solidFill>
                  <a:srgbClr val="51606E"/>
                </a:solidFill>
                <a:latin typeface="Calibri"/>
                <a:ea typeface="Calibri"/>
              </a:rPr>
              <a:t>「伞」？</a:t>
            </a:r>
          </a:p>
        </p:txBody>
      </p:sp>
      <p:cxnSp>
        <p:nvCxnSpPr>
          <p:cNvPr id="9" name="Connector 8"/>
          <p:cNvCxnSpPr/>
          <p:nvPr/>
        </p:nvCxnSpPr>
        <p:spPr>
          <a:xfrm>
            <a:off x="4320540" y="2057400"/>
            <a:ext cx="164592" cy="0"/>
          </a:xfrm>
          <a:prstGeom prst="line">
            <a:avLst/>
          </a:prstGeom>
          <a:ln w="15240">
            <a:solidFill>
              <a:srgbClr val="128199"/>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498848" y="1714500"/>
            <a:ext cx="1851660" cy="685800"/>
          </a:xfrm>
          <a:prstGeom prst="roundRect">
            <a:avLst>
              <a:gd name="adj" fmla="val 8000"/>
            </a:avLst>
          </a:prstGeom>
          <a:solidFill>
            <a:srgbClr val="F2A65A"/>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38" b="1" i="0">
                <a:solidFill>
                  <a:srgbClr val="4A1B0C"/>
                </a:solidFill>
                <a:latin typeface="Calibri"/>
                <a:ea typeface="Calibri"/>
              </a:rPr>
              <a:t>猜错就调权重</a:t>
            </a:r>
          </a:p>
          <a:p>
            <a:pPr algn="ctr">
              <a:lnSpc>
                <a:spcPct val="100000"/>
              </a:lnSpc>
              <a:spcBef>
                <a:spcPts val="0"/>
              </a:spcBef>
              <a:spcAft>
                <a:spcPts val="112"/>
              </a:spcAft>
            </a:pPr>
            <a:r>
              <a:rPr sz="850" b="0" i="0">
                <a:solidFill>
                  <a:srgbClr val="4A1B0C"/>
                </a:solidFill>
                <a:latin typeface="Calibri"/>
                <a:ea typeface="Calibri"/>
              </a:rPr>
              <a:t>梯度下降</a:t>
            </a:r>
          </a:p>
        </p:txBody>
      </p:sp>
      <p:cxnSp>
        <p:nvCxnSpPr>
          <p:cNvPr id="11" name="Connector 10"/>
          <p:cNvCxnSpPr/>
          <p:nvPr/>
        </p:nvCxnSpPr>
        <p:spPr>
          <a:xfrm>
            <a:off x="6364224" y="2057400"/>
            <a:ext cx="164592" cy="0"/>
          </a:xfrm>
          <a:prstGeom prst="line">
            <a:avLst/>
          </a:prstGeom>
          <a:ln w="15240">
            <a:solidFill>
              <a:srgbClr val="128199"/>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6542532" y="1714500"/>
            <a:ext cx="1851660" cy="685800"/>
          </a:xfrm>
          <a:prstGeom prst="roundRect">
            <a:avLst>
              <a:gd name="adj" fmla="val 8000"/>
            </a:avLst>
          </a:prstGeom>
          <a:solidFill>
            <a:srgbClr val="F3F8FA"/>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38" b="1" i="0">
                <a:solidFill>
                  <a:srgbClr val="0E4D64"/>
                </a:solidFill>
                <a:latin typeface="Calibri"/>
                <a:ea typeface="Calibri"/>
              </a:rPr>
              <a:t>重复数万亿次</a:t>
            </a:r>
          </a:p>
          <a:p>
            <a:pPr algn="ctr">
              <a:lnSpc>
                <a:spcPct val="100000"/>
              </a:lnSpc>
              <a:spcBef>
                <a:spcPts val="0"/>
              </a:spcBef>
              <a:spcAft>
                <a:spcPts val="112"/>
              </a:spcAft>
            </a:pPr>
            <a:r>
              <a:rPr sz="850" b="0" i="0">
                <a:solidFill>
                  <a:srgbClr val="51606E"/>
                </a:solidFill>
                <a:latin typeface="Calibri"/>
                <a:ea typeface="Calibri"/>
              </a:rPr>
              <a:t>loss 一点点往下爬</a:t>
            </a:r>
          </a:p>
        </p:txBody>
      </p:sp>
      <p:cxnSp>
        <p:nvCxnSpPr>
          <p:cNvPr id="13" name="Connector 12"/>
          <p:cNvCxnSpPr/>
          <p:nvPr/>
        </p:nvCxnSpPr>
        <p:spPr>
          <a:xfrm>
            <a:off x="7468362" y="2400300"/>
            <a:ext cx="0" cy="205740"/>
          </a:xfrm>
          <a:prstGeom prst="line">
            <a:avLst/>
          </a:prstGeom>
          <a:ln w="13335">
            <a:solidFill>
              <a:srgbClr val="51606E"/>
            </a:solidFill>
          </a:ln>
          <a:effectLst/>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H="1">
            <a:off x="1337310" y="2606040"/>
            <a:ext cx="6131052" cy="0"/>
          </a:xfrm>
          <a:prstGeom prst="line">
            <a:avLst/>
          </a:prstGeom>
          <a:ln w="13335">
            <a:solidFill>
              <a:srgbClr val="51606E"/>
            </a:solidFill>
          </a:ln>
          <a:effectLst/>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1337310" y="2414016"/>
            <a:ext cx="0" cy="192024"/>
          </a:xfrm>
          <a:prstGeom prst="line">
            <a:avLst/>
          </a:prstGeom>
          <a:ln w="13335">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455164" y="2510028"/>
            <a:ext cx="3703320" cy="205740"/>
          </a:xfrm>
          <a:prstGeom prst="rect">
            <a:avLst/>
          </a:prstGeom>
          <a:noFill/>
        </p:spPr>
        <p:txBody>
          <a:bodyPr wrap="square" lIns="45720" rIns="45720" tIns="18288" bIns="18288">
            <a:spAutoFit/>
          </a:bodyPr>
          <a:lstStyle/>
          <a:p>
            <a:pPr algn="ctr"/>
            <a:r>
              <a:rPr sz="850" b="0" i="1">
                <a:solidFill>
                  <a:srgbClr val="51606E"/>
                </a:solidFill>
                <a:latin typeface="Calibri"/>
                <a:ea typeface="Calibri"/>
              </a:rPr>
              <a:t>循环：看文本 → 猜 → 调 → 再看，直到会「填空」</a:t>
            </a:r>
          </a:p>
        </p:txBody>
      </p:sp>
      <p:sp>
        <p:nvSpPr>
          <p:cNvPr id="17" name="Rounded Rectangle 16"/>
          <p:cNvSpPr/>
          <p:nvPr/>
        </p:nvSpPr>
        <p:spPr>
          <a:xfrm>
            <a:off x="411480" y="2983229"/>
            <a:ext cx="4114800" cy="1268730"/>
          </a:xfrm>
          <a:prstGeom prst="roundRect">
            <a:avLst>
              <a:gd name="adj" fmla="val 4000"/>
            </a:avLst>
          </a:prstGeom>
          <a:solidFill>
            <a:srgbClr val="F3F8FA"/>
          </a:solidFill>
          <a:ln w="9525">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82930" y="3065526"/>
            <a:ext cx="3771900" cy="1131570"/>
          </a:xfrm>
          <a:prstGeom prst="rect">
            <a:avLst/>
          </a:prstGeom>
          <a:noFill/>
        </p:spPr>
        <p:txBody>
          <a:bodyPr wrap="square" lIns="45720" rIns="45720" tIns="18288" bIns="18288">
            <a:spAutoFit/>
          </a:bodyPr>
          <a:lstStyle/>
          <a:p>
            <a:pPr algn="l"/>
            <a:r>
              <a:rPr sz="900" b="1" i="0">
                <a:solidFill>
                  <a:srgbClr val="0E4D64"/>
                </a:solidFill>
                <a:latin typeface="Calibri"/>
                <a:ea typeface="Calibri"/>
              </a:rPr>
              <a:t>类比 · 无限量完形填空</a:t>
            </a:r>
          </a:p>
          <a:p>
            <a:pPr algn="l"/>
            <a:r>
              <a:rPr sz="850" b="0" i="0">
                <a:solidFill>
                  <a:srgbClr val="51606E"/>
                </a:solidFill>
                <a:latin typeface="Calibri"/>
                <a:ea typeface="Calibri"/>
              </a:rPr>
              <a:t>填对「法国的首都是__」要记事实；填对「因为下雨所以他带了__」要懂因果；补全一段 Python 要懂语法——被迫学会世界的规律。</a:t>
            </a:r>
          </a:p>
        </p:txBody>
      </p:sp>
      <p:sp>
        <p:nvSpPr>
          <p:cNvPr id="19" name="Rounded Rectangle 18"/>
          <p:cNvSpPr/>
          <p:nvPr/>
        </p:nvSpPr>
        <p:spPr>
          <a:xfrm>
            <a:off x="4629150" y="2983229"/>
            <a:ext cx="4032504" cy="1268730"/>
          </a:xfrm>
          <a:prstGeom prst="roundRect">
            <a:avLst>
              <a:gd name="adj" fmla="val 4000"/>
            </a:avLst>
          </a:prstGeom>
          <a:solidFill>
            <a:srgbClr val="FBF0E6"/>
          </a:solidFill>
          <a:ln w="9525">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800600" y="3065526"/>
            <a:ext cx="3703320" cy="1131570"/>
          </a:xfrm>
          <a:prstGeom prst="rect">
            <a:avLst/>
          </a:prstGeom>
          <a:noFill/>
        </p:spPr>
        <p:txBody>
          <a:bodyPr wrap="square" lIns="45720" rIns="45720" tIns="18288" bIns="18288">
            <a:spAutoFit/>
          </a:bodyPr>
          <a:lstStyle/>
          <a:p>
            <a:pPr algn="l"/>
            <a:r>
              <a:rPr sz="900" b="1" i="0">
                <a:solidFill>
                  <a:srgbClr val="993C1D"/>
                </a:solidFill>
                <a:latin typeface="Calibri"/>
                <a:ea typeface="Calibri"/>
              </a:rPr>
              <a:t>另一个视角 · 有损压缩</a:t>
            </a:r>
          </a:p>
          <a:p>
            <a:pPr algn="l"/>
            <a:r>
              <a:rPr sz="850" b="0" i="0">
                <a:solidFill>
                  <a:srgbClr val="51606E"/>
                </a:solidFill>
                <a:latin typeface="Calibri"/>
                <a:ea typeface="Calibri"/>
              </a:rPr>
              <a:t>把几十 TB 文本压进几百 GB 权重——压缩即理解。解压时偶尔失真，就是幻觉的来源之一。</a:t>
            </a:r>
          </a:p>
          <a:p>
            <a:pPr algn="l"/>
            <a:r>
              <a:rPr sz="850" b="1" i="0">
                <a:solidFill>
                  <a:srgbClr val="0E4D64"/>
                </a:solidFill>
                <a:latin typeface="Calibri"/>
                <a:ea typeface="Calibri"/>
              </a:rPr>
              <a:t>知识「融」在权重里（像人脑记忆、非硬盘检索）→ 所以需要 RAG 配「可翻的资料柜」。</a:t>
            </a:r>
          </a:p>
        </p:txBody>
      </p:sp>
      <p:sp>
        <p:nvSpPr>
          <p:cNvPr id="21" name="TextBox 20"/>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22" name="TextBox 21"/>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3 章 · 预训练</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5 章 · 对齐  REWARD MODEL</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奖励模型：先训一个「懂行的评委」</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人类说不清「好回答」的定义，但两个答案摆面前挑得出更好的——把品味蒸馏成可无限调用的自动评委</a:t>
            </a:r>
          </a:p>
        </p:txBody>
      </p:sp>
      <p:sp>
        <p:nvSpPr>
          <p:cNvPr id="6" name="Rounded Rectangle 5"/>
          <p:cNvSpPr/>
          <p:nvPr/>
        </p:nvSpPr>
        <p:spPr>
          <a:xfrm>
            <a:off x="480060" y="2057400"/>
            <a:ext cx="1748790" cy="720090"/>
          </a:xfrm>
          <a:prstGeom prst="roundRect">
            <a:avLst>
              <a:gd name="adj" fmla="val 8000"/>
            </a:avLst>
          </a:prstGeom>
          <a:solidFill>
            <a:srgbClr val="F3F8FA"/>
          </a:solidFill>
          <a:ln w="11906">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1050" b="1" i="0">
                <a:solidFill>
                  <a:srgbClr val="0E4D64"/>
                </a:solidFill>
                <a:latin typeface="Calibri"/>
                <a:ea typeface="Calibri"/>
              </a:rPr>
              <a:t>偏好对</a:t>
            </a:r>
          </a:p>
          <a:p>
            <a:pPr algn="ctr">
              <a:lnSpc>
                <a:spcPct val="100000"/>
              </a:lnSpc>
              <a:spcBef>
                <a:spcPts val="0"/>
              </a:spcBef>
              <a:spcAft>
                <a:spcPts val="112"/>
              </a:spcAft>
            </a:pPr>
            <a:r>
              <a:rPr sz="850" b="0" i="0">
                <a:solidFill>
                  <a:srgbClr val="128199"/>
                </a:solidFill>
                <a:latin typeface="Calibri"/>
                <a:ea typeface="Calibri"/>
              </a:rPr>
              <a:t>A 比 B 好</a:t>
            </a:r>
          </a:p>
          <a:p>
            <a:pPr algn="ctr">
              <a:lnSpc>
                <a:spcPct val="100000"/>
              </a:lnSpc>
              <a:spcBef>
                <a:spcPts val="0"/>
              </a:spcBef>
              <a:spcAft>
                <a:spcPts val="112"/>
              </a:spcAft>
            </a:pPr>
            <a:r>
              <a:rPr sz="850" b="0" i="0">
                <a:solidFill>
                  <a:srgbClr val="51606E"/>
                </a:solidFill>
                <a:latin typeface="Calibri"/>
                <a:ea typeface="Calibri"/>
              </a:rPr>
              <a:t>海量人工对比</a:t>
            </a:r>
          </a:p>
        </p:txBody>
      </p:sp>
      <p:cxnSp>
        <p:nvCxnSpPr>
          <p:cNvPr id="7" name="Connector 6"/>
          <p:cNvCxnSpPr/>
          <p:nvPr/>
        </p:nvCxnSpPr>
        <p:spPr>
          <a:xfrm>
            <a:off x="2242566" y="2414016"/>
            <a:ext cx="500634" cy="0"/>
          </a:xfrm>
          <a:prstGeom prst="line">
            <a:avLst/>
          </a:prstGeom>
          <a:ln w="17145">
            <a:solidFill>
              <a:srgbClr val="128199"/>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2194560" y="2125980"/>
            <a:ext cx="685800" cy="205740"/>
          </a:xfrm>
          <a:prstGeom prst="rect">
            <a:avLst/>
          </a:prstGeom>
          <a:noFill/>
        </p:spPr>
        <p:txBody>
          <a:bodyPr wrap="square" lIns="45720" rIns="45720" tIns="18288" bIns="18288">
            <a:spAutoFit/>
          </a:bodyPr>
          <a:lstStyle/>
          <a:p>
            <a:pPr algn="ctr"/>
            <a:r>
              <a:rPr sz="850" b="0" i="1">
                <a:solidFill>
                  <a:srgbClr val="128199"/>
                </a:solidFill>
                <a:latin typeface="Calibri"/>
                <a:ea typeface="Calibri"/>
              </a:rPr>
              <a:t>训练</a:t>
            </a:r>
          </a:p>
        </p:txBody>
      </p:sp>
      <p:sp>
        <p:nvSpPr>
          <p:cNvPr id="9" name="Rounded Rectangle 8"/>
          <p:cNvSpPr/>
          <p:nvPr/>
        </p:nvSpPr>
        <p:spPr>
          <a:xfrm>
            <a:off x="2777490" y="2057400"/>
            <a:ext cx="1954530" cy="720090"/>
          </a:xfrm>
          <a:prstGeom prst="roundRect">
            <a:avLst>
              <a:gd name="adj" fmla="val 8000"/>
            </a:avLst>
          </a:prstGeom>
          <a:solidFill>
            <a:srgbClr val="128199"/>
          </a:solidFill>
          <a:ln w="11906">
            <a:solidFill>
              <a:srgbClr val="0E4D64"/>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1050" b="1" i="0">
                <a:solidFill>
                  <a:srgbClr val="FFFFFF"/>
                </a:solidFill>
                <a:latin typeface="Calibri"/>
                <a:ea typeface="Calibri"/>
              </a:rPr>
              <a:t>奖励模型 RM（Reward Model）</a:t>
            </a:r>
          </a:p>
          <a:p>
            <a:pPr algn="ctr">
              <a:lnSpc>
                <a:spcPct val="100000"/>
              </a:lnSpc>
              <a:spcBef>
                <a:spcPts val="0"/>
              </a:spcBef>
              <a:spcAft>
                <a:spcPts val="112"/>
              </a:spcAft>
            </a:pPr>
            <a:r>
              <a:rPr sz="850" b="0" i="0">
                <a:solidFill>
                  <a:srgbClr val="EAF3F5"/>
                </a:solidFill>
                <a:latin typeface="Calibri"/>
                <a:ea typeface="Calibri"/>
              </a:rPr>
              <a:t>自动评委</a:t>
            </a:r>
          </a:p>
          <a:p>
            <a:pPr algn="ctr">
              <a:lnSpc>
                <a:spcPct val="100000"/>
              </a:lnSpc>
              <a:spcBef>
                <a:spcPts val="0"/>
              </a:spcBef>
              <a:spcAft>
                <a:spcPts val="112"/>
              </a:spcAft>
            </a:pPr>
            <a:r>
              <a:rPr sz="850" b="0" i="0">
                <a:solidFill>
                  <a:srgbClr val="EAF3F5"/>
                </a:solidFill>
                <a:latin typeface="Calibri"/>
                <a:ea typeface="Calibri"/>
              </a:rPr>
              <a:t>输入问答 → 输出打分</a:t>
            </a:r>
          </a:p>
        </p:txBody>
      </p:sp>
      <p:cxnSp>
        <p:nvCxnSpPr>
          <p:cNvPr id="10" name="Connector 9"/>
          <p:cNvCxnSpPr/>
          <p:nvPr/>
        </p:nvCxnSpPr>
        <p:spPr>
          <a:xfrm>
            <a:off x="4745736" y="2414016"/>
            <a:ext cx="500634" cy="0"/>
          </a:xfrm>
          <a:prstGeom prst="line">
            <a:avLst/>
          </a:prstGeom>
          <a:ln w="17145">
            <a:solidFill>
              <a:srgbClr val="F2A65A"/>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697730" y="2125980"/>
            <a:ext cx="685800" cy="205740"/>
          </a:xfrm>
          <a:prstGeom prst="rect">
            <a:avLst/>
          </a:prstGeom>
          <a:noFill/>
        </p:spPr>
        <p:txBody>
          <a:bodyPr wrap="square" lIns="45720" rIns="45720" tIns="18288" bIns="18288">
            <a:spAutoFit/>
          </a:bodyPr>
          <a:lstStyle/>
          <a:p>
            <a:pPr algn="ctr"/>
            <a:r>
              <a:rPr sz="850" b="0" i="1">
                <a:solidFill>
                  <a:srgbClr val="993C1D"/>
                </a:solidFill>
                <a:latin typeface="Calibri"/>
                <a:ea typeface="Calibri"/>
              </a:rPr>
              <a:t>照分练</a:t>
            </a:r>
          </a:p>
        </p:txBody>
      </p:sp>
      <p:sp>
        <p:nvSpPr>
          <p:cNvPr id="12" name="Rounded Rectangle 11"/>
          <p:cNvSpPr/>
          <p:nvPr/>
        </p:nvSpPr>
        <p:spPr>
          <a:xfrm>
            <a:off x="5280660" y="2057400"/>
            <a:ext cx="1954530" cy="720090"/>
          </a:xfrm>
          <a:prstGeom prst="roundRect">
            <a:avLst>
              <a:gd name="adj" fmla="val 8000"/>
            </a:avLst>
          </a:prstGeom>
          <a:solidFill>
            <a:srgbClr val="FBF0E6"/>
          </a:solidFill>
          <a:ln w="11906">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1050" b="1" i="0">
                <a:solidFill>
                  <a:srgbClr val="993C1D"/>
                </a:solidFill>
                <a:latin typeface="Calibri"/>
                <a:ea typeface="Calibri"/>
              </a:rPr>
              <a:t>模型（厨师）</a:t>
            </a:r>
          </a:p>
          <a:p>
            <a:pPr algn="ctr">
              <a:lnSpc>
                <a:spcPct val="100000"/>
              </a:lnSpc>
              <a:spcBef>
                <a:spcPts val="0"/>
              </a:spcBef>
              <a:spcAft>
                <a:spcPts val="112"/>
              </a:spcAft>
            </a:pPr>
            <a:r>
              <a:rPr sz="850" b="0" i="0">
                <a:solidFill>
                  <a:srgbClr val="993C1D"/>
                </a:solidFill>
                <a:latin typeface="Calibri"/>
                <a:ea typeface="Calibri"/>
              </a:rPr>
              <a:t>照评委分数练厨艺</a:t>
            </a:r>
          </a:p>
          <a:p>
            <a:pPr algn="ctr">
              <a:lnSpc>
                <a:spcPct val="100000"/>
              </a:lnSpc>
              <a:spcBef>
                <a:spcPts val="0"/>
              </a:spcBef>
              <a:spcAft>
                <a:spcPts val="112"/>
              </a:spcAft>
            </a:pPr>
            <a:r>
              <a:rPr sz="850" b="0" i="0">
                <a:solidFill>
                  <a:srgbClr val="51606E"/>
                </a:solidFill>
                <a:latin typeface="Calibri"/>
                <a:ea typeface="Calibri"/>
              </a:rPr>
              <a:t>对齐到大众口味</a:t>
            </a:r>
          </a:p>
        </p:txBody>
      </p:sp>
      <p:sp>
        <p:nvSpPr>
          <p:cNvPr id="13" name="TextBox 12"/>
          <p:cNvSpPr txBox="1"/>
          <p:nvPr/>
        </p:nvSpPr>
        <p:spPr>
          <a:xfrm>
            <a:off x="480060" y="2914650"/>
            <a:ext cx="7543800" cy="205740"/>
          </a:xfrm>
          <a:prstGeom prst="rect">
            <a:avLst/>
          </a:prstGeom>
          <a:noFill/>
        </p:spPr>
        <p:txBody>
          <a:bodyPr wrap="square" lIns="45720" rIns="45720" tIns="18288" bIns="18288">
            <a:spAutoFit/>
          </a:bodyPr>
          <a:lstStyle/>
          <a:p>
            <a:pPr algn="l"/>
            <a:r>
              <a:rPr sz="850" b="0" i="1">
                <a:solidFill>
                  <a:srgbClr val="51606E"/>
                </a:solidFill>
                <a:latin typeface="Calibri"/>
                <a:ea typeface="Calibri"/>
              </a:rPr>
              <a:t>类比 · 米其林评委：说不出满分菜的配方，但两道菜一尝就知哪道更好；吃过十万次对比，打分就能代表「大众口味」。</a:t>
            </a:r>
          </a:p>
        </p:txBody>
      </p:sp>
      <p:sp>
        <p:nvSpPr>
          <p:cNvPr id="14" name="Rounded Rectangle 13"/>
          <p:cNvSpPr/>
          <p:nvPr/>
        </p:nvSpPr>
        <p:spPr>
          <a:xfrm>
            <a:off x="411480" y="3257550"/>
            <a:ext cx="8250174" cy="788670"/>
          </a:xfrm>
          <a:prstGeom prst="roundRect">
            <a:avLst>
              <a:gd name="adj" fmla="val 4000"/>
            </a:avLst>
          </a:prstGeom>
          <a:solidFill>
            <a:srgbClr val="FBE9E7"/>
          </a:solidFill>
          <a:ln w="9525">
            <a:solidFill>
              <a:srgbClr val="9B2C2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7220" y="3332988"/>
            <a:ext cx="7886700" cy="685800"/>
          </a:xfrm>
          <a:prstGeom prst="rect">
            <a:avLst/>
          </a:prstGeom>
          <a:noFill/>
        </p:spPr>
        <p:txBody>
          <a:bodyPr wrap="square" lIns="45720" rIns="45720" tIns="18288" bIns="18288">
            <a:spAutoFit/>
          </a:bodyPr>
          <a:lstStyle/>
          <a:p>
            <a:r>
              <a:rPr sz="862" b="1" i="0">
                <a:solidFill>
                  <a:srgbClr val="9B2C2C"/>
                </a:solidFill>
                <a:latin typeface="Calibri"/>
                <a:ea typeface="Calibri"/>
              </a:rPr>
              <a:t>注意 · 评委会被钻空子（Reward Hacking）：</a:t>
            </a:r>
            <a:r>
              <a:rPr sz="862" b="0" i="0">
                <a:solidFill>
                  <a:srgbClr val="1A2733"/>
                </a:solidFill>
                <a:latin typeface="Calibri"/>
                <a:ea typeface="Calibri"/>
              </a:rPr>
              <a:t>模型可能发现「答得长、姿态谦逊、堆免责声明」能骗高分——古德哈特定律：指标一旦成为目标就不再是好指标。</a:t>
            </a:r>
          </a:p>
          <a:p>
            <a:pPr algn="l"/>
            <a:r>
              <a:rPr sz="850" b="0" i="0">
                <a:solidFill>
                  <a:srgbClr val="51606E"/>
                </a:solidFill>
                <a:latin typeface="Calibri"/>
                <a:ea typeface="Calibri"/>
              </a:rPr>
              <a:t>工程上靠评委「定期换届」（重训 RM）+ 多评委制衡来缓解。</a:t>
            </a:r>
          </a:p>
        </p:txBody>
      </p:sp>
      <p:sp>
        <p:nvSpPr>
          <p:cNvPr id="16" name="Rounded Rectangle 15"/>
          <p:cNvSpPr/>
          <p:nvPr/>
        </p:nvSpPr>
        <p:spPr>
          <a:xfrm>
            <a:off x="411480" y="4128516"/>
            <a:ext cx="8250174" cy="548640"/>
          </a:xfrm>
          <a:prstGeom prst="roundRect">
            <a:avLst>
              <a:gd name="adj" fmla="val 4000"/>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7220" y="4190238"/>
            <a:ext cx="7886700" cy="452628"/>
          </a:xfrm>
          <a:prstGeom prst="rect">
            <a:avLst/>
          </a:prstGeom>
          <a:noFill/>
        </p:spPr>
        <p:txBody>
          <a:bodyPr wrap="square" lIns="45720" rIns="45720" tIns="18288" bIns="18288">
            <a:spAutoFit/>
          </a:bodyPr>
          <a:lstStyle/>
          <a:p>
            <a:r>
              <a:rPr sz="862" b="1" i="0">
                <a:solidFill>
                  <a:srgbClr val="0E4D64"/>
                </a:solidFill>
                <a:latin typeface="Calibri"/>
                <a:ea typeface="Calibri"/>
              </a:rPr>
              <a:t>一句话：</a:t>
            </a:r>
            <a:r>
              <a:rPr sz="862" b="0" i="0">
                <a:solidFill>
                  <a:srgbClr val="1A2733"/>
                </a:solidFill>
                <a:latin typeface="Calibri"/>
                <a:ea typeface="Calibri"/>
              </a:rPr>
              <a:t>RM 是 RLHF 的灵魂也是软肋——它有多准对齐就有多好；理解这点就理解了 DPO 和 RLVR 各自想绕开什么。</a:t>
            </a:r>
          </a:p>
        </p:txBody>
      </p:sp>
      <p:sp>
        <p:nvSpPr>
          <p:cNvPr id="18" name="TextBox 17"/>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19" name="TextBox 18"/>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5 章 · 对齐</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5 章 · 对齐  RLHF vs DPO</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从 RLHF 到 DPO：三件套与暴力简化</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先 DPO，不够再上 RL——90% 的企业偏好定制场景，DPO 级别的方案就够用</a:t>
            </a:r>
          </a:p>
        </p:txBody>
      </p:sp>
      <p:sp>
        <p:nvSpPr>
          <p:cNvPr id="6" name="Rounded Rectangle 5"/>
          <p:cNvSpPr/>
          <p:nvPr/>
        </p:nvSpPr>
        <p:spPr>
          <a:xfrm>
            <a:off x="411480" y="1611630"/>
            <a:ext cx="4114800" cy="2091690"/>
          </a:xfrm>
          <a:prstGeom prst="roundRect">
            <a:avLst>
              <a:gd name="adj" fmla="val 4000"/>
            </a:avLst>
          </a:prstGeom>
          <a:solidFill>
            <a:srgbClr val="FBF0E6"/>
          </a:solidFill>
          <a:ln w="9525">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2930" y="1687068"/>
            <a:ext cx="3840480" cy="205740"/>
          </a:xfrm>
          <a:prstGeom prst="rect">
            <a:avLst/>
          </a:prstGeom>
          <a:noFill/>
        </p:spPr>
        <p:txBody>
          <a:bodyPr wrap="square" lIns="45720" rIns="45720" tIns="18288" bIns="18288">
            <a:spAutoFit/>
          </a:bodyPr>
          <a:lstStyle/>
          <a:p>
            <a:pPr algn="l"/>
            <a:r>
              <a:rPr sz="938" b="1" i="0">
                <a:solidFill>
                  <a:srgbClr val="993C1D"/>
                </a:solidFill>
                <a:latin typeface="Calibri"/>
                <a:ea typeface="Calibri"/>
              </a:rPr>
              <a:t>RLHF —— 请评委，再请教练</a:t>
            </a:r>
          </a:p>
        </p:txBody>
      </p:sp>
      <p:sp>
        <p:nvSpPr>
          <p:cNvPr id="8" name="Rounded Rectangle 7"/>
          <p:cNvSpPr/>
          <p:nvPr/>
        </p:nvSpPr>
        <p:spPr>
          <a:xfrm>
            <a:off x="651510" y="1988820"/>
            <a:ext cx="3497580" cy="342900"/>
          </a:xfrm>
          <a:prstGeom prst="roundRect">
            <a:avLst>
              <a:gd name="adj" fmla="val 8000"/>
            </a:avLst>
          </a:prstGeom>
          <a:solidFill>
            <a:srgbClr val="FFFFFF"/>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862" b="1" i="0">
                <a:solidFill>
                  <a:srgbClr val="993C1D"/>
                </a:solidFill>
                <a:latin typeface="Calibri"/>
                <a:ea typeface="Calibri"/>
              </a:rPr>
              <a:t>SFT 模型生成回答</a:t>
            </a:r>
          </a:p>
        </p:txBody>
      </p:sp>
      <p:sp>
        <p:nvSpPr>
          <p:cNvPr id="9" name="Rounded Rectangle 8"/>
          <p:cNvSpPr/>
          <p:nvPr/>
        </p:nvSpPr>
        <p:spPr>
          <a:xfrm>
            <a:off x="651510" y="2482596"/>
            <a:ext cx="3497580" cy="342900"/>
          </a:xfrm>
          <a:prstGeom prst="roundRect">
            <a:avLst>
              <a:gd name="adj" fmla="val 8000"/>
            </a:avLst>
          </a:prstGeom>
          <a:solidFill>
            <a:srgbClr val="FFFFFF"/>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862" b="1" i="0">
                <a:solidFill>
                  <a:srgbClr val="993C1D"/>
                </a:solidFill>
                <a:latin typeface="Calibri"/>
                <a:ea typeface="Calibri"/>
              </a:rPr>
              <a:t>奖励模型打分</a:t>
            </a:r>
          </a:p>
        </p:txBody>
      </p:sp>
      <p:sp>
        <p:nvSpPr>
          <p:cNvPr id="10" name="Rounded Rectangle 9"/>
          <p:cNvSpPr/>
          <p:nvPr/>
        </p:nvSpPr>
        <p:spPr>
          <a:xfrm>
            <a:off x="651510" y="2976372"/>
            <a:ext cx="3497580" cy="342900"/>
          </a:xfrm>
          <a:prstGeom prst="roundRect">
            <a:avLst>
              <a:gd name="adj" fmla="val 8000"/>
            </a:avLst>
          </a:prstGeom>
          <a:solidFill>
            <a:srgbClr val="FFFFFF"/>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862" b="1" i="0">
                <a:solidFill>
                  <a:srgbClr val="993C1D"/>
                </a:solidFill>
                <a:latin typeface="Calibri"/>
                <a:ea typeface="Calibri"/>
              </a:rPr>
              <a:t>PPO（Proximal Policy Optimization） 更新 + KL 约束</a:t>
            </a:r>
          </a:p>
        </p:txBody>
      </p:sp>
      <p:cxnSp>
        <p:nvCxnSpPr>
          <p:cNvPr id="11" name="Connector 10"/>
          <p:cNvCxnSpPr/>
          <p:nvPr/>
        </p:nvCxnSpPr>
        <p:spPr>
          <a:xfrm>
            <a:off x="2400300" y="2345436"/>
            <a:ext cx="0" cy="123444"/>
          </a:xfrm>
          <a:prstGeom prst="line">
            <a:avLst/>
          </a:prstGeom>
          <a:ln w="13335">
            <a:solidFill>
              <a:srgbClr val="993C1D"/>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2400300" y="2839211"/>
            <a:ext cx="0" cy="123445"/>
          </a:xfrm>
          <a:prstGeom prst="line">
            <a:avLst/>
          </a:prstGeom>
          <a:ln w="13335">
            <a:solidFill>
              <a:srgbClr val="993C1D"/>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17220" y="3394710"/>
            <a:ext cx="3840480" cy="205740"/>
          </a:xfrm>
          <a:prstGeom prst="rect">
            <a:avLst/>
          </a:prstGeom>
          <a:noFill/>
        </p:spPr>
        <p:txBody>
          <a:bodyPr wrap="square" lIns="45720" rIns="45720" tIns="18288" bIns="18288">
            <a:spAutoFit/>
          </a:bodyPr>
          <a:lstStyle/>
          <a:p>
            <a:pPr algn="l"/>
            <a:r>
              <a:rPr sz="850" b="0" i="1">
                <a:solidFill>
                  <a:srgbClr val="993C1D"/>
                </a:solidFill>
                <a:latin typeface="Calibri"/>
                <a:ea typeface="Calibri"/>
              </a:rPr>
              <a:t>同时伺候四个模型副本 · 显存翻倍 · 超参敏感 · 走钢丝</a:t>
            </a:r>
          </a:p>
        </p:txBody>
      </p:sp>
      <p:sp>
        <p:nvSpPr>
          <p:cNvPr id="14" name="Rounded Rectangle 13"/>
          <p:cNvSpPr/>
          <p:nvPr/>
        </p:nvSpPr>
        <p:spPr>
          <a:xfrm>
            <a:off x="4629150" y="1611630"/>
            <a:ext cx="4114800" cy="2091690"/>
          </a:xfrm>
          <a:prstGeom prst="roundRect">
            <a:avLst>
              <a:gd name="adj" fmla="val 4000"/>
            </a:avLst>
          </a:prstGeom>
          <a:solidFill>
            <a:srgbClr val="E6F2EA"/>
          </a:solidFill>
          <a:ln w="9525">
            <a:solidFill>
              <a:srgbClr val="2F85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800600" y="1687068"/>
            <a:ext cx="3840480" cy="205740"/>
          </a:xfrm>
          <a:prstGeom prst="rect">
            <a:avLst/>
          </a:prstGeom>
          <a:noFill/>
        </p:spPr>
        <p:txBody>
          <a:bodyPr wrap="square" lIns="45720" rIns="45720" tIns="18288" bIns="18288">
            <a:spAutoFit/>
          </a:bodyPr>
          <a:lstStyle/>
          <a:p>
            <a:pPr algn="l"/>
            <a:r>
              <a:rPr sz="938" b="1" i="0">
                <a:solidFill>
                  <a:srgbClr val="27500A"/>
                </a:solidFill>
                <a:latin typeface="Calibri"/>
                <a:ea typeface="Calibri"/>
              </a:rPr>
              <a:t>DPO —— 直接拿对比示范自学</a:t>
            </a:r>
          </a:p>
        </p:txBody>
      </p:sp>
      <p:sp>
        <p:nvSpPr>
          <p:cNvPr id="16" name="Rounded Rectangle 15"/>
          <p:cNvSpPr/>
          <p:nvPr/>
        </p:nvSpPr>
        <p:spPr>
          <a:xfrm>
            <a:off x="4869180" y="2160270"/>
            <a:ext cx="3634740" cy="582930"/>
          </a:xfrm>
          <a:prstGeom prst="roundRect">
            <a:avLst>
              <a:gd name="adj" fmla="val 8000"/>
            </a:avLst>
          </a:prstGeom>
          <a:solidFill>
            <a:srgbClr val="2F855A"/>
          </a:solidFill>
          <a:ln w="11906">
            <a:solidFill>
              <a:srgbClr val="27500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1012" b="1" i="0">
                <a:solidFill>
                  <a:srgbClr val="FFFFFF"/>
                </a:solidFill>
                <a:latin typeface="Calibri"/>
                <a:ea typeface="Calibri"/>
              </a:rPr>
              <a:t>直接在偏好对上训练</a:t>
            </a:r>
          </a:p>
          <a:p>
            <a:pPr algn="ctr">
              <a:lnSpc>
                <a:spcPct val="100000"/>
              </a:lnSpc>
              <a:spcBef>
                <a:spcPts val="0"/>
              </a:spcBef>
              <a:spcAft>
                <a:spcPts val="112"/>
              </a:spcAft>
            </a:pPr>
            <a:r>
              <a:rPr sz="850" b="0" i="0">
                <a:solidFill>
                  <a:srgbClr val="E6F2EA"/>
                </a:solidFill>
                <a:latin typeface="Calibri"/>
                <a:ea typeface="Calibri"/>
              </a:rPr>
              <a:t>抬高好答案概率、压低差答案概率</a:t>
            </a:r>
          </a:p>
        </p:txBody>
      </p:sp>
      <p:sp>
        <p:nvSpPr>
          <p:cNvPr id="17" name="TextBox 16"/>
          <p:cNvSpPr txBox="1"/>
          <p:nvPr/>
        </p:nvSpPr>
        <p:spPr>
          <a:xfrm>
            <a:off x="4834890" y="2846070"/>
            <a:ext cx="3703320" cy="822960"/>
          </a:xfrm>
          <a:prstGeom prst="rect">
            <a:avLst/>
          </a:prstGeom>
          <a:noFill/>
        </p:spPr>
        <p:txBody>
          <a:bodyPr wrap="square" lIns="45720" rIns="45720" tIns="18288" bIns="18288">
            <a:spAutoFit/>
          </a:bodyPr>
          <a:lstStyle/>
          <a:p>
            <a:pPr algn="l"/>
            <a:r>
              <a:rPr sz="850" b="1" i="0">
                <a:solidFill>
                  <a:srgbClr val="1A2733"/>
                </a:solidFill>
                <a:latin typeface="Calibri"/>
                <a:ea typeface="Calibri"/>
              </a:rPr>
              <a:t>· 不训奖励模型、不跑 RL</a:t>
            </a:r>
          </a:p>
          <a:p>
            <a:pPr algn="l"/>
            <a:r>
              <a:rPr sz="850" b="0" i="0">
                <a:solidFill>
                  <a:srgbClr val="51606E"/>
                </a:solidFill>
                <a:latin typeface="Calibri"/>
                <a:ea typeface="Calibri"/>
              </a:rPr>
              <a:t>· 像做分类一样一步到位——简单、稳定、便宜</a:t>
            </a:r>
          </a:p>
          <a:p>
            <a:pPr algn="l"/>
            <a:r>
              <a:rPr sz="850" b="1" i="0">
                <a:solidFill>
                  <a:srgbClr val="27500A"/>
                </a:solidFill>
                <a:latin typeface="Calibri"/>
                <a:ea typeface="Calibri"/>
              </a:rPr>
              <a:t>· 开源 / 企业偏好调优的默认起手式</a:t>
            </a:r>
          </a:p>
        </p:txBody>
      </p:sp>
      <p:sp>
        <p:nvSpPr>
          <p:cNvPr id="18" name="Rounded Rectangle 17"/>
          <p:cNvSpPr/>
          <p:nvPr/>
        </p:nvSpPr>
        <p:spPr>
          <a:xfrm>
            <a:off x="411480" y="3806190"/>
            <a:ext cx="8250174" cy="870966"/>
          </a:xfrm>
          <a:prstGeom prst="roundRect">
            <a:avLst>
              <a:gd name="adj" fmla="val 4000"/>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17220" y="3888486"/>
            <a:ext cx="7886700" cy="754380"/>
          </a:xfrm>
          <a:prstGeom prst="rect">
            <a:avLst/>
          </a:prstGeom>
          <a:noFill/>
        </p:spPr>
        <p:txBody>
          <a:bodyPr wrap="square" lIns="45720" rIns="45720" tIns="18288" bIns="18288">
            <a:spAutoFit/>
          </a:bodyPr>
          <a:lstStyle/>
          <a:p>
            <a:r>
              <a:rPr sz="862" b="1" i="0">
                <a:solidFill>
                  <a:srgbClr val="0E4D64"/>
                </a:solidFill>
                <a:latin typeface="Calibri"/>
                <a:ea typeface="Calibri"/>
              </a:rPr>
              <a:t>一句话给客户：</a:t>
            </a:r>
            <a:r>
              <a:rPr sz="862" b="0" i="0">
                <a:solidFill>
                  <a:srgbClr val="1A2733"/>
                </a:solidFill>
                <a:latin typeface="Calibri"/>
                <a:ea typeface="Calibri"/>
              </a:rPr>
              <a:t>RLHF 是「请评委再请教练」，DPO 是「直接拿对比示范自学」——别一上来就给自己上 PPO 的工程难度。</a:t>
            </a:r>
          </a:p>
          <a:p>
            <a:pPr algn="l"/>
            <a:r>
              <a:rPr sz="850" b="0" i="0">
                <a:solidFill>
                  <a:srgbClr val="51606E"/>
                </a:solidFill>
                <a:latin typeface="Calibri"/>
                <a:ea typeface="Calibri"/>
              </a:rPr>
              <a:t>选型逻辑：先 DPO，不够再上 RL；前沿实验室两者混用（Tülu 3 配方 = SFT → DPO → RLVR，Reinforcement Learning with Verifiable Rewards）。</a:t>
            </a:r>
          </a:p>
        </p:txBody>
      </p:sp>
      <p:sp>
        <p:nvSpPr>
          <p:cNvPr id="20" name="TextBox 19"/>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21" name="TextBox 20"/>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5 章 · 对齐</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6 章 · 推理模型  THINK-THEN-ANSWER</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推理模型：先想后答的新物种</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在给出答案前先生成一段思维链——慢思考换高正确率，这是继「堆参数」之后的第二增长曲线</a:t>
            </a:r>
          </a:p>
        </p:txBody>
      </p:sp>
      <p:sp>
        <p:nvSpPr>
          <p:cNvPr id="6" name="Rounded Rectangle 5"/>
          <p:cNvSpPr/>
          <p:nvPr/>
        </p:nvSpPr>
        <p:spPr>
          <a:xfrm>
            <a:off x="411480" y="1645920"/>
            <a:ext cx="4114800" cy="1714500"/>
          </a:xfrm>
          <a:prstGeom prst="roundRect">
            <a:avLst>
              <a:gd name="adj" fmla="val 4000"/>
            </a:avLst>
          </a:prstGeom>
          <a:solidFill>
            <a:srgbClr val="F3F8FA"/>
          </a:solidFill>
          <a:ln w="9525">
            <a:solidFill>
              <a:srgbClr val="5160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2930" y="1728216"/>
            <a:ext cx="3840480" cy="205740"/>
          </a:xfrm>
          <a:prstGeom prst="rect">
            <a:avLst/>
          </a:prstGeom>
          <a:noFill/>
        </p:spPr>
        <p:txBody>
          <a:bodyPr wrap="square" lIns="45720" rIns="45720" tIns="18288" bIns="18288">
            <a:spAutoFit/>
          </a:bodyPr>
          <a:lstStyle/>
          <a:p>
            <a:pPr algn="l"/>
            <a:r>
              <a:rPr sz="938" b="1" i="0">
                <a:solidFill>
                  <a:srgbClr val="555552"/>
                </a:solidFill>
                <a:latin typeface="Calibri"/>
                <a:ea typeface="Calibri"/>
              </a:rPr>
              <a:t>普通模型 —— 看到题立刻报答案</a:t>
            </a:r>
          </a:p>
        </p:txBody>
      </p:sp>
      <p:sp>
        <p:nvSpPr>
          <p:cNvPr id="8" name="Rounded Rectangle 7"/>
          <p:cNvSpPr/>
          <p:nvPr/>
        </p:nvSpPr>
        <p:spPr>
          <a:xfrm>
            <a:off x="651510" y="2160270"/>
            <a:ext cx="1371600" cy="493776"/>
          </a:xfrm>
          <a:prstGeom prst="roundRect">
            <a:avLst>
              <a:gd name="adj" fmla="val 8000"/>
            </a:avLst>
          </a:prstGeom>
          <a:solidFill>
            <a:srgbClr val="FFFFFF"/>
          </a:solidFill>
          <a:ln w="11906">
            <a:solidFill>
              <a:srgbClr val="51606E"/>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1A2733"/>
                </a:solidFill>
                <a:latin typeface="Calibri"/>
                <a:ea typeface="Calibri"/>
              </a:rPr>
              <a:t>问题</a:t>
            </a:r>
          </a:p>
        </p:txBody>
      </p:sp>
      <p:cxnSp>
        <p:nvCxnSpPr>
          <p:cNvPr id="9" name="Connector 8"/>
          <p:cNvCxnSpPr/>
          <p:nvPr/>
        </p:nvCxnSpPr>
        <p:spPr>
          <a:xfrm>
            <a:off x="2043684" y="2407158"/>
            <a:ext cx="493776" cy="0"/>
          </a:xfrm>
          <a:prstGeom prst="line">
            <a:avLst/>
          </a:prstGeom>
          <a:ln w="15240">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571750" y="2160270"/>
            <a:ext cx="1645920" cy="493776"/>
          </a:xfrm>
          <a:prstGeom prst="roundRect">
            <a:avLst>
              <a:gd name="adj" fmla="val 8000"/>
            </a:avLst>
          </a:prstGeom>
          <a:solidFill>
            <a:srgbClr val="FFFFFF"/>
          </a:solidFill>
          <a:ln w="11906">
            <a:solidFill>
              <a:srgbClr val="51606E"/>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1A2733"/>
                </a:solidFill>
                <a:latin typeface="Calibri"/>
                <a:ea typeface="Calibri"/>
              </a:rPr>
              <a:t>答案</a:t>
            </a:r>
          </a:p>
          <a:p>
            <a:pPr algn="ctr">
              <a:lnSpc>
                <a:spcPct val="100000"/>
              </a:lnSpc>
              <a:spcBef>
                <a:spcPts val="0"/>
              </a:spcBef>
              <a:spcAft>
                <a:spcPts val="112"/>
              </a:spcAft>
            </a:pPr>
            <a:r>
              <a:rPr sz="850" b="0" i="0">
                <a:solidFill>
                  <a:srgbClr val="128199"/>
                </a:solidFill>
                <a:latin typeface="Calibri"/>
                <a:ea typeface="Calibri"/>
              </a:rPr>
              <a:t>凭直觉</a:t>
            </a:r>
          </a:p>
          <a:p>
            <a:pPr algn="ctr">
              <a:lnSpc>
                <a:spcPct val="100000"/>
              </a:lnSpc>
              <a:spcBef>
                <a:spcPts val="0"/>
              </a:spcBef>
              <a:spcAft>
                <a:spcPts val="112"/>
              </a:spcAft>
            </a:pPr>
            <a:r>
              <a:rPr sz="850" b="0" i="0">
                <a:solidFill>
                  <a:srgbClr val="51606E"/>
                </a:solidFill>
                <a:latin typeface="Calibri"/>
                <a:ea typeface="Calibri"/>
              </a:rPr>
              <a:t>难题只能蒙</a:t>
            </a:r>
          </a:p>
        </p:txBody>
      </p:sp>
      <p:sp>
        <p:nvSpPr>
          <p:cNvPr id="11" name="TextBox 10"/>
          <p:cNvSpPr txBox="1"/>
          <p:nvPr/>
        </p:nvSpPr>
        <p:spPr>
          <a:xfrm>
            <a:off x="651510" y="2846070"/>
            <a:ext cx="3771900" cy="205740"/>
          </a:xfrm>
          <a:prstGeom prst="rect">
            <a:avLst/>
          </a:prstGeom>
          <a:noFill/>
        </p:spPr>
        <p:txBody>
          <a:bodyPr wrap="square" lIns="45720" rIns="45720" tIns="18288" bIns="18288">
            <a:spAutoFit/>
          </a:bodyPr>
          <a:lstStyle/>
          <a:p>
            <a:pPr algn="l"/>
            <a:r>
              <a:rPr sz="850" b="0" i="1">
                <a:solidFill>
                  <a:srgbClr val="51606E"/>
                </a:solidFill>
                <a:latin typeface="Calibri"/>
                <a:ea typeface="Calibri"/>
              </a:rPr>
              <a:t>像「心算」：没有草稿纸，难题凭直觉蒙</a:t>
            </a:r>
          </a:p>
        </p:txBody>
      </p:sp>
      <p:sp>
        <p:nvSpPr>
          <p:cNvPr id="12" name="Rounded Rectangle 11"/>
          <p:cNvSpPr/>
          <p:nvPr/>
        </p:nvSpPr>
        <p:spPr>
          <a:xfrm>
            <a:off x="4629150" y="1645920"/>
            <a:ext cx="4114800" cy="1714500"/>
          </a:xfrm>
          <a:prstGeom prst="roundRect">
            <a:avLst>
              <a:gd name="adj" fmla="val 4000"/>
            </a:avLst>
          </a:prstGeom>
          <a:solidFill>
            <a:srgbClr val="FBF0E6"/>
          </a:solidFill>
          <a:ln w="9525">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800600" y="1728216"/>
            <a:ext cx="3840480" cy="205740"/>
          </a:xfrm>
          <a:prstGeom prst="rect">
            <a:avLst/>
          </a:prstGeom>
          <a:noFill/>
        </p:spPr>
        <p:txBody>
          <a:bodyPr wrap="square" lIns="45720" rIns="45720" tIns="18288" bIns="18288">
            <a:spAutoFit/>
          </a:bodyPr>
          <a:lstStyle/>
          <a:p>
            <a:pPr algn="l"/>
            <a:r>
              <a:rPr sz="938" b="1" i="0">
                <a:solidFill>
                  <a:srgbClr val="993C1D"/>
                </a:solidFill>
                <a:latin typeface="Calibri"/>
                <a:ea typeface="Calibri"/>
              </a:rPr>
              <a:t>推理模型 —— 先打草稿再作答</a:t>
            </a:r>
          </a:p>
        </p:txBody>
      </p:sp>
      <p:sp>
        <p:nvSpPr>
          <p:cNvPr id="14" name="Rounded Rectangle 13"/>
          <p:cNvSpPr/>
          <p:nvPr/>
        </p:nvSpPr>
        <p:spPr>
          <a:xfrm>
            <a:off x="4869180" y="2160270"/>
            <a:ext cx="1028700" cy="493776"/>
          </a:xfrm>
          <a:prstGeom prst="roundRect">
            <a:avLst>
              <a:gd name="adj" fmla="val 8000"/>
            </a:avLst>
          </a:prstGeom>
          <a:solidFill>
            <a:srgbClr val="FFFFFF"/>
          </a:solidFill>
          <a:ln w="11906">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993C1D"/>
                </a:solidFill>
                <a:latin typeface="Calibri"/>
                <a:ea typeface="Calibri"/>
              </a:rPr>
              <a:t>问题</a:t>
            </a:r>
          </a:p>
        </p:txBody>
      </p:sp>
      <p:sp>
        <p:nvSpPr>
          <p:cNvPr id="15" name="Rounded Rectangle 14"/>
          <p:cNvSpPr/>
          <p:nvPr/>
        </p:nvSpPr>
        <p:spPr>
          <a:xfrm>
            <a:off x="6000750" y="2071116"/>
            <a:ext cx="1611630" cy="672084"/>
          </a:xfrm>
          <a:prstGeom prst="roundRect">
            <a:avLst>
              <a:gd name="adj" fmla="val 8000"/>
            </a:avLst>
          </a:prstGeom>
          <a:solidFill>
            <a:srgbClr val="F2A65A"/>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4A1B0C"/>
                </a:solidFill>
                <a:latin typeface="Calibri"/>
                <a:ea typeface="Calibri"/>
              </a:rPr>
              <a:t>思维链 CoT（Chain of Thought）</a:t>
            </a:r>
          </a:p>
          <a:p>
            <a:pPr algn="ctr">
              <a:lnSpc>
                <a:spcPct val="100000"/>
              </a:lnSpc>
              <a:spcBef>
                <a:spcPts val="0"/>
              </a:spcBef>
              <a:spcAft>
                <a:spcPts val="112"/>
              </a:spcAft>
            </a:pPr>
            <a:r>
              <a:rPr sz="850" b="0" i="0">
                <a:solidFill>
                  <a:srgbClr val="4A1B0C"/>
                </a:solidFill>
                <a:latin typeface="Calibri"/>
                <a:ea typeface="Calibri"/>
              </a:rPr>
              <a:t>拆解·尝试</a:t>
            </a:r>
          </a:p>
          <a:p>
            <a:pPr algn="ctr">
              <a:lnSpc>
                <a:spcPct val="100000"/>
              </a:lnSpc>
              <a:spcBef>
                <a:spcPts val="0"/>
              </a:spcBef>
              <a:spcAft>
                <a:spcPts val="112"/>
              </a:spcAft>
            </a:pPr>
            <a:r>
              <a:rPr sz="850" b="0" i="0">
                <a:solidFill>
                  <a:srgbClr val="4A1B0C"/>
                </a:solidFill>
                <a:latin typeface="Calibri"/>
                <a:ea typeface="Calibri"/>
              </a:rPr>
              <a:t>自查·回溯·换路</a:t>
            </a:r>
          </a:p>
        </p:txBody>
      </p:sp>
      <p:sp>
        <p:nvSpPr>
          <p:cNvPr id="16" name="Rounded Rectangle 15"/>
          <p:cNvSpPr/>
          <p:nvPr/>
        </p:nvSpPr>
        <p:spPr>
          <a:xfrm>
            <a:off x="7715250" y="2160270"/>
            <a:ext cx="925830" cy="493776"/>
          </a:xfrm>
          <a:prstGeom prst="roundRect">
            <a:avLst>
              <a:gd name="adj" fmla="val 8000"/>
            </a:avLst>
          </a:prstGeom>
          <a:solidFill>
            <a:srgbClr val="FFFFFF"/>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993C1D"/>
                </a:solidFill>
                <a:latin typeface="Calibri"/>
                <a:ea typeface="Calibri"/>
              </a:rPr>
              <a:t>答案</a:t>
            </a:r>
          </a:p>
          <a:p>
            <a:pPr algn="ctr">
              <a:lnSpc>
                <a:spcPct val="100000"/>
              </a:lnSpc>
              <a:spcBef>
                <a:spcPts val="0"/>
              </a:spcBef>
              <a:spcAft>
                <a:spcPts val="112"/>
              </a:spcAft>
            </a:pPr>
            <a:r>
              <a:rPr sz="850" b="0" i="0">
                <a:solidFill>
                  <a:srgbClr val="128199"/>
                </a:solidFill>
                <a:latin typeface="Calibri"/>
                <a:ea typeface="Calibri"/>
              </a:rPr>
              <a:t>更准</a:t>
            </a:r>
          </a:p>
        </p:txBody>
      </p:sp>
      <p:cxnSp>
        <p:nvCxnSpPr>
          <p:cNvPr id="17" name="Connector 16"/>
          <p:cNvCxnSpPr/>
          <p:nvPr/>
        </p:nvCxnSpPr>
        <p:spPr>
          <a:xfrm>
            <a:off x="5911595" y="2407158"/>
            <a:ext cx="68581" cy="0"/>
          </a:xfrm>
          <a:prstGeom prst="line">
            <a:avLst/>
          </a:prstGeom>
          <a:ln w="14288">
            <a:solidFill>
              <a:srgbClr val="993C1D"/>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7626096" y="2407158"/>
            <a:ext cx="68580" cy="0"/>
          </a:xfrm>
          <a:prstGeom prst="line">
            <a:avLst/>
          </a:prstGeom>
          <a:ln w="14288">
            <a:solidFill>
              <a:srgbClr val="993C1D"/>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4800600" y="2846070"/>
            <a:ext cx="3909060" cy="205740"/>
          </a:xfrm>
          <a:prstGeom prst="rect">
            <a:avLst/>
          </a:prstGeom>
          <a:noFill/>
        </p:spPr>
        <p:txBody>
          <a:bodyPr wrap="square" lIns="45720" rIns="45720" tIns="18288" bIns="18288">
            <a:spAutoFit/>
          </a:bodyPr>
          <a:lstStyle/>
          <a:p>
            <a:pPr algn="l"/>
            <a:r>
              <a:rPr sz="850" b="0" i="1">
                <a:solidFill>
                  <a:srgbClr val="993C1D"/>
                </a:solidFill>
                <a:latin typeface="Calibri"/>
                <a:ea typeface="Calibri"/>
              </a:rPr>
              <a:t>像「打草稿」：写中间步骤、验算、错了划掉重来</a:t>
            </a:r>
          </a:p>
        </p:txBody>
      </p:sp>
      <p:sp>
        <p:nvSpPr>
          <p:cNvPr id="20" name="Rounded Rectangle 19"/>
          <p:cNvSpPr/>
          <p:nvPr/>
        </p:nvSpPr>
        <p:spPr>
          <a:xfrm>
            <a:off x="411480" y="3497580"/>
            <a:ext cx="8250174" cy="1179576"/>
          </a:xfrm>
          <a:prstGeom prst="roundRect">
            <a:avLst>
              <a:gd name="adj" fmla="val 4000"/>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7220" y="3579876"/>
            <a:ext cx="7886700" cy="1062990"/>
          </a:xfrm>
          <a:prstGeom prst="rect">
            <a:avLst/>
          </a:prstGeom>
          <a:noFill/>
        </p:spPr>
        <p:txBody>
          <a:bodyPr wrap="square" lIns="45720" rIns="45720" tIns="18288" bIns="18288">
            <a:spAutoFit/>
          </a:bodyPr>
          <a:lstStyle/>
          <a:p>
            <a:r>
              <a:rPr sz="862" b="1" i="0">
                <a:solidFill>
                  <a:srgbClr val="0E4D64"/>
                </a:solidFill>
                <a:latin typeface="Calibri"/>
                <a:ea typeface="Calibri"/>
              </a:rPr>
              <a:t>推理时扩展（Inference-time Scaling）：</a:t>
            </a:r>
            <a:r>
              <a:rPr sz="862" b="0" i="0">
                <a:solidFill>
                  <a:srgbClr val="1A2733"/>
                </a:solidFill>
                <a:latin typeface="Calibri"/>
                <a:ea typeface="Calibri"/>
              </a:rPr>
              <a:t>训练定终身之外的第二条能力曲线——同一个模型，允许它多想（多生成思考 token），难题正确率显著上升。</a:t>
            </a:r>
          </a:p>
          <a:p>
            <a:pPr algn="l"/>
            <a:r>
              <a:rPr sz="850" b="0" i="0">
                <a:solidFill>
                  <a:srgbClr val="51606E"/>
                </a:solidFill>
                <a:latin typeface="Calibri"/>
                <a:ea typeface="Calibri"/>
              </a:rPr>
              <a:t>代价同样直白：思考 token 也按量计费，延迟也随之上涨。</a:t>
            </a:r>
          </a:p>
          <a:p>
            <a:pPr algn="l"/>
            <a:r>
              <a:rPr sz="850" b="1" i="0">
                <a:solidFill>
                  <a:srgbClr val="0E4D64"/>
                </a:solidFill>
                <a:latin typeface="Calibri"/>
                <a:ea typeface="Calibri"/>
              </a:rPr>
              <a:t>给客户定性：预训练撞上数据墙后，行业把算力从「训练时」搬到「推理时」——这就是 2025–2026 旗舰发布会都在讲「思考」的原因。</a:t>
            </a:r>
          </a:p>
        </p:txBody>
      </p:sp>
      <p:sp>
        <p:nvSpPr>
          <p:cNvPr id="22" name="TextBox 21"/>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23" name="TextBox 22"/>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6 章 · 推理模型</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3 章 · Scaling Laws  THREE GENERATIONS</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Scaling Laws 三代：从「越大越好」到「精打细算」</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「花多少钱能买到多强能力」的可预测曲线——大厂敢投几亿美金，正因为回报可以事先算出来</a:t>
            </a:r>
          </a:p>
        </p:txBody>
      </p:sp>
      <p:sp>
        <p:nvSpPr>
          <p:cNvPr id="6" name="Rounded Rectangle 5"/>
          <p:cNvSpPr/>
          <p:nvPr/>
        </p:nvSpPr>
        <p:spPr>
          <a:xfrm>
            <a:off x="411480" y="1645920"/>
            <a:ext cx="2708910" cy="2091690"/>
          </a:xfrm>
          <a:prstGeom prst="roundRect">
            <a:avLst>
              <a:gd name="adj" fmla="val 4000"/>
            </a:avLst>
          </a:prstGeom>
          <a:solidFill>
            <a:srgbClr val="F3F8FA"/>
          </a:solidFill>
          <a:ln w="9525">
            <a:solidFill>
              <a:srgbClr val="0E4D6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2930" y="1755648"/>
            <a:ext cx="2366010" cy="493776"/>
          </a:xfrm>
          <a:prstGeom prst="rect">
            <a:avLst/>
          </a:prstGeom>
          <a:noFill/>
        </p:spPr>
        <p:txBody>
          <a:bodyPr wrap="square" lIns="45720" rIns="45720" tIns="18288" bIns="18288">
            <a:spAutoFit/>
          </a:bodyPr>
          <a:lstStyle/>
          <a:p>
            <a:r>
              <a:rPr sz="1012" b="1" i="0">
                <a:solidFill>
                  <a:srgbClr val="128199"/>
                </a:solidFill>
                <a:latin typeface="Calibri"/>
                <a:ea typeface="Calibri"/>
              </a:rPr>
              <a:t>1. Kaplan 2020</a:t>
            </a:r>
            <a:r>
              <a:rPr sz="850" b="0" i="0">
                <a:solidFill>
                  <a:srgbClr val="51606E"/>
                </a:solidFill>
                <a:latin typeface="Calibri"/>
                <a:ea typeface="Calibri"/>
              </a:rPr>
              <a:t>　参数优先</a:t>
            </a:r>
          </a:p>
        </p:txBody>
      </p:sp>
      <p:sp>
        <p:nvSpPr>
          <p:cNvPr id="8" name="TextBox 7"/>
          <p:cNvSpPr txBox="1"/>
          <p:nvPr/>
        </p:nvSpPr>
        <p:spPr>
          <a:xfrm>
            <a:off x="603504" y="2235708"/>
            <a:ext cx="2324862" cy="1028700"/>
          </a:xfrm>
          <a:prstGeom prst="rect">
            <a:avLst/>
          </a:prstGeom>
          <a:noFill/>
        </p:spPr>
        <p:txBody>
          <a:bodyPr wrap="square" lIns="45720" rIns="45720" tIns="18288" bIns="18288">
            <a:spAutoFit/>
          </a:bodyPr>
          <a:lstStyle/>
          <a:p>
            <a:pPr algn="l"/>
            <a:r>
              <a:rPr sz="850" b="0" i="0">
                <a:solidFill>
                  <a:srgbClr val="1A2733"/>
                </a:solidFill>
                <a:latin typeface="Calibri"/>
                <a:ea typeface="Calibri"/>
              </a:rPr>
              <a:t>主张：能力随参数/数据/算力按幂律可预测提升</a:t>
            </a:r>
          </a:p>
          <a:p>
            <a:pPr algn="l"/>
            <a:r>
              <a:rPr sz="850" b="0" i="0">
                <a:solidFill>
                  <a:srgbClr val="51606E"/>
                </a:solidFill>
                <a:latin typeface="Calibri"/>
                <a:ea typeface="Calibri"/>
              </a:rPr>
              <a:t>影响：开启军备竞赛：GPT-3 一路到万亿参数</a:t>
            </a:r>
          </a:p>
        </p:txBody>
      </p:sp>
      <p:sp>
        <p:nvSpPr>
          <p:cNvPr id="9" name="Rounded Rectangle 8"/>
          <p:cNvSpPr/>
          <p:nvPr/>
        </p:nvSpPr>
        <p:spPr>
          <a:xfrm>
            <a:off x="651510" y="3291840"/>
            <a:ext cx="2228850" cy="342900"/>
          </a:xfrm>
          <a:prstGeom prst="roundRect">
            <a:avLst>
              <a:gd name="adj" fmla="val 8000"/>
            </a:avLst>
          </a:prstGeom>
          <a:solidFill>
            <a:srgbClr val="FFFFFF"/>
          </a:solidFill>
          <a:ln w="11906">
            <a:solidFill>
              <a:srgbClr val="0E4D64"/>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128199"/>
                </a:solidFill>
                <a:latin typeface="Calibri"/>
                <a:ea typeface="Calibri"/>
              </a:rPr>
              <a:t>「做大就完了」</a:t>
            </a:r>
          </a:p>
        </p:txBody>
      </p:sp>
      <p:cxnSp>
        <p:nvCxnSpPr>
          <p:cNvPr id="10" name="Connector 9"/>
          <p:cNvCxnSpPr/>
          <p:nvPr/>
        </p:nvCxnSpPr>
        <p:spPr>
          <a:xfrm>
            <a:off x="3106674" y="2691765"/>
            <a:ext cx="123443" cy="0"/>
          </a:xfrm>
          <a:prstGeom prst="line">
            <a:avLst/>
          </a:prstGeom>
          <a:ln w="17145">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216402" y="1645920"/>
            <a:ext cx="2708910" cy="2091690"/>
          </a:xfrm>
          <a:prstGeom prst="roundRect">
            <a:avLst>
              <a:gd name="adj" fmla="val 4000"/>
            </a:avLst>
          </a:prstGeom>
          <a:solidFill>
            <a:srgbClr val="FBF0E6"/>
          </a:solidFill>
          <a:ln w="9525">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387852" y="1755648"/>
            <a:ext cx="2366010" cy="493776"/>
          </a:xfrm>
          <a:prstGeom prst="rect">
            <a:avLst/>
          </a:prstGeom>
          <a:noFill/>
        </p:spPr>
        <p:txBody>
          <a:bodyPr wrap="square" lIns="45720" rIns="45720" tIns="18288" bIns="18288">
            <a:spAutoFit/>
          </a:bodyPr>
          <a:lstStyle/>
          <a:p>
            <a:r>
              <a:rPr sz="1012" b="1" i="0">
                <a:solidFill>
                  <a:srgbClr val="F2A65A"/>
                </a:solidFill>
                <a:latin typeface="Calibri"/>
                <a:ea typeface="Calibri"/>
              </a:rPr>
              <a:t>2. Chinchilla 2022</a:t>
            </a:r>
            <a:r>
              <a:rPr sz="850" b="0" i="0">
                <a:solidFill>
                  <a:srgbClr val="51606E"/>
                </a:solidFill>
                <a:latin typeface="Calibri"/>
                <a:ea typeface="Calibri"/>
              </a:rPr>
              <a:t>　配平数据</a:t>
            </a:r>
          </a:p>
        </p:txBody>
      </p:sp>
      <p:sp>
        <p:nvSpPr>
          <p:cNvPr id="13" name="TextBox 12"/>
          <p:cNvSpPr txBox="1"/>
          <p:nvPr/>
        </p:nvSpPr>
        <p:spPr>
          <a:xfrm>
            <a:off x="3408426" y="2235708"/>
            <a:ext cx="2324862" cy="1028700"/>
          </a:xfrm>
          <a:prstGeom prst="rect">
            <a:avLst/>
          </a:prstGeom>
          <a:noFill/>
        </p:spPr>
        <p:txBody>
          <a:bodyPr wrap="square" lIns="45720" rIns="45720" tIns="18288" bIns="18288">
            <a:spAutoFit/>
          </a:bodyPr>
          <a:lstStyle/>
          <a:p>
            <a:pPr algn="l"/>
            <a:r>
              <a:rPr sz="850" b="0" i="0">
                <a:solidFill>
                  <a:srgbClr val="1A2733"/>
                </a:solidFill>
                <a:latin typeface="Calibri"/>
                <a:ea typeface="Calibri"/>
              </a:rPr>
              <a:t>主张：同算力下参数与数据要配平（约 20 token/参数），此前普遍「训不饱」</a:t>
            </a:r>
          </a:p>
          <a:p>
            <a:pPr algn="l"/>
            <a:r>
              <a:rPr sz="850" b="0" i="0">
                <a:solidFill>
                  <a:srgbClr val="51606E"/>
                </a:solidFill>
                <a:latin typeface="Calibri"/>
                <a:ea typeface="Calibri"/>
              </a:rPr>
              <a:t>影响：从拼参数转向拼数据；撞上数据墙的伏笔</a:t>
            </a:r>
          </a:p>
        </p:txBody>
      </p:sp>
      <p:sp>
        <p:nvSpPr>
          <p:cNvPr id="14" name="Rounded Rectangle 13"/>
          <p:cNvSpPr/>
          <p:nvPr/>
        </p:nvSpPr>
        <p:spPr>
          <a:xfrm>
            <a:off x="3456431" y="3291840"/>
            <a:ext cx="2228850" cy="342900"/>
          </a:xfrm>
          <a:prstGeom prst="roundRect">
            <a:avLst>
              <a:gd name="adj" fmla="val 8000"/>
            </a:avLst>
          </a:prstGeom>
          <a:solidFill>
            <a:srgbClr val="FFFFFF"/>
          </a:solidFill>
          <a:ln w="11906">
            <a:solidFill>
              <a:srgbClr val="993C1D"/>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F2A65A"/>
                </a:solidFill>
                <a:latin typeface="Calibri"/>
                <a:ea typeface="Calibri"/>
              </a:rPr>
              <a:t>「吃饱再长个」</a:t>
            </a:r>
          </a:p>
        </p:txBody>
      </p:sp>
      <p:cxnSp>
        <p:nvCxnSpPr>
          <p:cNvPr id="15" name="Connector 14"/>
          <p:cNvCxnSpPr/>
          <p:nvPr/>
        </p:nvCxnSpPr>
        <p:spPr>
          <a:xfrm>
            <a:off x="5911596" y="2691765"/>
            <a:ext cx="123444" cy="0"/>
          </a:xfrm>
          <a:prstGeom prst="line">
            <a:avLst/>
          </a:prstGeom>
          <a:ln w="17145">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6021323" y="1645920"/>
            <a:ext cx="2708910" cy="2091690"/>
          </a:xfrm>
          <a:prstGeom prst="roundRect">
            <a:avLst>
              <a:gd name="adj" fmla="val 4000"/>
            </a:avLst>
          </a:prstGeom>
          <a:solidFill>
            <a:srgbClr val="EAF3F5"/>
          </a:solidFill>
          <a:ln w="9525">
            <a:solidFill>
              <a:srgbClr val="0B25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92773" y="1755648"/>
            <a:ext cx="2366010" cy="493776"/>
          </a:xfrm>
          <a:prstGeom prst="rect">
            <a:avLst/>
          </a:prstGeom>
          <a:noFill/>
        </p:spPr>
        <p:txBody>
          <a:bodyPr wrap="square" lIns="45720" rIns="45720" tIns="18288" bIns="18288">
            <a:spAutoFit/>
          </a:bodyPr>
          <a:lstStyle/>
          <a:p>
            <a:r>
              <a:rPr sz="1012" b="1" i="0">
                <a:solidFill>
                  <a:srgbClr val="0E4D64"/>
                </a:solidFill>
                <a:latin typeface="Calibri"/>
                <a:ea typeface="Calibri"/>
              </a:rPr>
              <a:t>3. 推理感知 2024–</a:t>
            </a:r>
            <a:r>
              <a:rPr sz="850" b="0" i="0">
                <a:solidFill>
                  <a:srgbClr val="51606E"/>
                </a:solidFill>
                <a:latin typeface="Calibri"/>
                <a:ea typeface="Calibri"/>
              </a:rPr>
              <a:t>　总账最优</a:t>
            </a:r>
          </a:p>
        </p:txBody>
      </p:sp>
      <p:sp>
        <p:nvSpPr>
          <p:cNvPr id="18" name="TextBox 17"/>
          <p:cNvSpPr txBox="1"/>
          <p:nvPr/>
        </p:nvSpPr>
        <p:spPr>
          <a:xfrm>
            <a:off x="6213347" y="2235708"/>
            <a:ext cx="2324862" cy="1028700"/>
          </a:xfrm>
          <a:prstGeom prst="rect">
            <a:avLst/>
          </a:prstGeom>
          <a:noFill/>
        </p:spPr>
        <p:txBody>
          <a:bodyPr wrap="square" lIns="45720" rIns="45720" tIns="18288" bIns="18288">
            <a:spAutoFit/>
          </a:bodyPr>
          <a:lstStyle/>
          <a:p>
            <a:pPr algn="l"/>
            <a:r>
              <a:rPr sz="850" b="0" i="0">
                <a:solidFill>
                  <a:srgbClr val="1A2733"/>
                </a:solidFill>
                <a:latin typeface="Calibri"/>
                <a:ea typeface="Calibri"/>
              </a:rPr>
              <a:t>主张：把推理服务成本算进最优解：小而多训（超量 token）总账更划算</a:t>
            </a:r>
          </a:p>
          <a:p>
            <a:pPr algn="l"/>
            <a:r>
              <a:rPr sz="850" b="0" i="0">
                <a:solidFill>
                  <a:srgbClr val="51606E"/>
                </a:solidFill>
                <a:latin typeface="Calibri"/>
                <a:ea typeface="Calibri"/>
              </a:rPr>
              <a:t>影响：小模型过度训练成主流；MoE 崛起</a:t>
            </a:r>
          </a:p>
        </p:txBody>
      </p:sp>
      <p:sp>
        <p:nvSpPr>
          <p:cNvPr id="19" name="Rounded Rectangle 18"/>
          <p:cNvSpPr/>
          <p:nvPr/>
        </p:nvSpPr>
        <p:spPr>
          <a:xfrm>
            <a:off x="6261353" y="3291840"/>
            <a:ext cx="2228850" cy="342900"/>
          </a:xfrm>
          <a:prstGeom prst="roundRect">
            <a:avLst>
              <a:gd name="adj" fmla="val 8000"/>
            </a:avLst>
          </a:prstGeom>
          <a:solidFill>
            <a:srgbClr val="FFFFFF"/>
          </a:solidFill>
          <a:ln w="11906">
            <a:solidFill>
              <a:srgbClr val="0B2540"/>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27432" bIns="27432"/>
          <a:lstStyle/>
          <a:p>
            <a:pPr algn="ctr">
              <a:lnSpc>
                <a:spcPct val="100000"/>
              </a:lnSpc>
              <a:spcBef>
                <a:spcPts val="0"/>
              </a:spcBef>
              <a:spcAft>
                <a:spcPts val="112"/>
              </a:spcAft>
            </a:pPr>
            <a:r>
              <a:rPr sz="900" b="1" i="0">
                <a:solidFill>
                  <a:srgbClr val="0E4D64"/>
                </a:solidFill>
                <a:latin typeface="Calibri"/>
                <a:ea typeface="Calibri"/>
              </a:rPr>
              <a:t>「好养活才是真便宜」</a:t>
            </a:r>
          </a:p>
        </p:txBody>
      </p:sp>
      <p:sp>
        <p:nvSpPr>
          <p:cNvPr id="20" name="Rounded Rectangle 19"/>
          <p:cNvSpPr/>
          <p:nvPr/>
        </p:nvSpPr>
        <p:spPr>
          <a:xfrm>
            <a:off x="411480" y="3854196"/>
            <a:ext cx="8250174" cy="822960"/>
          </a:xfrm>
          <a:prstGeom prst="roundRect">
            <a:avLst>
              <a:gd name="adj" fmla="val 4000"/>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17220" y="3936492"/>
            <a:ext cx="7886700" cy="720090"/>
          </a:xfrm>
          <a:prstGeom prst="rect">
            <a:avLst/>
          </a:prstGeom>
          <a:noFill/>
        </p:spPr>
        <p:txBody>
          <a:bodyPr wrap="square" lIns="45720" rIns="45720" tIns="18288" bIns="18288">
            <a:spAutoFit/>
          </a:bodyPr>
          <a:lstStyle/>
          <a:p>
            <a:r>
              <a:rPr sz="900" b="1" i="0">
                <a:solidFill>
                  <a:srgbClr val="0E4D64"/>
                </a:solidFill>
                <a:latin typeface="Calibri"/>
                <a:ea typeface="Calibri"/>
              </a:rPr>
              <a:t>一条主线：</a:t>
            </a:r>
            <a:r>
              <a:rPr sz="900" b="0" i="0">
                <a:solidFill>
                  <a:srgbClr val="1A2733"/>
                </a:solidFill>
                <a:latin typeface="Calibri"/>
                <a:ea typeface="Calibri"/>
              </a:rPr>
              <a:t>从「参数越大越好」→「参数数据要配平」→「连推理成本一起算」——Scaling 的目标函数一直在变，但可预测性没变。</a:t>
            </a:r>
          </a:p>
        </p:txBody>
      </p:sp>
      <p:sp>
        <p:nvSpPr>
          <p:cNvPr id="22" name="TextBox 21"/>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23" name="TextBox 22"/>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3 章 · 预训练</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6 章 · RLVR  VERIFIABLE REWARD</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RLVR：用「对错」替代「品味」当奖励</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只在答案可机器判定的领域训练——答对给奖励、答错不给，不需要奖励模型来「品」</a:t>
            </a:r>
          </a:p>
        </p:txBody>
      </p:sp>
      <p:sp>
        <p:nvSpPr>
          <p:cNvPr id="6" name="Rounded Rectangle 5"/>
          <p:cNvSpPr/>
          <p:nvPr/>
        </p:nvSpPr>
        <p:spPr>
          <a:xfrm>
            <a:off x="411480" y="1645920"/>
            <a:ext cx="4114800" cy="2023110"/>
          </a:xfrm>
          <a:prstGeom prst="roundRect">
            <a:avLst>
              <a:gd name="adj" fmla="val 4000"/>
            </a:avLst>
          </a:prstGeom>
          <a:solidFill>
            <a:srgbClr val="FBF0E6"/>
          </a:solidFill>
          <a:ln w="9525">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2930" y="1728216"/>
            <a:ext cx="3840480" cy="205740"/>
          </a:xfrm>
          <a:prstGeom prst="rect">
            <a:avLst/>
          </a:prstGeom>
          <a:noFill/>
        </p:spPr>
        <p:txBody>
          <a:bodyPr wrap="square" lIns="45720" rIns="45720" tIns="18288" bIns="18288">
            <a:spAutoFit/>
          </a:bodyPr>
          <a:lstStyle/>
          <a:p>
            <a:pPr algn="l"/>
            <a:r>
              <a:rPr sz="938" b="1" i="0">
                <a:solidFill>
                  <a:srgbClr val="993C1D"/>
                </a:solidFill>
                <a:latin typeface="Calibri"/>
                <a:ea typeface="Calibri"/>
              </a:rPr>
              <a:t>第 5 章：作文 —— 评委打分</a:t>
            </a:r>
          </a:p>
        </p:txBody>
      </p:sp>
      <p:sp>
        <p:nvSpPr>
          <p:cNvPr id="8" name="TextBox 7"/>
          <p:cNvSpPr txBox="1"/>
          <p:nvPr/>
        </p:nvSpPr>
        <p:spPr>
          <a:xfrm>
            <a:off x="617220" y="2091690"/>
            <a:ext cx="3771900" cy="1440180"/>
          </a:xfrm>
          <a:prstGeom prst="rect">
            <a:avLst/>
          </a:prstGeom>
          <a:noFill/>
        </p:spPr>
        <p:txBody>
          <a:bodyPr wrap="square" lIns="45720" rIns="45720" tIns="18288" bIns="18288">
            <a:spAutoFit/>
          </a:bodyPr>
          <a:lstStyle/>
          <a:p>
            <a:pPr algn="l"/>
            <a:r>
              <a:rPr sz="850" b="0" i="0">
                <a:solidFill>
                  <a:srgbClr val="51606E"/>
                </a:solidFill>
                <a:latin typeface="Calibri"/>
                <a:ea typeface="Calibri"/>
              </a:rPr>
              <a:t>· 靠奖励模型（评委）打分</a:t>
            </a:r>
          </a:p>
          <a:p>
            <a:pPr algn="l"/>
            <a:r>
              <a:rPr sz="850" b="0" i="0">
                <a:solidFill>
                  <a:srgbClr val="51606E"/>
                </a:solidFill>
                <a:latin typeface="Calibri"/>
                <a:ea typeface="Calibri"/>
              </a:rPr>
              <a:t>· 评委有口味、能被讨好（答长/谦逊/堆免责）</a:t>
            </a:r>
          </a:p>
          <a:p>
            <a:pPr algn="l"/>
            <a:r>
              <a:rPr sz="850" b="1" i="0">
                <a:solidFill>
                  <a:srgbClr val="993C1D"/>
                </a:solidFill>
                <a:latin typeface="Calibri"/>
                <a:ea typeface="Calibri"/>
              </a:rPr>
              <a:t>· 第 5 章的全部烦恼：Reward Hacking</a:t>
            </a:r>
          </a:p>
        </p:txBody>
      </p:sp>
      <p:sp>
        <p:nvSpPr>
          <p:cNvPr id="9" name="Rounded Rectangle 8"/>
          <p:cNvSpPr/>
          <p:nvPr/>
        </p:nvSpPr>
        <p:spPr>
          <a:xfrm>
            <a:off x="4629150" y="1645920"/>
            <a:ext cx="4114800" cy="2023110"/>
          </a:xfrm>
          <a:prstGeom prst="roundRect">
            <a:avLst>
              <a:gd name="adj" fmla="val 4000"/>
            </a:avLst>
          </a:prstGeom>
          <a:solidFill>
            <a:srgbClr val="E6F2EA"/>
          </a:solidFill>
          <a:ln w="9525">
            <a:solidFill>
              <a:srgbClr val="2F85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800600" y="1728216"/>
            <a:ext cx="3840480" cy="205740"/>
          </a:xfrm>
          <a:prstGeom prst="rect">
            <a:avLst/>
          </a:prstGeom>
          <a:noFill/>
        </p:spPr>
        <p:txBody>
          <a:bodyPr wrap="square" lIns="45720" rIns="45720" tIns="18288" bIns="18288">
            <a:spAutoFit/>
          </a:bodyPr>
          <a:lstStyle/>
          <a:p>
            <a:pPr algn="l"/>
            <a:r>
              <a:rPr sz="938" b="1" i="0">
                <a:solidFill>
                  <a:srgbClr val="27500A"/>
                </a:solidFill>
                <a:latin typeface="Calibri"/>
                <a:ea typeface="Calibri"/>
              </a:rPr>
              <a:t>RLVR：数学 —— 机器批改</a:t>
            </a:r>
          </a:p>
        </p:txBody>
      </p:sp>
      <p:sp>
        <p:nvSpPr>
          <p:cNvPr id="11" name="TextBox 10"/>
          <p:cNvSpPr txBox="1"/>
          <p:nvPr/>
        </p:nvSpPr>
        <p:spPr>
          <a:xfrm>
            <a:off x="4834890" y="2091690"/>
            <a:ext cx="3771900" cy="1440180"/>
          </a:xfrm>
          <a:prstGeom prst="rect">
            <a:avLst/>
          </a:prstGeom>
          <a:noFill/>
        </p:spPr>
        <p:txBody>
          <a:bodyPr wrap="square" lIns="45720" rIns="45720" tIns="18288" bIns="18288">
            <a:spAutoFit/>
          </a:bodyPr>
          <a:lstStyle/>
          <a:p>
            <a:pPr algn="l"/>
            <a:r>
              <a:rPr sz="850" b="0" i="0">
                <a:solidFill>
                  <a:srgbClr val="51606E"/>
                </a:solidFill>
                <a:latin typeface="Calibri"/>
                <a:ea typeface="Calibri"/>
              </a:rPr>
              <a:t>· 数学有标准答案、代码有单元测试、逻辑有唯一解</a:t>
            </a:r>
          </a:p>
          <a:p>
            <a:pPr algn="l"/>
            <a:r>
              <a:rPr sz="850" b="1" i="0">
                <a:solidFill>
                  <a:srgbClr val="27500A"/>
                </a:solidFill>
                <a:latin typeface="Calibri"/>
                <a:ea typeface="Calibri"/>
              </a:rPr>
              <a:t>· 答案唯一：机器批改、绝对公正、永不疲劳</a:t>
            </a:r>
          </a:p>
          <a:p>
            <a:pPr algn="l"/>
            <a:r>
              <a:rPr sz="850" b="0" i="0">
                <a:solidFill>
                  <a:srgbClr val="51606E"/>
                </a:solidFill>
                <a:latin typeface="Calibri"/>
                <a:ea typeface="Calibri"/>
              </a:rPr>
              <a:t>· 在批不完的数学卷上刷题，「实力」被逼着真实增长——讨好没用</a:t>
            </a:r>
          </a:p>
        </p:txBody>
      </p:sp>
      <p:cxnSp>
        <p:nvCxnSpPr>
          <p:cNvPr id="12" name="Connector 11"/>
          <p:cNvCxnSpPr/>
          <p:nvPr/>
        </p:nvCxnSpPr>
        <p:spPr>
          <a:xfrm>
            <a:off x="4149090" y="2640330"/>
            <a:ext cx="617220" cy="0"/>
          </a:xfrm>
          <a:prstGeom prst="line">
            <a:avLst/>
          </a:prstGeom>
          <a:ln w="17145">
            <a:solidFill>
              <a:srgbClr val="51606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011930" y="2345436"/>
            <a:ext cx="891540" cy="205740"/>
          </a:xfrm>
          <a:prstGeom prst="rect">
            <a:avLst/>
          </a:prstGeom>
          <a:noFill/>
        </p:spPr>
        <p:txBody>
          <a:bodyPr wrap="square" lIns="45720" rIns="45720" tIns="18288" bIns="18288">
            <a:spAutoFit/>
          </a:bodyPr>
          <a:lstStyle/>
          <a:p>
            <a:pPr algn="ctr"/>
            <a:r>
              <a:rPr sz="850" b="0" i="1">
                <a:solidFill>
                  <a:srgbClr val="51606E"/>
                </a:solidFill>
                <a:latin typeface="Calibri"/>
                <a:ea typeface="Calibri"/>
              </a:rPr>
              <a:t>换掉评委</a:t>
            </a:r>
          </a:p>
        </p:txBody>
      </p:sp>
      <p:sp>
        <p:nvSpPr>
          <p:cNvPr id="14" name="Rounded Rectangle 13"/>
          <p:cNvSpPr/>
          <p:nvPr/>
        </p:nvSpPr>
        <p:spPr>
          <a:xfrm>
            <a:off x="411480" y="3771900"/>
            <a:ext cx="8250174" cy="905256"/>
          </a:xfrm>
          <a:prstGeom prst="roundRect">
            <a:avLst>
              <a:gd name="adj" fmla="val 4000"/>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17220" y="3854196"/>
            <a:ext cx="7886700" cy="788670"/>
          </a:xfrm>
          <a:prstGeom prst="rect">
            <a:avLst/>
          </a:prstGeom>
          <a:noFill/>
        </p:spPr>
        <p:txBody>
          <a:bodyPr wrap="square" lIns="45720" rIns="45720" tIns="18288" bIns="18288">
            <a:spAutoFit/>
          </a:bodyPr>
          <a:lstStyle/>
          <a:p>
            <a:r>
              <a:rPr sz="862" b="1" i="0">
                <a:solidFill>
                  <a:srgbClr val="0E4D64"/>
                </a:solidFill>
                <a:latin typeface="Calibri"/>
                <a:ea typeface="Calibri"/>
              </a:rPr>
              <a:t>案例 · DeepSeek-R1 震动行业：</a:t>
            </a:r>
            <a:r>
              <a:rPr sz="862" b="0" i="0">
                <a:solidFill>
                  <a:srgbClr val="1A2733"/>
                </a:solidFill>
                <a:latin typeface="Calibri"/>
                <a:ea typeface="Calibri"/>
              </a:rPr>
              <a:t>跳过 SFT、直接对 base 做大规模 RLVR（R1-Zero），推理行为——反思、验算、「等等我再想想」——自发涌现，没人教过。</a:t>
            </a:r>
          </a:p>
          <a:p>
            <a:pPr algn="l"/>
            <a:r>
              <a:rPr sz="850" b="0" i="0">
                <a:solidFill>
                  <a:srgbClr val="51606E"/>
                </a:solidFill>
                <a:latin typeface="Calibri"/>
                <a:ea typeface="Calibri"/>
              </a:rPr>
              <a:t>边界：RLVR 靠可验证性，数学/代码突飞猛进；写作/共情仍靠第 5 章偏好对齐——完整配方是 SFT → DPO → RLVR 层层叠加。</a:t>
            </a:r>
          </a:p>
        </p:txBody>
      </p:sp>
      <p:sp>
        <p:nvSpPr>
          <p:cNvPr id="16" name="TextBox 15"/>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17" name="TextBox 16"/>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6 章 · 推理模型</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第 7 章 · 算力账  6ND RULE</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2025" b="1" i="0">
                <a:solidFill>
                  <a:srgbClr val="1A2733"/>
                </a:solidFill>
                <a:latin typeface="Cambria"/>
                <a:ea typeface="Cambria"/>
              </a:rPr>
              <a:t>训练成本心算：6ND 法则</a:t>
            </a:r>
          </a:p>
        </p:txBody>
      </p:sp>
      <p:sp>
        <p:nvSpPr>
          <p:cNvPr id="5" name="TextBox 4"/>
          <p:cNvSpPr txBox="1"/>
          <p:nvPr/>
        </p:nvSpPr>
        <p:spPr>
          <a:xfrm>
            <a:off x="377190" y="1083564"/>
            <a:ext cx="8366760" cy="205740"/>
          </a:xfrm>
          <a:prstGeom prst="rect">
            <a:avLst/>
          </a:prstGeom>
          <a:noFill/>
        </p:spPr>
        <p:txBody>
          <a:bodyPr wrap="square" lIns="45720" rIns="45720" tIns="18288" bIns="18288">
            <a:spAutoFit/>
          </a:bodyPr>
          <a:lstStyle/>
          <a:p>
            <a:pPr algn="l"/>
            <a:r>
              <a:rPr sz="900" b="0" i="1">
                <a:solidFill>
                  <a:srgbClr val="51606E"/>
                </a:solidFill>
                <a:latin typeface="Calibri"/>
                <a:ea typeface="Calibri"/>
              </a:rPr>
              <a:t>售前的「镇场技能」——客户说「想自己训个 13B」，你当场三行算出卡数、天数、量级成本</a:t>
            </a:r>
          </a:p>
        </p:txBody>
      </p:sp>
      <p:sp>
        <p:nvSpPr>
          <p:cNvPr id="6" name="Rounded Rectangle 5"/>
          <p:cNvSpPr/>
          <p:nvPr/>
        </p:nvSpPr>
        <p:spPr>
          <a:xfrm>
            <a:off x="411480" y="1645920"/>
            <a:ext cx="8250174" cy="857250"/>
          </a:xfrm>
          <a:prstGeom prst="roundRect">
            <a:avLst>
              <a:gd name="adj" fmla="val 4000"/>
            </a:avLst>
          </a:prstGeom>
          <a:solidFill>
            <a:srgbClr val="EAF3F5"/>
          </a:solidFill>
          <a:ln w="9525">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17220" y="1714500"/>
            <a:ext cx="7886700" cy="377190"/>
          </a:xfrm>
          <a:prstGeom prst="rect">
            <a:avLst/>
          </a:prstGeom>
          <a:noFill/>
        </p:spPr>
        <p:txBody>
          <a:bodyPr wrap="square" lIns="45720" rIns="45720" tIns="18288" bIns="18288">
            <a:spAutoFit/>
          </a:bodyPr>
          <a:lstStyle/>
          <a:p>
            <a:pPr algn="ctr"/>
            <a:r>
              <a:rPr sz="1500" b="1" i="0">
                <a:solidFill>
                  <a:srgbClr val="0E4D64"/>
                </a:solidFill>
                <a:latin typeface="Calibri"/>
                <a:ea typeface="Calibri"/>
              </a:rPr>
              <a:t>训练总算力 ≈ 6 × N × D</a:t>
            </a:r>
          </a:p>
        </p:txBody>
      </p:sp>
      <p:sp>
        <p:nvSpPr>
          <p:cNvPr id="8" name="TextBox 7"/>
          <p:cNvSpPr txBox="1"/>
          <p:nvPr/>
        </p:nvSpPr>
        <p:spPr>
          <a:xfrm>
            <a:off x="617220" y="2091690"/>
            <a:ext cx="7886700" cy="377190"/>
          </a:xfrm>
          <a:prstGeom prst="rect">
            <a:avLst/>
          </a:prstGeom>
          <a:noFill/>
        </p:spPr>
        <p:txBody>
          <a:bodyPr wrap="square" lIns="45720" rIns="45720" tIns="18288" bIns="18288">
            <a:spAutoFit/>
          </a:bodyPr>
          <a:lstStyle/>
          <a:p>
            <a:pPr algn="ctr"/>
            <a:r>
              <a:rPr sz="850" b="0" i="0">
                <a:solidFill>
                  <a:srgbClr val="51606E"/>
                </a:solidFill>
                <a:latin typeface="Calibri"/>
                <a:ea typeface="Calibri"/>
              </a:rPr>
              <a:t>N = 参数量　·　D = 训练 token 数　·　6 = 每参数每 token 的前向+反向浮点运算量　　÷（集群峰值 × MFU 30–50%）= 训练天数</a:t>
            </a:r>
          </a:p>
        </p:txBody>
      </p:sp>
      <p:sp>
        <p:nvSpPr>
          <p:cNvPr id="9" name="Rounded Rectangle 8"/>
          <p:cNvSpPr/>
          <p:nvPr/>
        </p:nvSpPr>
        <p:spPr>
          <a:xfrm>
            <a:off x="411480" y="2640330"/>
            <a:ext cx="4114800" cy="1200150"/>
          </a:xfrm>
          <a:prstGeom prst="roundRect">
            <a:avLst>
              <a:gd name="adj" fmla="val 4000"/>
            </a:avLst>
          </a:prstGeom>
          <a:solidFill>
            <a:srgbClr val="F3F8FA"/>
          </a:solidFill>
          <a:ln w="9525">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82930" y="2722626"/>
            <a:ext cx="3771900" cy="1062990"/>
          </a:xfrm>
          <a:prstGeom prst="rect">
            <a:avLst/>
          </a:prstGeom>
          <a:noFill/>
        </p:spPr>
        <p:txBody>
          <a:bodyPr wrap="square" lIns="45720" rIns="45720" tIns="18288" bIns="18288">
            <a:spAutoFit/>
          </a:bodyPr>
          <a:lstStyle/>
          <a:p>
            <a:pPr algn="l"/>
            <a:r>
              <a:rPr sz="900" b="1" i="0">
                <a:solidFill>
                  <a:srgbClr val="0E4D64"/>
                </a:solidFill>
                <a:latin typeface="Calibri"/>
                <a:ea typeface="Calibri"/>
              </a:rPr>
              <a:t>案例 · 70B + 15T token</a:t>
            </a:r>
          </a:p>
          <a:p>
            <a:pPr algn="l"/>
            <a:r>
              <a:rPr sz="862" b="1" i="0">
                <a:solidFill>
                  <a:srgbClr val="1A2733"/>
                </a:solidFill>
                <a:latin typeface="Calibri"/>
                <a:ea typeface="Calibri"/>
              </a:rPr>
              <a:t>6 × 70e9 × 15e12 = 6.3e24 FLOPs</a:t>
            </a:r>
          </a:p>
          <a:p>
            <a:pPr algn="l"/>
            <a:r>
              <a:rPr sz="850" b="0" i="0">
                <a:solidFill>
                  <a:srgbClr val="51606E"/>
                </a:solidFill>
                <a:latin typeface="Calibri"/>
                <a:ea typeface="Calibri"/>
              </a:rPr>
              <a:t>一万张 H100（有效 5e14 FLOP/s）≈ 跑 15 天量级；按市价租金，仅算力就是千万美元级。</a:t>
            </a:r>
          </a:p>
        </p:txBody>
      </p:sp>
      <p:sp>
        <p:nvSpPr>
          <p:cNvPr id="11" name="Rounded Rectangle 10"/>
          <p:cNvSpPr/>
          <p:nvPr/>
        </p:nvSpPr>
        <p:spPr>
          <a:xfrm>
            <a:off x="4629150" y="2640330"/>
            <a:ext cx="4032504" cy="1200150"/>
          </a:xfrm>
          <a:prstGeom prst="roundRect">
            <a:avLst>
              <a:gd name="adj" fmla="val 4000"/>
            </a:avLst>
          </a:prstGeom>
          <a:solidFill>
            <a:srgbClr val="FBF0E6"/>
          </a:solidFill>
          <a:ln w="9525">
            <a:solidFill>
              <a:srgbClr val="F2A6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800600" y="2722626"/>
            <a:ext cx="3703320" cy="1062990"/>
          </a:xfrm>
          <a:prstGeom prst="rect">
            <a:avLst/>
          </a:prstGeom>
          <a:noFill/>
        </p:spPr>
        <p:txBody>
          <a:bodyPr wrap="square" lIns="45720" rIns="45720" tIns="18288" bIns="18288">
            <a:spAutoFit/>
          </a:bodyPr>
          <a:lstStyle/>
          <a:p>
            <a:pPr algn="l"/>
            <a:r>
              <a:rPr sz="900" b="1" i="0">
                <a:solidFill>
                  <a:srgbClr val="993C1D"/>
                </a:solidFill>
                <a:latin typeface="Calibri"/>
                <a:ea typeface="Calibri"/>
              </a:rPr>
              <a:t>注意 · 总成本远不止 GPU 租金</a:t>
            </a:r>
          </a:p>
          <a:p>
            <a:pPr algn="l"/>
            <a:r>
              <a:rPr sz="850" b="0" i="0">
                <a:solidFill>
                  <a:srgbClr val="51606E"/>
                </a:solidFill>
                <a:latin typeface="Calibri"/>
                <a:ea typeface="Calibri"/>
              </a:rPr>
              <a:t>数据管线、失败重跑（loss 炸了回滚）、消融实验（试几十个小配方）、人力——</a:t>
            </a:r>
          </a:p>
          <a:p>
            <a:pPr algn="l"/>
            <a:r>
              <a:rPr sz="850" b="1" i="0">
                <a:solidFill>
                  <a:srgbClr val="993C1D"/>
                </a:solidFill>
                <a:latin typeface="Calibri"/>
                <a:ea typeface="Calibri"/>
              </a:rPr>
              <a:t>「正式那一跑」只占总投入的一半以下。报价别只算理想值。</a:t>
            </a:r>
          </a:p>
        </p:txBody>
      </p:sp>
      <p:sp>
        <p:nvSpPr>
          <p:cNvPr id="13" name="Rounded Rectangle 12"/>
          <p:cNvSpPr/>
          <p:nvPr/>
        </p:nvSpPr>
        <p:spPr>
          <a:xfrm>
            <a:off x="411480" y="3943350"/>
            <a:ext cx="8250174" cy="733806"/>
          </a:xfrm>
          <a:prstGeom prst="roundRect">
            <a:avLst>
              <a:gd name="adj" fmla="val 4000"/>
            </a:avLst>
          </a:prstGeom>
          <a:solidFill>
            <a:srgbClr val="E6F2EA"/>
          </a:solidFill>
          <a:ln w="9525">
            <a:solidFill>
              <a:srgbClr val="2F85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17220" y="4018788"/>
            <a:ext cx="7886700" cy="617220"/>
          </a:xfrm>
          <a:prstGeom prst="rect">
            <a:avLst/>
          </a:prstGeom>
          <a:noFill/>
        </p:spPr>
        <p:txBody>
          <a:bodyPr wrap="square" lIns="45720" rIns="45720" tIns="18288" bIns="18288">
            <a:spAutoFit/>
          </a:bodyPr>
          <a:lstStyle/>
          <a:p>
            <a:r>
              <a:rPr sz="862" b="1" i="0">
                <a:solidFill>
                  <a:srgbClr val="27500A"/>
                </a:solidFill>
                <a:latin typeface="Calibri"/>
                <a:ea typeface="Calibri"/>
              </a:rPr>
              <a:t>镇场用法：</a:t>
            </a:r>
            <a:r>
              <a:rPr sz="862" b="0" i="0">
                <a:solidFill>
                  <a:srgbClr val="1A2733"/>
                </a:solidFill>
                <a:latin typeface="Calibri"/>
                <a:ea typeface="Calibri"/>
              </a:rPr>
              <a:t>三行算出卡数/天数/量级成本，再对比「微调 + RAG」的费用——数字一摆，理性结论自然浮现，这就是「基座模型是重资产游戏」的数学依据。</a:t>
            </a:r>
          </a:p>
        </p:txBody>
      </p:sp>
      <p:sp>
        <p:nvSpPr>
          <p:cNvPr id="15" name="TextBox 14"/>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16" name="TextBox 15"/>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第 7 章 · 基础设施</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3771" cy="5143500"/>
          </a:xfrm>
          <a:prstGeom prst="rect">
            <a:avLst/>
          </a:prstGeom>
          <a:solidFill>
            <a:srgbClr val="FEFEFE"/>
          </a:solidFill>
          <a:ln w="7144">
            <a:solidFill>
              <a:srgbClr val="FEFE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77190" y="219456"/>
            <a:ext cx="8092440" cy="274320"/>
          </a:xfrm>
          <a:prstGeom prst="rect">
            <a:avLst/>
          </a:prstGeom>
          <a:noFill/>
        </p:spPr>
        <p:txBody>
          <a:bodyPr wrap="square" lIns="45720" rIns="45720" tIns="18288" bIns="18288">
            <a:spAutoFit/>
          </a:bodyPr>
          <a:lstStyle/>
          <a:p>
            <a:r>
              <a:rPr sz="975" b="1" i="0">
                <a:solidFill>
                  <a:srgbClr val="128199"/>
                </a:solidFill>
                <a:latin typeface="Calibri"/>
                <a:ea typeface="Calibri"/>
              </a:rPr>
              <a:t>来源与核实 · SOURCES</a:t>
            </a:r>
          </a:p>
        </p:txBody>
      </p:sp>
      <p:sp>
        <p:nvSpPr>
          <p:cNvPr id="4" name="TextBox 3"/>
          <p:cNvSpPr txBox="1"/>
          <p:nvPr/>
        </p:nvSpPr>
        <p:spPr>
          <a:xfrm>
            <a:off x="377190" y="452628"/>
            <a:ext cx="8366760" cy="651510"/>
          </a:xfrm>
          <a:prstGeom prst="rect">
            <a:avLst/>
          </a:prstGeom>
          <a:noFill/>
        </p:spPr>
        <p:txBody>
          <a:bodyPr wrap="square" lIns="45720" rIns="45720" tIns="18288" bIns="18288">
            <a:spAutoFit/>
          </a:bodyPr>
          <a:lstStyle/>
          <a:p>
            <a:r>
              <a:rPr sz="1950" b="1" i="0">
                <a:solidFill>
                  <a:srgbClr val="1A2733"/>
                </a:solidFill>
                <a:latin typeface="Cambria"/>
                <a:ea typeface="Cambria"/>
              </a:rPr>
              <a:t>本册来源与核实</a:t>
            </a:r>
          </a:p>
        </p:txBody>
      </p:sp>
      <p:sp>
        <p:nvSpPr>
          <p:cNvPr id="5" name="TextBox 4"/>
          <p:cNvSpPr txBox="1"/>
          <p:nvPr/>
        </p:nvSpPr>
        <p:spPr>
          <a:xfrm>
            <a:off x="377190" y="973836"/>
            <a:ext cx="8366760" cy="342900"/>
          </a:xfrm>
          <a:prstGeom prst="rect">
            <a:avLst/>
          </a:prstGeom>
          <a:noFill/>
        </p:spPr>
        <p:txBody>
          <a:bodyPr wrap="square" lIns="45720" rIns="45720" tIns="18288" bIns="18288">
            <a:spAutoFit/>
          </a:bodyPr>
          <a:lstStyle/>
          <a:p>
            <a:pPr algn="l"/>
            <a:r>
              <a:rPr sz="862" b="0" i="0">
                <a:solidFill>
                  <a:srgbClr val="51606E"/>
                </a:solidFill>
                <a:latin typeface="Calibri"/>
                <a:ea typeface="Calibri"/>
              </a:rPr>
              <a:t>本册时效性数字均经联网核实后写入；完整登记（事实 × 核实日期 × 信源）见本模块 MANIFEST.md。以下为各章关键信源一览。</a:t>
            </a:r>
          </a:p>
        </p:txBody>
      </p:sp>
      <p:sp>
        <p:nvSpPr>
          <p:cNvPr id="6" name="TextBox 5"/>
          <p:cNvSpPr txBox="1"/>
          <p:nvPr/>
        </p:nvSpPr>
        <p:spPr>
          <a:xfrm>
            <a:off x="377190" y="1385316"/>
            <a:ext cx="2160270" cy="370332"/>
          </a:xfrm>
          <a:prstGeom prst="rect">
            <a:avLst/>
          </a:prstGeom>
          <a:noFill/>
        </p:spPr>
        <p:txBody>
          <a:bodyPr wrap="square" lIns="45720" rIns="45720" tIns="18288" bIns="18288">
            <a:spAutoFit/>
          </a:bodyPr>
          <a:lstStyle/>
          <a:p>
            <a:pPr algn="l"/>
            <a:r>
              <a:rPr sz="862" b="1" i="0">
                <a:solidFill>
                  <a:srgbClr val="0E4D64"/>
                </a:solidFill>
                <a:latin typeface="Calibri"/>
                <a:ea typeface="Calibri"/>
              </a:rPr>
              <a:t>全册</a:t>
            </a:r>
          </a:p>
        </p:txBody>
      </p:sp>
      <p:sp>
        <p:nvSpPr>
          <p:cNvPr id="7" name="TextBox 6"/>
          <p:cNvSpPr txBox="1"/>
          <p:nvPr/>
        </p:nvSpPr>
        <p:spPr>
          <a:xfrm>
            <a:off x="2640330" y="1385316"/>
            <a:ext cx="6137909" cy="370332"/>
          </a:xfrm>
          <a:prstGeom prst="rect">
            <a:avLst/>
          </a:prstGeom>
          <a:noFill/>
        </p:spPr>
        <p:txBody>
          <a:bodyPr wrap="square" lIns="45720" rIns="45720" tIns="18288" bIns="18288">
            <a:spAutoFit/>
          </a:bodyPr>
          <a:lstStyle/>
          <a:p>
            <a:pPr algn="l"/>
            <a:r>
              <a:rPr sz="850" b="0" i="0">
                <a:solidFill>
                  <a:srgbClr val="51606E"/>
                </a:solidFill>
                <a:latin typeface="Calibri"/>
                <a:ea typeface="Calibri"/>
              </a:rPr>
              <a:t>rlhfbook.com；cs336.stanford.edu</a:t>
            </a:r>
          </a:p>
        </p:txBody>
      </p:sp>
      <p:sp>
        <p:nvSpPr>
          <p:cNvPr id="8" name="Rectangle 7"/>
          <p:cNvSpPr/>
          <p:nvPr/>
        </p:nvSpPr>
        <p:spPr>
          <a:xfrm>
            <a:off x="377190" y="1728216"/>
            <a:ext cx="8387334" cy="8572"/>
          </a:xfrm>
          <a:prstGeom prst="rect">
            <a:avLst/>
          </a:prstGeom>
          <a:solidFill>
            <a:srgbClr val="D6E1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77190" y="1769364"/>
            <a:ext cx="2160270" cy="370332"/>
          </a:xfrm>
          <a:prstGeom prst="rect">
            <a:avLst/>
          </a:prstGeom>
          <a:noFill/>
        </p:spPr>
        <p:txBody>
          <a:bodyPr wrap="square" lIns="45720" rIns="45720" tIns="18288" bIns="18288">
            <a:spAutoFit/>
          </a:bodyPr>
          <a:lstStyle/>
          <a:p>
            <a:pPr algn="l"/>
            <a:r>
              <a:rPr sz="862" b="1" i="0">
                <a:solidFill>
                  <a:srgbClr val="0E4D64"/>
                </a:solidFill>
                <a:latin typeface="Calibri"/>
                <a:ea typeface="Calibri"/>
              </a:rPr>
              <a:t>第1章 · 全景总览</a:t>
            </a:r>
          </a:p>
        </p:txBody>
      </p:sp>
      <p:sp>
        <p:nvSpPr>
          <p:cNvPr id="10" name="TextBox 9"/>
          <p:cNvSpPr txBox="1"/>
          <p:nvPr/>
        </p:nvSpPr>
        <p:spPr>
          <a:xfrm>
            <a:off x="2640330" y="1769364"/>
            <a:ext cx="6137909" cy="370332"/>
          </a:xfrm>
          <a:prstGeom prst="rect">
            <a:avLst/>
          </a:prstGeom>
          <a:noFill/>
        </p:spPr>
        <p:txBody>
          <a:bodyPr wrap="square" lIns="45720" rIns="45720" tIns="18288" bIns="18288">
            <a:spAutoFit/>
          </a:bodyPr>
          <a:lstStyle/>
          <a:p>
            <a:pPr algn="l"/>
            <a:r>
              <a:rPr sz="850" b="0" i="0">
                <a:solidFill>
                  <a:srgbClr val="51606E"/>
                </a:solidFill>
                <a:latin typeface="Calibri"/>
                <a:ea typeface="Calibri"/>
              </a:rPr>
              <a:t>行业分析（aibarcelona 等综述引用）</a:t>
            </a:r>
          </a:p>
        </p:txBody>
      </p:sp>
      <p:sp>
        <p:nvSpPr>
          <p:cNvPr id="11" name="Rectangle 10"/>
          <p:cNvSpPr/>
          <p:nvPr/>
        </p:nvSpPr>
        <p:spPr>
          <a:xfrm>
            <a:off x="377190" y="2112264"/>
            <a:ext cx="8387334" cy="8572"/>
          </a:xfrm>
          <a:prstGeom prst="rect">
            <a:avLst/>
          </a:prstGeom>
          <a:solidFill>
            <a:srgbClr val="D6E1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7190" y="2153412"/>
            <a:ext cx="2160270" cy="370332"/>
          </a:xfrm>
          <a:prstGeom prst="rect">
            <a:avLst/>
          </a:prstGeom>
          <a:noFill/>
        </p:spPr>
        <p:txBody>
          <a:bodyPr wrap="square" lIns="45720" rIns="45720" tIns="18288" bIns="18288">
            <a:spAutoFit/>
          </a:bodyPr>
          <a:lstStyle/>
          <a:p>
            <a:pPr algn="l"/>
            <a:r>
              <a:rPr sz="862" b="1" i="0">
                <a:solidFill>
                  <a:srgbClr val="0E4D64"/>
                </a:solidFill>
                <a:latin typeface="Calibri"/>
                <a:ea typeface="Calibri"/>
              </a:rPr>
              <a:t>第2章 · 数据</a:t>
            </a:r>
          </a:p>
        </p:txBody>
      </p:sp>
      <p:sp>
        <p:nvSpPr>
          <p:cNvPr id="13" name="TextBox 12"/>
          <p:cNvSpPr txBox="1"/>
          <p:nvPr/>
        </p:nvSpPr>
        <p:spPr>
          <a:xfrm>
            <a:off x="2640330" y="2153412"/>
            <a:ext cx="6137909" cy="370332"/>
          </a:xfrm>
          <a:prstGeom prst="rect">
            <a:avLst/>
          </a:prstGeom>
          <a:noFill/>
        </p:spPr>
        <p:txBody>
          <a:bodyPr wrap="square" lIns="45720" rIns="45720" tIns="18288" bIns="18288">
            <a:spAutoFit/>
          </a:bodyPr>
          <a:lstStyle/>
          <a:p>
            <a:pPr algn="l"/>
            <a:r>
              <a:rPr sz="850" b="0" i="0">
                <a:solidFill>
                  <a:srgbClr val="51606E"/>
                </a:solidFill>
                <a:latin typeface="Calibri"/>
                <a:ea typeface="Calibri"/>
              </a:rPr>
              <a:t>多方分析（aimultiple、lifearchitect 等）</a:t>
            </a:r>
          </a:p>
        </p:txBody>
      </p:sp>
      <p:sp>
        <p:nvSpPr>
          <p:cNvPr id="14" name="Rectangle 13"/>
          <p:cNvSpPr/>
          <p:nvPr/>
        </p:nvSpPr>
        <p:spPr>
          <a:xfrm>
            <a:off x="377190" y="2496312"/>
            <a:ext cx="8387334" cy="8572"/>
          </a:xfrm>
          <a:prstGeom prst="rect">
            <a:avLst/>
          </a:prstGeom>
          <a:solidFill>
            <a:srgbClr val="D6E1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77190" y="2537460"/>
            <a:ext cx="2160270" cy="370332"/>
          </a:xfrm>
          <a:prstGeom prst="rect">
            <a:avLst/>
          </a:prstGeom>
          <a:noFill/>
        </p:spPr>
        <p:txBody>
          <a:bodyPr wrap="square" lIns="45720" rIns="45720" tIns="18288" bIns="18288">
            <a:spAutoFit/>
          </a:bodyPr>
          <a:lstStyle/>
          <a:p>
            <a:pPr algn="l"/>
            <a:r>
              <a:rPr sz="862" b="1" i="0">
                <a:solidFill>
                  <a:srgbClr val="0E4D64"/>
                </a:solidFill>
                <a:latin typeface="Calibri"/>
                <a:ea typeface="Calibri"/>
              </a:rPr>
              <a:t>第3章 · 预训练</a:t>
            </a:r>
          </a:p>
        </p:txBody>
      </p:sp>
      <p:sp>
        <p:nvSpPr>
          <p:cNvPr id="16" name="TextBox 15"/>
          <p:cNvSpPr txBox="1"/>
          <p:nvPr/>
        </p:nvSpPr>
        <p:spPr>
          <a:xfrm>
            <a:off x="2640330" y="2537460"/>
            <a:ext cx="6137909" cy="370332"/>
          </a:xfrm>
          <a:prstGeom prst="rect">
            <a:avLst/>
          </a:prstGeom>
          <a:noFill/>
        </p:spPr>
        <p:txBody>
          <a:bodyPr wrap="square" lIns="45720" rIns="45720" tIns="18288" bIns="18288">
            <a:spAutoFit/>
          </a:bodyPr>
          <a:lstStyle/>
          <a:p>
            <a:pPr algn="l"/>
            <a:r>
              <a:rPr sz="850" b="0" i="0">
                <a:solidFill>
                  <a:srgbClr val="51606E"/>
                </a:solidFill>
                <a:latin typeface="Calibri"/>
                <a:ea typeface="Calibri"/>
              </a:rPr>
              <a:t>Kimi K3 模型卡（HF）、OpenRouter 2026-06 盘点；厂商技术报告；PyTorch 官方博客；arXiv 2507.20534</a:t>
            </a:r>
          </a:p>
        </p:txBody>
      </p:sp>
      <p:sp>
        <p:nvSpPr>
          <p:cNvPr id="17" name="Rectangle 16"/>
          <p:cNvSpPr/>
          <p:nvPr/>
        </p:nvSpPr>
        <p:spPr>
          <a:xfrm>
            <a:off x="377190" y="2880360"/>
            <a:ext cx="8387334" cy="8572"/>
          </a:xfrm>
          <a:prstGeom prst="rect">
            <a:avLst/>
          </a:prstGeom>
          <a:solidFill>
            <a:srgbClr val="D6E1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7190" y="2921508"/>
            <a:ext cx="2160270" cy="370332"/>
          </a:xfrm>
          <a:prstGeom prst="rect">
            <a:avLst/>
          </a:prstGeom>
          <a:noFill/>
        </p:spPr>
        <p:txBody>
          <a:bodyPr wrap="square" lIns="45720" rIns="45720" tIns="18288" bIns="18288">
            <a:spAutoFit/>
          </a:bodyPr>
          <a:lstStyle/>
          <a:p>
            <a:pPr algn="l"/>
            <a:r>
              <a:rPr sz="862" b="1" i="0">
                <a:solidFill>
                  <a:srgbClr val="0E4D64"/>
                </a:solidFill>
                <a:latin typeface="Calibri"/>
                <a:ea typeface="Calibri"/>
              </a:rPr>
              <a:t>第6章 · 后训练 III · RLVR 与推理模型</a:t>
            </a:r>
          </a:p>
        </p:txBody>
      </p:sp>
      <p:sp>
        <p:nvSpPr>
          <p:cNvPr id="19" name="TextBox 18"/>
          <p:cNvSpPr txBox="1"/>
          <p:nvPr/>
        </p:nvSpPr>
        <p:spPr>
          <a:xfrm>
            <a:off x="2640330" y="2921508"/>
            <a:ext cx="6137909" cy="370332"/>
          </a:xfrm>
          <a:prstGeom prst="rect">
            <a:avLst/>
          </a:prstGeom>
          <a:noFill/>
        </p:spPr>
        <p:txBody>
          <a:bodyPr wrap="square" lIns="45720" rIns="45720" tIns="18288" bIns="18288">
            <a:spAutoFit/>
          </a:bodyPr>
          <a:lstStyle/>
          <a:p>
            <a:pPr algn="l"/>
            <a:r>
              <a:rPr sz="850" b="0" i="0">
                <a:solidFill>
                  <a:srgbClr val="51606E"/>
                </a:solidFill>
                <a:latin typeface="Calibri"/>
                <a:ea typeface="Calibri"/>
              </a:rPr>
              <a:t>llm-stats.com 2026 后训练综述；arXiv 2407.16216</a:t>
            </a:r>
          </a:p>
        </p:txBody>
      </p:sp>
      <p:sp>
        <p:nvSpPr>
          <p:cNvPr id="20" name="Rectangle 19"/>
          <p:cNvSpPr/>
          <p:nvPr/>
        </p:nvSpPr>
        <p:spPr>
          <a:xfrm>
            <a:off x="377190" y="3264408"/>
            <a:ext cx="8387334" cy="8572"/>
          </a:xfrm>
          <a:prstGeom prst="rect">
            <a:avLst/>
          </a:prstGeom>
          <a:solidFill>
            <a:srgbClr val="D6E1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77190" y="3305556"/>
            <a:ext cx="2160270" cy="370332"/>
          </a:xfrm>
          <a:prstGeom prst="rect">
            <a:avLst/>
          </a:prstGeom>
          <a:noFill/>
        </p:spPr>
        <p:txBody>
          <a:bodyPr wrap="square" lIns="45720" rIns="45720" tIns="18288" bIns="18288">
            <a:spAutoFit/>
          </a:bodyPr>
          <a:lstStyle/>
          <a:p>
            <a:pPr algn="l"/>
            <a:r>
              <a:rPr sz="862" b="1" i="0">
                <a:solidFill>
                  <a:srgbClr val="0E4D64"/>
                </a:solidFill>
                <a:latin typeface="Calibri"/>
                <a:ea typeface="Calibri"/>
              </a:rPr>
              <a:t>第8章 · 评估与发布</a:t>
            </a:r>
          </a:p>
        </p:txBody>
      </p:sp>
      <p:sp>
        <p:nvSpPr>
          <p:cNvPr id="22" name="TextBox 21"/>
          <p:cNvSpPr txBox="1"/>
          <p:nvPr/>
        </p:nvSpPr>
        <p:spPr>
          <a:xfrm>
            <a:off x="2640330" y="3305556"/>
            <a:ext cx="6137909" cy="370332"/>
          </a:xfrm>
          <a:prstGeom prst="rect">
            <a:avLst/>
          </a:prstGeom>
          <a:noFill/>
        </p:spPr>
        <p:txBody>
          <a:bodyPr wrap="square" lIns="45720" rIns="45720" tIns="18288" bIns="18288">
            <a:spAutoFit/>
          </a:bodyPr>
          <a:lstStyle/>
          <a:p>
            <a:pPr algn="l"/>
            <a:r>
              <a:rPr sz="850" b="0" i="0">
                <a:solidFill>
                  <a:srgbClr val="51606E"/>
                </a:solidFill>
                <a:latin typeface="Calibri"/>
                <a:ea typeface="Calibri"/>
              </a:rPr>
              <a:t>OpenRouter 2026-06 盘点；HF 模型卡、阿里云百炼模型页</a:t>
            </a:r>
          </a:p>
        </p:txBody>
      </p:sp>
      <p:sp>
        <p:nvSpPr>
          <p:cNvPr id="23" name="Rectangle 22"/>
          <p:cNvSpPr/>
          <p:nvPr/>
        </p:nvSpPr>
        <p:spPr>
          <a:xfrm>
            <a:off x="377190" y="3648456"/>
            <a:ext cx="8387334" cy="8572"/>
          </a:xfrm>
          <a:prstGeom prst="rect">
            <a:avLst/>
          </a:prstGeom>
          <a:solidFill>
            <a:srgbClr val="D6E1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377190" y="4457700"/>
            <a:ext cx="8387334" cy="329184"/>
          </a:xfrm>
          <a:prstGeom prst="roundRect">
            <a:avLst>
              <a:gd name="adj" fmla="val 16000"/>
            </a:avLst>
          </a:prstGeom>
          <a:solidFill>
            <a:srgbClr val="F3F8FA"/>
          </a:solidFill>
          <a:ln w="9525">
            <a:solidFill>
              <a:srgbClr val="128199"/>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850" b="1" i="0">
                <a:solidFill>
                  <a:srgbClr val="0E4D64"/>
                </a:solidFill>
                <a:latin typeface="Calibri"/>
                <a:ea typeface="Calibri"/>
              </a:rPr>
              <a:t>核实窗口 2026-07-08（第 3/8 章 08-01）　·　保鲜机制：季度巡检（每年 1/4/7/10 月）＋ 建议复查日定点复查　·　引用任何数字前先核日期</a:t>
            </a:r>
          </a:p>
        </p:txBody>
      </p:sp>
      <p:sp>
        <p:nvSpPr>
          <p:cNvPr id="25" name="TextBox 24"/>
          <p:cNvSpPr txBox="1"/>
          <p:nvPr/>
        </p:nvSpPr>
        <p:spPr>
          <a:xfrm>
            <a:off x="377190" y="4855464"/>
            <a:ext cx="4800600" cy="205740"/>
          </a:xfrm>
          <a:prstGeom prst="rect">
            <a:avLst/>
          </a:prstGeom>
          <a:noFill/>
        </p:spPr>
        <p:txBody>
          <a:bodyPr wrap="square" lIns="45720" rIns="45720" tIns="18288" bIns="18288">
            <a:spAutoFit/>
          </a:bodyPr>
          <a:lstStyle/>
          <a:p>
            <a:r>
              <a:rPr sz="850" b="0" i="0">
                <a:solidFill>
                  <a:srgbClr val="51606E"/>
                </a:solidFill>
                <a:latin typeface="Calibri"/>
                <a:ea typeface="Calibri"/>
              </a:rPr>
              <a:t>LLM-Training 讲义 · LLM 训练全景</a:t>
            </a:r>
          </a:p>
        </p:txBody>
      </p:sp>
      <p:sp>
        <p:nvSpPr>
          <p:cNvPr id="26" name="TextBox 25"/>
          <p:cNvSpPr txBox="1"/>
          <p:nvPr/>
        </p:nvSpPr>
        <p:spPr>
          <a:xfrm>
            <a:off x="5417820" y="4855464"/>
            <a:ext cx="3360420" cy="205740"/>
          </a:xfrm>
          <a:prstGeom prst="rect">
            <a:avLst/>
          </a:prstGeom>
          <a:noFill/>
        </p:spPr>
        <p:txBody>
          <a:bodyPr wrap="square" lIns="45720" rIns="45720" tIns="18288" bIns="18288">
            <a:spAutoFit/>
          </a:bodyPr>
          <a:lstStyle/>
          <a:p>
            <a:pPr algn="r"/>
            <a:r>
              <a:rPr sz="850" b="0" i="0">
                <a:solidFill>
                  <a:srgbClr val="51606E"/>
                </a:solidFill>
                <a:latin typeface="Calibri"/>
                <a:ea typeface="Calibri"/>
              </a:rPr>
              <a:t>来源与核实</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25206" y="150879"/>
            <a:ext cx="7886897" cy="205745"/>
          </a:xfrm>
          <a:prstGeom prst="rect">
            <a:avLst/>
          </a:prstGeom>
          <a:noFill/>
        </p:spPr>
        <p:txBody>
          <a:bodyPr wrap="square">
            <a:spAutoFit/>
          </a:bodyPr>
          <a:lstStyle/>
          <a:p>
            <a:pPr algn="l">
              <a:lnSpc>
                <a:spcPct val="100000"/>
              </a:lnSpc>
            </a:pPr>
            <a:r>
              <a:rPr sz="1000" b="1">
                <a:solidFill>
                  <a:srgbClr val="128199"/>
                </a:solidFill>
                <a:latin typeface="Calibri"/>
              </a:rPr>
              <a:t>售前速查</a:t>
            </a:r>
          </a:p>
        </p:txBody>
      </p:sp>
      <p:sp>
        <p:nvSpPr>
          <p:cNvPr id="3" name="TextBox 2"/>
          <p:cNvSpPr txBox="1"/>
          <p:nvPr/>
        </p:nvSpPr>
        <p:spPr>
          <a:xfrm>
            <a:off x="425206" y="342908"/>
            <a:ext cx="8293586" cy="651526"/>
          </a:xfrm>
          <a:prstGeom prst="rect">
            <a:avLst/>
          </a:prstGeom>
          <a:noFill/>
        </p:spPr>
        <p:txBody>
          <a:bodyPr wrap="square">
            <a:spAutoFit/>
          </a:bodyPr>
          <a:lstStyle/>
          <a:p>
            <a:pPr algn="l">
              <a:lnSpc>
                <a:spcPct val="100000"/>
              </a:lnSpc>
            </a:pPr>
            <a:r>
              <a:rPr sz="2100" b="1">
                <a:solidFill>
                  <a:srgbClr val="1A2733"/>
                </a:solidFill>
                <a:latin typeface="Cambria"/>
              </a:rPr>
              <a:t>上云追问卡：顺着追问什么 · 云替你做不了什么</a:t>
            </a:r>
          </a:p>
        </p:txBody>
      </p:sp>
      <p:sp>
        <p:nvSpPr>
          <p:cNvPr id="4" name="TextBox 3"/>
          <p:cNvSpPr txBox="1"/>
          <p:nvPr/>
        </p:nvSpPr>
        <p:spPr>
          <a:xfrm>
            <a:off x="425206" y="774973"/>
            <a:ext cx="8293586" cy="233177"/>
          </a:xfrm>
          <a:prstGeom prst="rect">
            <a:avLst/>
          </a:prstGeom>
          <a:noFill/>
        </p:spPr>
        <p:txBody>
          <a:bodyPr wrap="square">
            <a:spAutoFit/>
          </a:bodyPr>
          <a:lstStyle/>
          <a:p>
            <a:pPr algn="l">
              <a:lnSpc>
                <a:spcPct val="100000"/>
              </a:lnSpc>
            </a:pPr>
            <a:r>
              <a:rPr sz="850" b="0">
                <a:solidFill>
                  <a:srgbClr val="51606E"/>
                </a:solidFill>
                <a:latin typeface="Calibri"/>
              </a:rPr>
              <a:t>云服务清单答的是「有什么」，这张卡答的是「当场该问什么、哪些事别答应」。</a:t>
            </a:r>
          </a:p>
        </p:txBody>
      </p:sp>
      <p:sp>
        <p:nvSpPr>
          <p:cNvPr id="5" name="Rounded Rectangle 4"/>
          <p:cNvSpPr/>
          <p:nvPr/>
        </p:nvSpPr>
        <p:spPr>
          <a:xfrm>
            <a:off x="425206" y="1104165"/>
            <a:ext cx="1658717" cy="233177"/>
          </a:xfrm>
          <a:prstGeom prst="roundRect">
            <a:avLst/>
          </a:prstGeom>
          <a:solidFill>
            <a:srgbClr val="12819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480072" y="1131598"/>
            <a:ext cx="1548986" cy="233177"/>
          </a:xfrm>
          <a:prstGeom prst="rect">
            <a:avLst/>
          </a:prstGeom>
          <a:noFill/>
        </p:spPr>
        <p:txBody>
          <a:bodyPr wrap="square">
            <a:spAutoFit/>
          </a:bodyPr>
          <a:lstStyle/>
          <a:p>
            <a:pPr algn="l">
              <a:lnSpc>
                <a:spcPct val="100000"/>
              </a:lnSpc>
            </a:pPr>
            <a:r>
              <a:rPr sz="900" b="1">
                <a:solidFill>
                  <a:srgbClr val="FFFFFF"/>
                </a:solidFill>
                <a:latin typeface="Calibri"/>
              </a:rPr>
              <a:t>落地阶段</a:t>
            </a:r>
          </a:p>
        </p:txBody>
      </p:sp>
      <p:sp>
        <p:nvSpPr>
          <p:cNvPr id="7" name="Rounded Rectangle 6"/>
          <p:cNvSpPr/>
          <p:nvPr/>
        </p:nvSpPr>
        <p:spPr>
          <a:xfrm>
            <a:off x="2083923" y="1104165"/>
            <a:ext cx="3317434" cy="233177"/>
          </a:xfrm>
          <a:prstGeom prst="roundRect">
            <a:avLst/>
          </a:prstGeom>
          <a:solidFill>
            <a:srgbClr val="12819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2138789" y="1131598"/>
            <a:ext cx="3207703" cy="233177"/>
          </a:xfrm>
          <a:prstGeom prst="rect">
            <a:avLst/>
          </a:prstGeom>
          <a:noFill/>
        </p:spPr>
        <p:txBody>
          <a:bodyPr wrap="square">
            <a:spAutoFit/>
          </a:bodyPr>
          <a:lstStyle/>
          <a:p>
            <a:pPr algn="l">
              <a:lnSpc>
                <a:spcPct val="100000"/>
              </a:lnSpc>
            </a:pPr>
            <a:r>
              <a:rPr sz="900" b="1">
                <a:solidFill>
                  <a:srgbClr val="FFFFFF"/>
                </a:solidFill>
                <a:latin typeface="Calibri"/>
              </a:rPr>
              <a:t>顺着追问什么</a:t>
            </a:r>
          </a:p>
        </p:txBody>
      </p:sp>
      <p:sp>
        <p:nvSpPr>
          <p:cNvPr id="9" name="Rounded Rectangle 8"/>
          <p:cNvSpPr/>
          <p:nvPr/>
        </p:nvSpPr>
        <p:spPr>
          <a:xfrm>
            <a:off x="5401358" y="1104165"/>
            <a:ext cx="3317434" cy="233177"/>
          </a:xfrm>
          <a:prstGeom prst="roundRect">
            <a:avLst/>
          </a:prstGeom>
          <a:solidFill>
            <a:srgbClr val="12819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456224" y="1131598"/>
            <a:ext cx="3207703" cy="233177"/>
          </a:xfrm>
          <a:prstGeom prst="rect">
            <a:avLst/>
          </a:prstGeom>
          <a:noFill/>
        </p:spPr>
        <p:txBody>
          <a:bodyPr wrap="square">
            <a:spAutoFit/>
          </a:bodyPr>
          <a:lstStyle/>
          <a:p>
            <a:pPr algn="l">
              <a:lnSpc>
                <a:spcPct val="100000"/>
              </a:lnSpc>
            </a:pPr>
            <a:r>
              <a:rPr sz="900" b="1">
                <a:solidFill>
                  <a:srgbClr val="FFFFFF"/>
                </a:solidFill>
                <a:latin typeface="Calibri"/>
              </a:rPr>
              <a:t>云替你做不了什么</a:t>
            </a:r>
          </a:p>
        </p:txBody>
      </p:sp>
      <p:sp>
        <p:nvSpPr>
          <p:cNvPr id="11" name="Rounded Rectangle 10"/>
          <p:cNvSpPr/>
          <p:nvPr/>
        </p:nvSpPr>
        <p:spPr>
          <a:xfrm>
            <a:off x="425206" y="1371634"/>
            <a:ext cx="1658717" cy="546739"/>
          </a:xfrm>
          <a:prstGeom prst="roundRect">
            <a:avLst/>
          </a:prstGeom>
          <a:solidFill>
            <a:srgbClr val="F3F8FA"/>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486930" y="1419641"/>
            <a:ext cx="1535270" cy="450724"/>
          </a:xfrm>
          <a:prstGeom prst="rect">
            <a:avLst/>
          </a:prstGeom>
          <a:noFill/>
        </p:spPr>
        <p:txBody>
          <a:bodyPr wrap="square">
            <a:spAutoFit/>
          </a:bodyPr>
          <a:lstStyle/>
          <a:p>
            <a:pPr algn="l">
              <a:lnSpc>
                <a:spcPct val="118000"/>
              </a:lnSpc>
            </a:pPr>
            <a:r>
              <a:rPr sz="900" b="1">
                <a:solidFill>
                  <a:srgbClr val="0E4D64"/>
                </a:solidFill>
                <a:latin typeface="Calibri"/>
              </a:rPr>
              <a:t>备料：数据管线</a:t>
            </a:r>
          </a:p>
        </p:txBody>
      </p:sp>
      <p:sp>
        <p:nvSpPr>
          <p:cNvPr id="13" name="Rounded Rectangle 12"/>
          <p:cNvSpPr/>
          <p:nvPr/>
        </p:nvSpPr>
        <p:spPr>
          <a:xfrm>
            <a:off x="2083923" y="1371634"/>
            <a:ext cx="3317434" cy="546739"/>
          </a:xfrm>
          <a:prstGeom prst="roundRect">
            <a:avLst/>
          </a:prstGeom>
          <a:solidFill>
            <a:srgbClr val="F3F8FA"/>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2145647" y="1419641"/>
            <a:ext cx="3193987" cy="450724"/>
          </a:xfrm>
          <a:prstGeom prst="rect">
            <a:avLst/>
          </a:prstGeom>
          <a:noFill/>
        </p:spPr>
        <p:txBody>
          <a:bodyPr wrap="square">
            <a:spAutoFit/>
          </a:bodyPr>
          <a:lstStyle/>
          <a:p>
            <a:pPr algn="l">
              <a:lnSpc>
                <a:spcPct val="118000"/>
              </a:lnSpc>
            </a:pPr>
            <a:r>
              <a:rPr sz="850" b="0">
                <a:solidFill>
                  <a:srgbClr val="1A2733"/>
                </a:solidFill>
                <a:latin typeface="Calibri"/>
              </a:rPr>
              <a:t>语料有多少、现在放在哪、多久新增一批？清洗去重跑在训练集群上，还是单独起一套批处理集群？</a:t>
            </a:r>
          </a:p>
        </p:txBody>
      </p:sp>
      <p:sp>
        <p:nvSpPr>
          <p:cNvPr id="15" name="Rounded Rectangle 14"/>
          <p:cNvSpPr/>
          <p:nvPr/>
        </p:nvSpPr>
        <p:spPr>
          <a:xfrm>
            <a:off x="5401358" y="1371634"/>
            <a:ext cx="3317434" cy="546739"/>
          </a:xfrm>
          <a:prstGeom prst="roundRect">
            <a:avLst/>
          </a:prstGeom>
          <a:solidFill>
            <a:srgbClr val="F3F8FA"/>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5463082" y="1419641"/>
            <a:ext cx="3193987" cy="450724"/>
          </a:xfrm>
          <a:prstGeom prst="rect">
            <a:avLst/>
          </a:prstGeom>
          <a:noFill/>
        </p:spPr>
        <p:txBody>
          <a:bodyPr wrap="square">
            <a:spAutoFit/>
          </a:bodyPr>
          <a:lstStyle/>
          <a:p>
            <a:pPr algn="l">
              <a:lnSpc>
                <a:spcPct val="118000"/>
              </a:lnSpc>
            </a:pPr>
            <a:r>
              <a:rPr sz="850" b="0">
                <a:solidFill>
                  <a:srgbClr val="1A2733"/>
                </a:solidFill>
                <a:latin typeface="Calibri"/>
              </a:rPr>
              <a:t>云给的是存的地方和算的地方，给不了清洗配方——同一份公开的 Common Crawl，洗法不同，训出的模型明显不一样；滤到什么程度只能自己定、自己验。</a:t>
            </a:r>
          </a:p>
        </p:txBody>
      </p:sp>
      <p:sp>
        <p:nvSpPr>
          <p:cNvPr id="17" name="Rounded Rectangle 16"/>
          <p:cNvSpPr/>
          <p:nvPr/>
        </p:nvSpPr>
        <p:spPr>
          <a:xfrm>
            <a:off x="425206" y="1959522"/>
            <a:ext cx="1658717" cy="546739"/>
          </a:xfrm>
          <a:prstGeom prst="roundRect">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486930" y="2007529"/>
            <a:ext cx="1535270" cy="450724"/>
          </a:xfrm>
          <a:prstGeom prst="rect">
            <a:avLst/>
          </a:prstGeom>
          <a:noFill/>
        </p:spPr>
        <p:txBody>
          <a:bodyPr wrap="square">
            <a:spAutoFit/>
          </a:bodyPr>
          <a:lstStyle/>
          <a:p>
            <a:pPr algn="l">
              <a:lnSpc>
                <a:spcPct val="118000"/>
              </a:lnSpc>
            </a:pPr>
            <a:r>
              <a:rPr sz="900" b="1">
                <a:solidFill>
                  <a:srgbClr val="0E4D64"/>
                </a:solidFill>
                <a:latin typeface="Calibri"/>
              </a:rPr>
              <a:t>训练集群</a:t>
            </a:r>
          </a:p>
        </p:txBody>
      </p:sp>
      <p:sp>
        <p:nvSpPr>
          <p:cNvPr id="19" name="Rounded Rectangle 18"/>
          <p:cNvSpPr/>
          <p:nvPr/>
        </p:nvSpPr>
        <p:spPr>
          <a:xfrm>
            <a:off x="2083923" y="1959522"/>
            <a:ext cx="3317434" cy="546739"/>
          </a:xfrm>
          <a:prstGeom prst="roundRect">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2145647" y="2007529"/>
            <a:ext cx="3193987" cy="450724"/>
          </a:xfrm>
          <a:prstGeom prst="rect">
            <a:avLst/>
          </a:prstGeom>
          <a:noFill/>
        </p:spPr>
        <p:txBody>
          <a:bodyPr wrap="square">
            <a:spAutoFit/>
          </a:bodyPr>
          <a:lstStyle/>
          <a:p>
            <a:pPr algn="l">
              <a:lnSpc>
                <a:spcPct val="118000"/>
              </a:lnSpc>
            </a:pPr>
            <a:r>
              <a:rPr sz="850" b="0">
                <a:solidFill>
                  <a:srgbClr val="1A2733"/>
                </a:solidFill>
                <a:latin typeface="Calibri"/>
              </a:rPr>
              <a:t>要训多大的模型、吃多少 token，用 6ND 算过卡数和天数没有？这轮训完就停，还是连着跑几个月？</a:t>
            </a:r>
          </a:p>
        </p:txBody>
      </p:sp>
      <p:sp>
        <p:nvSpPr>
          <p:cNvPr id="21" name="Rounded Rectangle 20"/>
          <p:cNvSpPr/>
          <p:nvPr/>
        </p:nvSpPr>
        <p:spPr>
          <a:xfrm>
            <a:off x="5401358" y="1959522"/>
            <a:ext cx="3317434" cy="546739"/>
          </a:xfrm>
          <a:prstGeom prst="roundRect">
            <a:avLst/>
          </a:prstGeom>
          <a:solidFill>
            <a:srgbClr val="EAF3F5"/>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463082" y="2007529"/>
            <a:ext cx="3193987" cy="450724"/>
          </a:xfrm>
          <a:prstGeom prst="rect">
            <a:avLst/>
          </a:prstGeom>
          <a:noFill/>
        </p:spPr>
        <p:txBody>
          <a:bodyPr wrap="square">
            <a:spAutoFit/>
          </a:bodyPr>
          <a:lstStyle/>
          <a:p>
            <a:pPr algn="l">
              <a:lnSpc>
                <a:spcPct val="118000"/>
              </a:lnSpc>
            </a:pPr>
            <a:r>
              <a:rPr sz="850" b="0">
                <a:solidFill>
                  <a:srgbClr val="1A2733"/>
                </a:solidFill>
                <a:latin typeface="Calibri"/>
              </a:rPr>
              <a:t>云按整机交付卡、网、存储，交不出「有效训练时间占比」——那是运营水平，要写进算力采购 SLA 当条款，而不是听一句承诺。</a:t>
            </a:r>
          </a:p>
        </p:txBody>
      </p:sp>
      <p:sp>
        <p:nvSpPr>
          <p:cNvPr id="23" name="Rounded Rectangle 22"/>
          <p:cNvSpPr/>
          <p:nvPr/>
        </p:nvSpPr>
        <p:spPr>
          <a:xfrm>
            <a:off x="425206" y="2547410"/>
            <a:ext cx="1658717" cy="546739"/>
          </a:xfrm>
          <a:prstGeom prst="roundRect">
            <a:avLst/>
          </a:prstGeom>
          <a:solidFill>
            <a:srgbClr val="F3F8FA"/>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486930" y="2595417"/>
            <a:ext cx="1535270" cy="450724"/>
          </a:xfrm>
          <a:prstGeom prst="rect">
            <a:avLst/>
          </a:prstGeom>
          <a:noFill/>
        </p:spPr>
        <p:txBody>
          <a:bodyPr wrap="square">
            <a:spAutoFit/>
          </a:bodyPr>
          <a:lstStyle/>
          <a:p>
            <a:pPr algn="l">
              <a:lnSpc>
                <a:spcPct val="118000"/>
              </a:lnSpc>
            </a:pPr>
            <a:r>
              <a:rPr sz="900" b="1">
                <a:solidFill>
                  <a:srgbClr val="0E4D64"/>
                </a:solidFill>
                <a:latin typeface="Calibri"/>
              </a:rPr>
              <a:t>托管微调与评估</a:t>
            </a:r>
          </a:p>
        </p:txBody>
      </p:sp>
      <p:sp>
        <p:nvSpPr>
          <p:cNvPr id="25" name="Rounded Rectangle 24"/>
          <p:cNvSpPr/>
          <p:nvPr/>
        </p:nvSpPr>
        <p:spPr>
          <a:xfrm>
            <a:off x="2083923" y="2547410"/>
            <a:ext cx="3317434" cy="546739"/>
          </a:xfrm>
          <a:prstGeom prst="roundRect">
            <a:avLst/>
          </a:prstGeom>
          <a:solidFill>
            <a:srgbClr val="F3F8FA"/>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2145647" y="2595417"/>
            <a:ext cx="3193987" cy="450724"/>
          </a:xfrm>
          <a:prstGeom prst="rect">
            <a:avLst/>
          </a:prstGeom>
          <a:noFill/>
        </p:spPr>
        <p:txBody>
          <a:bodyPr wrap="square">
            <a:spAutoFit/>
          </a:bodyPr>
          <a:lstStyle/>
          <a:p>
            <a:pPr algn="l">
              <a:lnSpc>
                <a:spcPct val="118000"/>
              </a:lnSpc>
            </a:pPr>
            <a:r>
              <a:rPr sz="850" b="0">
                <a:solidFill>
                  <a:srgbClr val="1A2733"/>
                </a:solidFill>
                <a:latin typeface="Calibri"/>
              </a:rPr>
              <a:t>手上有多少条数据，能整理成「指令 → 示范回答」的成对格式吗？想改的是说话风格，还是补知识？</a:t>
            </a:r>
          </a:p>
        </p:txBody>
      </p:sp>
      <p:sp>
        <p:nvSpPr>
          <p:cNvPr id="27" name="Rounded Rectangle 26"/>
          <p:cNvSpPr/>
          <p:nvPr/>
        </p:nvSpPr>
        <p:spPr>
          <a:xfrm>
            <a:off x="5401358" y="2547410"/>
            <a:ext cx="3317434" cy="546739"/>
          </a:xfrm>
          <a:prstGeom prst="roundRect">
            <a:avLst/>
          </a:prstGeom>
          <a:solidFill>
            <a:srgbClr val="F3F8FA"/>
          </a:solidFill>
          <a:ln w="9525">
            <a:solidFill>
              <a:srgbClr val="D6E1E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463082" y="2595417"/>
            <a:ext cx="3193987" cy="450724"/>
          </a:xfrm>
          <a:prstGeom prst="rect">
            <a:avLst/>
          </a:prstGeom>
          <a:noFill/>
        </p:spPr>
        <p:txBody>
          <a:bodyPr wrap="square">
            <a:spAutoFit/>
          </a:bodyPr>
          <a:lstStyle/>
          <a:p>
            <a:pPr algn="l">
              <a:lnSpc>
                <a:spcPct val="118000"/>
              </a:lnSpc>
            </a:pPr>
            <a:r>
              <a:rPr sz="850" b="0">
                <a:solidFill>
                  <a:srgbClr val="1A2733"/>
                </a:solidFill>
                <a:latin typeface="Calibri"/>
              </a:rPr>
              <a:t>托管微调替你跑训练，替不了你把数据整理好：LIMA 说的是千条精品胜过十万条杂数据，成本大头在数据治理和评估的人力。「什么算答对」平台不会替你定义。</a:t>
            </a:r>
          </a:p>
        </p:txBody>
      </p:sp>
      <p:sp>
        <p:nvSpPr>
          <p:cNvPr id="29" name="TextBox 28"/>
          <p:cNvSpPr txBox="1"/>
          <p:nvPr/>
        </p:nvSpPr>
        <p:spPr>
          <a:xfrm>
            <a:off x="425206" y="4766429"/>
            <a:ext cx="5486537" cy="205745"/>
          </a:xfrm>
          <a:prstGeom prst="rect">
            <a:avLst/>
          </a:prstGeom>
          <a:noFill/>
        </p:spPr>
        <p:txBody>
          <a:bodyPr wrap="square">
            <a:spAutoFit/>
          </a:bodyPr>
          <a:lstStyle/>
          <a:p>
            <a:pPr algn="l">
              <a:lnSpc>
                <a:spcPct val="100000"/>
              </a:lnSpc>
            </a:pPr>
            <a:r>
              <a:rPr sz="850" b="0">
                <a:solidFill>
                  <a:srgbClr val="51606E"/>
                </a:solidFill>
                <a:latin typeface="Calibri"/>
              </a:rPr>
              <a:t>LLM-Training 讲义 · 售前速查 · 上云追问卡</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8734</Words>
  <Application>Microsoft Macintosh PowerPoint</Application>
  <PresentationFormat>On-screen Show (16:9)</PresentationFormat>
  <Paragraphs>1108</Paragraphs>
  <Slides>85</Slides>
  <Notes>81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85</vt:i4>
      </vt:variant>
    </vt:vector>
  </HeadingPairs>
  <TitlesOfParts>
    <vt:vector size="89" baseType="lpstr">
      <vt:lpstr>Arial</vt:lpstr>
      <vt:lpstr>Calibri</vt:lpstr>
      <vt:lpstr>Cambria</vt:lpstr>
      <vt:lpstr>Office Theme</vt:lpstr>
      <vt:lpstr>LLM 训练全景</vt:lpstr>
      <vt:lpstr>全书导览：八章一条主线</vt:lpstr>
      <vt:lpstr>重点术语中英对照（中文为主）</vt:lpstr>
      <vt:lpstr>全景总览：从随机权重到可用助手</vt:lpstr>
      <vt:lpstr>学完这一章，你能对客户讲清楚</vt:lpstr>
      <vt:lpstr>一张流水线地图：一个 LLM 是怎么造出来的</vt:lpstr>
      <vt:lpstr>训练流水线全景图：六道工序</vt:lpstr>
      <vt:lpstr>类比：培养一名医生（给非技术客户就讲这个）</vt:lpstr>
      <vt:lpstr>三种出厂形态：base、instruct、reasoning</vt:lpstr>
      <vt:lpstr>训练与推理：一次性重投入 vs 日常水电费</vt:lpstr>
      <vt:lpstr>动手做 · HANDS-ON</vt:lpstr>
      <vt:lpstr>现场最可能被追问的问题</vt:lpstr>
      <vt:lpstr>全景总览</vt:lpstr>
      <vt:lpstr>数据：模型的粮食</vt:lpstr>
      <vt:lpstr>学完这一章，你能对客户讲清楚</vt:lpstr>
      <vt:lpstr>数据从哪来：数万亿 token 的原料清单</vt:lpstr>
      <vt:lpstr>清洗与去重：数据团队最值钱的手艺</vt:lpstr>
      <vt:lpstr>分词（Tokenization）：模型的切菜刀</vt:lpstr>
      <vt:lpstr>数据墙与合成数据：粮食不够了怎么办</vt:lpstr>
      <vt:lpstr>动手做 · HANDS-ON</vt:lpstr>
      <vt:lpstr>现场最可能被追问的问题</vt:lpstr>
      <vt:lpstr>数据：模型的粮食</vt:lpstr>
      <vt:lpstr>预训练：压缩互联网的暴力美学</vt:lpstr>
      <vt:lpstr>学完这一章，你能对客户讲清楚</vt:lpstr>
      <vt:lpstr>下一词预测：简单任务，暴力奇迹</vt:lpstr>
      <vt:lpstr>Scaling Laws 三代演进：从「越大越好」到「精打细算」</vt:lpstr>
      <vt:lpstr>Scaling Laws 三代：从「越大越好」到「精打细算」</vt:lpstr>
      <vt:lpstr>MoE 专家混合：参数很多，干活的很少</vt:lpstr>
      <vt:lpstr>把训练账单打下来：FP8、新优化器与工程绞尽脑汁</vt:lpstr>
      <vt:lpstr>与「LLM 原理」模块的关系：发动机舱 vs 生产流水线</vt:lpstr>
      <vt:lpstr>动手做 · HANDS-ON</vt:lpstr>
      <vt:lpstr>现场最可能被追问的问题</vt:lpstr>
      <vt:lpstr>预训练：压缩互联网</vt:lpstr>
      <vt:lpstr>后训练 I · SFT：教会听话</vt:lpstr>
      <vt:lpstr>学完这一章，你能对客户讲清楚</vt:lpstr>
      <vt:lpstr>SFT 是什么：从「续写」到「应答」的身份转变</vt:lpstr>
      <vt:lpstr>质量碾压数量：LIMA 的启示与蒸馏流水线</vt:lpstr>
      <vt:lpstr>微调 vs RAG vs 提示词：客户最常问的选型题</vt:lpstr>
      <vt:lpstr>企业微调怎么落地：全参、LoRA 与托管服务</vt:lpstr>
      <vt:lpstr>动手做 · HANDS-ON</vt:lpstr>
      <vt:lpstr>现场最可能被追问的问题</vt:lpstr>
      <vt:lpstr>后训练 I · SFT</vt:lpstr>
      <vt:lpstr>后训练 II · 对齐：教会分寸</vt:lpstr>
      <vt:lpstr>学完这一章，你能对客户讲清楚</vt:lpstr>
      <vt:lpstr>为什么需要对齐：好回答没有标准答案</vt:lpstr>
      <vt:lpstr>奖励模型：先训一个「懂行的评委」</vt:lpstr>
      <vt:lpstr>从 RLHF 到 DPO：三件套与暴力简化</vt:lpstr>
      <vt:lpstr>对齐税与过度对齐：调教的副作用</vt:lpstr>
      <vt:lpstr>动手做 · HANDS-ON</vt:lpstr>
      <vt:lpstr>现场最可能被追问的问题</vt:lpstr>
      <vt:lpstr>后训练 II · 对齐</vt:lpstr>
      <vt:lpstr>后训练 III · RLVR 与推理模型：教会思考</vt:lpstr>
      <vt:lpstr>学完这一章，你能对客户讲清楚</vt:lpstr>
      <vt:lpstr>推理模型：先想后答的新物种</vt:lpstr>
      <vt:lpstr>RLVR：用「对错」替代「品味」当奖励</vt:lpstr>
      <vt:lpstr>GRPO：让 RL 训练平民化的简化</vt:lpstr>
      <vt:lpstr>蒸馏：把「会思考」装进小模型</vt:lpstr>
      <vt:lpstr>推理模型的账：什么时候值得为「思考」付费</vt:lpstr>
      <vt:lpstr>动手做 · HANDS-ON</vt:lpstr>
      <vt:lpstr>现场最可能被追问的问题</vt:lpstr>
      <vt:lpstr>后训练 III · 推理模型</vt:lpstr>
      <vt:lpstr>训练基础设施与算力账</vt:lpstr>
      <vt:lpstr>学完这一章，你能对客户讲清楚</vt:lpstr>
      <vt:lpstr>显存都去哪了：参数只是冰山一角</vt:lpstr>
      <vt:lpstr>四种并行：千人抬楼的分工学</vt:lpstr>
      <vt:lpstr>训练恢复是一台有证据的状态机</vt:lpstr>
      <vt:lpstr>省显存的每一招，都把成本转移到别处</vt:lpstr>
      <vt:lpstr>训练成本心算：6ND 法则</vt:lpstr>
      <vt:lpstr>训练上云：集群不是「一堆卡」而是「一台超级机器」</vt:lpstr>
      <vt:lpstr>动手做 · HANDS-ON</vt:lpstr>
      <vt:lpstr>现场最可能被追问的问题</vt:lpstr>
      <vt:lpstr>基础设施与算力账</vt:lpstr>
      <vt:lpstr>评估与发布：怎么知道练成了</vt:lpstr>
      <vt:lpstr>学完这一章，你能对客户讲清楚</vt:lpstr>
      <vt:lpstr>评估三层：跑分、偏好、实测</vt:lpstr>
      <vt:lpstr>Benchmark 的信任危机：污染、刷榜与饱和</vt:lpstr>
      <vt:lpstr>读懂一次模型发布：模型卡是体检报告</vt:lpstr>
      <vt:lpstr>评估不止于训练：延伸到客户项目的最后一公里</vt:lpstr>
      <vt:lpstr>动手做 · HANDS-ON</vt:lpstr>
      <vt:lpstr>现场最可能被追问的问题</vt:lpstr>
      <vt:lpstr>评估与发布</vt:lpstr>
      <vt:lpstr>全书收束</vt:lpstr>
      <vt:lpstr>生产验收</vt:lpstr>
      <vt:lpstr>来源与核实</vt:lpstr>
      <vt:lpstr>上云追问卡</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LLM 训练全景 · 讲义</dc:title>
  <dc:subject>PptxGenJS Presentation</dc:subject>
  <dc:creator>MY 知识库</dc:creator>
  <cp:lastModifiedBy>Jiaxiang Li</cp:lastModifiedBy>
  <cp:revision>2</cp:revision>
  <dcterms:created xsi:type="dcterms:W3CDTF">2026-07-08T13:42:31Z</dcterms:created>
  <dcterms:modified xsi:type="dcterms:W3CDTF">2026-07-13T14:43:15Z</dcterms:modified>
</cp:coreProperties>
</file>