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0"/>
  </p:notesMasterIdLst>
  <p:sldIdLst>
    <p:sldId id="256" r:id="rId2"/>
    <p:sldId id="257" r:id="rId3"/>
    <p:sldId id="258" r:id="rId4"/>
    <p:sldId id="259" r:id="rId5"/>
    <p:sldId id="260" r:id="rId6"/>
    <p:sldId id="261" r:id="rId7"/>
    <p:sldId id="344" r:id="rId95"/>
    <p:sldId id="263" r:id="rId9"/>
    <p:sldId id="349" r:id="rId10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45" r:id="rId96"/>
    <p:sldId id="350" r:id="rId101"/>
    <p:sldId id="355" r:id="rId106"/>
    <p:sldId id="354" r:id="rId105"/>
    <p:sldId id="353" r:id="rId104"/>
    <p:sldId id="276" r:id="rId22"/>
    <p:sldId id="277" r:id="rId23"/>
    <p:sldId id="278" r:id="rId24"/>
    <p:sldId id="279" r:id="rId25"/>
    <p:sldId id="280" r:id="rId26"/>
    <p:sldId id="281" r:id="rId27"/>
    <p:sldId id="346" r:id="rId97"/>
    <p:sldId id="283" r:id="rId29"/>
    <p:sldId id="347" r:id="rId98"/>
    <p:sldId id="284" r:id="rId30"/>
    <p:sldId id="285" r:id="rId31"/>
    <p:sldId id="341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48" r:id="rId9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51" r:id="rId102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42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3" r:id="rId89"/>
    <p:sldId id="352" r:id="rId10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70" d="100"/>
          <a:sy n="170" d="100"/>
        </p:scale>
        <p:origin x="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9" Type="http://schemas.openxmlformats.org/officeDocument/2006/relationships/slide" Target="slides/slide8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notesMaster" Target="notesMasters/notesMaster1.xml"/><Relationship Id="rId91" Type="http://schemas.openxmlformats.org/officeDocument/2006/relationships/presProps" Target="presProps.xml"/><Relationship Id="rId92" Type="http://schemas.openxmlformats.org/officeDocument/2006/relationships/viewProps" Target="viewProps.xml"/><Relationship Id="rId93" Type="http://schemas.openxmlformats.org/officeDocument/2006/relationships/theme" Target="theme/theme1.xml"/><Relationship Id="rId94" Type="http://schemas.openxmlformats.org/officeDocument/2006/relationships/tableStyles" Target="tableStyles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507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kern="0" spc="2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960120"/>
            <a:ext cx="8138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推理服务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02920" y="178308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Principles, Frameworks &amp; Optimization of LLM Inference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2920" y="2286000"/>
            <a:ext cx="8138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训练好的模型怎么又快又省地跑起来：推理原理（prefill/decode 两阶段与 KV Cache 的核心矛盾）→ 推理框架（vLLM、SGLang、TensorRT-LLM 的定位与取舍）→ 推理优化（批处理、量化、投机解码、P/D 分离），八章讲透每项技术的「为什么」与「怎么选」。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502920" y="3456432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推理原理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2587752" y="3456432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KV Cache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672584" y="3456432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批处理调度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757416" y="3456432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 框架图鉴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02920" y="3986784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 量化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2587752" y="3986784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 投机解码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672584" y="3986784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 P/D 分离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757416" y="3986784"/>
            <a:ext cx="1938528" cy="402336"/>
          </a:xfrm>
          <a:prstGeom prst="roundRect">
            <a:avLst>
              <a:gd name="adj" fmla="val 11364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 生产化速查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02920" y="4736592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读者定位：AI 平台售前技术 · 有 Python/API 基础 · 重底层概念与取舍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400800" y="4736592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2026-07-09 核实 · 2026-10-20 引擎版本复核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全书导览：八章一条主线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914400"/>
            <a:ext cx="8229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0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主线：先弄懂推理本身（第 1 章两阶段、第 2 章 KV Cache 显存账）——这是全部优化的物理基础；再看单机怎么榨干一张卡（第 3 章批处理调度）、市面引擎怎么选（第 4 章）；然后三招提速降本：量化（第 5 章）、投机解码（第 6 章）、集群级 P/D 分离（第 7 章）；最后收拢成生产化方法与售前速查（第 8 章）。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57200" y="1572768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66928" y="1746504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9264" y="1627632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自回归生成、prefill/decode 两阶段、TTFT/TPOT/吞吐三指标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63440" y="1572768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773168" y="1746504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175504" y="1627632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Cache 心算公式、显存三大块、并发与长上下文为什么贵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57200" y="2322576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66928" y="2496312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969264" y="2377440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continuous batching、PagedAttention、prefix caching、chunked prefill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2322576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773168" y="2496312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175504" y="2377440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 / SGLang / TensorRT-LLM / llama.cpp+Ollama 定位与选型决策树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3072384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66928" y="3246120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69264" y="3127248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FP16→FP8→INT4/FP4 精度谱系、AWQ/GPTQ/GGUF、质量损失账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663440" y="3072384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773168" y="3246120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175504" y="3127248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投机解码（EAGLE-3/MTP）为什么无损、收益边界、推理模型带来的新压力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57200" y="3822192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566928" y="3995928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969264" y="3877056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推理侧并行、P/D 分离（Mooncake/DistServe/Dynamo/llm-d）、KV 分层存储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4663440" y="3822192"/>
            <a:ext cx="4023360" cy="640080"/>
          </a:xfrm>
          <a:prstGeom prst="roundRect">
            <a:avLst>
              <a:gd name="adj" fmla="val 8571"/>
            </a:avLst>
          </a:prstGeom>
          <a:solidFill>
            <a:srgbClr val="F3F8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773168" y="3995928"/>
            <a:ext cx="292608" cy="292608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5175504" y="3877056"/>
            <a:ext cx="343814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 设定、压测、成本心算模板、自建 vs 托管、降本组合拳总表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本讲义怎么读：每个概念按「概念 → 类比 → 案例 → 小结」展开；每章末尾有「动手做」和「客户会怎么问」两页——赶时间就直接翻每章的这两页加小结。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开场必备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重点术语中英对照（中文为主）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术语表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7899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预填充（Prefill）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一次性读完整段输入、算出 KV Cache（Key-Value Cache）——算力受限阶段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709160" y="107899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解码（Decode）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 token 生成输出——显存带宽受限阶段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57200" y="167335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首字延迟（TTFT, Time to First Token）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从发请求到第一个字出现的时间，由 prefill 决定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709160" y="167335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逐字延迟（TPOT（Time Per Output Token） / ITL）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生成每个 token 的间隔，决定「打字机」速度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457200" y="226771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吞吐（Throughput）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整机每秒产出的 token 总数，决定成本分母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709160" y="226771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缓存（KV Cache）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已算过 token 的注意力中间结果，空间换时间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7200" y="286207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连续批处理（Continuous Batching）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请求随到随插、完成即走的动态拼批调度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709160" y="286207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分页注意力（PagedAttention）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KV Cache 按固定小页管理，显存碎片近零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7200" y="345643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前缀缓存（Prefix Caching）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相同开头的请求复用已算好的 KV，省掉重复 prefill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709160" y="345643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量化（Quantization）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用更少比特存权重/缓存：FP8、INT4 等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05079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投机解码（Speculative Decoding）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小模型起草、大模型验证，无损加速生成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709160" y="405079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分离（Prefill/Decode Disaggregation）</a:t>
            </a:r>
            <a:endParaRPr lang="en-US" sz="105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8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与 decode 分池部署，各自扩容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推理是怎么跑起来的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Autoregressive Inference: Prefill &amp; Decode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所有推理优化都建立在一个朴素事实上：大模型生成文字是「一次一个 token」的自回归过程，且它分成性格完全相反的两个阶段——读题飞快（prefill，算力受限）、写字很慢（decode，带宽受限）。本章先把这台发动机的运转方式和三个仪表盘（TTFT / TPOT / 吞吐）讲透，后面每一章的优化手段都是在对付这里埋下的矛盾。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讲清楚自回归生成（Autoregressive Generation）：为什么大模型「一个字一个字往外蹦」，快不起来的根源在哪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 prefill 与 decode 两阶段：一个吃算力、一个吃显存带宽，为什么这决定了后面所有优化的方向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TTFT / TPOT / 吞吐三个指标描述任何一个推理服务的表现，并知道各自对应什么用户体验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把一次真实 API 调用的时间线拆开讲给客户听：首字前发生了什么、之后每个字是怎么出来的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自回归生成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一次一个 token：生成为什么快不起来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自回归生成（Autoregressive Generation）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模型每次只做一件事：看着前面所有 token，预测下一个 token；把它接到末尾，再预测下一个。生成 500 字 ≈ 串行跑 500 次前向计算，后一步依赖前一步的结果，天然无法并行。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像下棋：每一步落子前都得重新审视整个棋局，而且必须等这步落定才能想下一步。棋局（上下文）越长，每步要看的东西越多。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2549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0720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让模型写一篇 800 token 的方案，就是 800 次串行前向。为什么答案是「流」出来的？因为它真的就是一个一个算出来的——流式输出（Streaming）不是产品设计，是把真实生成过程直接播给你看。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训练可以整段并行（教师强制），推理只能逐 token 串行——这条不对称是推理成为独立工程领域的根源。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带宽墙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Decode 慢在哪：每个字都要搬一遍权重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显存带宽墙（Memory Bandwidth Wall）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每生成一个 token，理论上要把全部权重读一遍：70B 模型 FP16 权重约 140GB，H100 带宽 3.35TB/s，光搬权重就限定了单请求每秒最多约 24 个 token——算力再强也白搭。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像一位口述作者：每说一个字都要把整个图书馆的书翻一遍再开口。翻书（搬权重）的时间远大于想词（计算）的时间。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2549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算账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07208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单请求 decode 时，GPU 算力利用率往往不足 1%——几百 TFLOPS 的卡在陪显存散步。把「搬一次权重」摊给更多请求（批处理，第 3 章）或让权重变小（量化，第 5 章），就是两条最直接的优化思路。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记住这笔账：decode 的速度上限 ≈ 显存带宽 ÷ 模型字节数。全书一半的优化都在改这个分子或分母。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44988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「每 token 搬全量权重」是单请求的理想化上界说法，实际有缓存与批处理摊薄——但数量级判断成立。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一次调用的时间线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案例：一次 API 调用的完整时间线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curl 一个 500 token 提示词、生成 300 token 的请求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网络+排队 ~20ms → ② prefill：500 token 一次算完 ~80ms（首字前的全部等待）→ ③ decode：300 token × 每个 ~25ms ≈ 7.5s。总耗时里 95% 以上花在 decode——这就是为什么优化几乎都围着 decode 转。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2585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2402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流式输出（Streaming）是标配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 7.5 秒，一次性返回是「转圈 7 秒」，流式是「立即开始打字」。TTFT 100ms + 稳定 TPOT 的流式体验，用户感知远好于总时长更短但憋大招的返回。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31912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317296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餐厅上菜：先上凉菜（首字快）再陆续上热菜（稳定逐字），比「所有菜一起上但等 20 分钟」体验好——虽然后厨总耗时一样。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9867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96849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给客户演示永远开流式；谈体验先问「TTFT 多少、TPOT 多少」，不要只问「一条请求几秒」。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用任一 OpenAI 兼容接口发一条流式请求，用代码记录：发出时间、首 chunk 到达时间（TTFT）、每个 chunk 间隔（TPOT）。Python 里 10 行搞定。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换三种提示词长度（50 / 500 / 5000 token）重复测试，观察 TTFT 怎么随输入变长而上升、TPOT 是否基本不变——亲手验证「prefill 决定首字、decode 决定逐字」。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把同一请求改成非流式再测总时长，对比两种模式的体感差异，体会为什么线上产品清一色用流式。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测出的 TTFT 含网络与排队，不纯是 prefill；多测几次取中位数。这个小实验的数据在第 8 章 SLO 设定时直接复用。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推理是怎么跑起来的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为什么你们的模型回答问题是一个字一个字往外蹦？能不能一次出全文？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这是大模型的工作原理：每个词都依赖前面所有词算出来，本质是串行的，任何厂商都一样。流式输出反而是优点——首字几百毫秒就到，用户不用对着转圈等。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77393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首字很快，后面越写越慢，是不是服务器不行？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1168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首字快是因为读题（prefill）可以并行、吃算力；后面每个字都要把模型权重从显存搬一遍，受带宽限制，这是物理瓶颈不是服务器差。上下文越长后期还会略变慢，属正常现象。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4203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延迟和吞吐哪个更重要？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77977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看场景：在线聊天先保 TTFT 和 TPOT（体验），离线批量任务只看吞吐（成本）。两者天然互相牺牲，所以我们会按您的场景分别设 SLO（Service Level Objective），而不是给一个笼统的「快」。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1012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同样的模型，为什么你们家 API 比别家快？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54787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模型一样，推理系统不一样。差距来自工程栈：批处理调度、KV Cache 管理、量化、投机解码这套组合拳（正是本讲义后面几章），同一模型不同栈吞吐能差数倍。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07822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那么贵，为什么跑起来利用率还很低？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15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单请求 decode 时 GPU 在等显存搬数据，算力利用率常不足 1%。所以推理服务的核心本事是「拼单」——把几十路请求批在一起摊薄搬运成本，这也是自建推理最容易亏钱的地方：没流量就没批次。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推理是怎么跑起来的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自回归 = 一次一个 token 的串行生成；流式输出是把真实过程播给你看。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吃算力、决定首字延迟；decode 吃显存带宽、决定逐字速度——性格相反，是全部优化的总矛盾。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速度上限 ≈ 带宽 ÷ 模型字节数：要么摊薄搬运（批处理），要么减小字节（量化）。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谈体验用 TTFT/TPOT，谈成本用吞吐（goodput 口径）——三个仪表盘贯穿全书。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KV Cache 与显存账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KV Cache &amp; the GPU Memory Budget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LLM（Large Language Model） 原理模块第 4 章讲过 KV Cache 为什么存在（机制）；本章讲它在服务系统里怎么变成头号矛盾（工程）。一张 GPU 的显存要同时装权重、KV Cache 和激活值，而 KV Cache 随上下文长度和并发数线性膨胀——它直接决定你能同时服务多少人、长上下文为什么按倍收费。学会心算这笔账，是售前当场镇住客户的硬功夫。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承接 LLM 原理模块：一句话讲清 KV Cache 的由来（空间换时间），再讲清它在服务侧的新角色——并发的天花板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 KV Cache 大小心算公式，当场算出任意模型、任意上下文长度的显存占用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拆开一张 GPU 的显存账本：权重、KV Cache、激活各占多少，为什么 80GB 的卡「装得下模型却服务不了几个人」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解释长上下文为什么贵：prefill 的平方级计算 + KV 的线性显存，两头吃钱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承上启下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与 LLM 原理模块的关系：从「为什么有」到「怎么管好」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原理 · 第 4 章讲过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注意力要求每个新 token 看到之前所有 token 的 K/V 向量；不缓存就得每步全量重算（平方级浪费），于是用显存把算过的 K/V 存下来——空间换时间。这是「为什么存在」。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启下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本模块接着讲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服务系统视角下，KV Cache 是一种「随对话长大的、不能丢的、按请求隔离的」显存占用。怎么给它分配空间不浪费（第 3 章 PagedAttention）、能不能跨请求复用（prefix caching）、装不下怎么挪到内存/SSD（第 7 章分层存储）——「怎么管好」是推理系统的主线剧情。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31455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3127248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原理模块解释了「为什么做菜要备料」；本模块讲「备料台面不够大时，餐厅怎么经营」。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3133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机制在 LLM 原理模块（llm#llm-inference-kv），系统在本模块——两边合起来才是完整的 KV Cache 故事。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心算公式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KV Cache 大小：一个能当场心算的公式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 token 的 KV 字节数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KV/token = 2（K 和 V）× 层数 × KV 头数 × 每头维度 × 精度字节。以 Llama-3-70B 为例：2 × 80 层 × 8 个 KV 头（GQA）× 128 维 × 2 字节（FP16）= 320KB/token。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算账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乘上上下文长度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一条 4K token 的对话 ≈ 1.3GB；32K ≈ 10GB；128K ≈ 41GB——一条长对话的「草稿」就快吃掉半张 H100（80GB）。这还只是一个用户。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如果没有 GQA（Grouped-Query Attention）（64 头全存）会是 8 倍即 2.5MB/token；DeepSeek 系的 MLA 又比 GQA 再省约 10 倍——模型架构的选择（LLM 原理第 5 章）直接改写推理侧的成本表。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记公式不如记结论：主流 70B 级模型约 0.3MB/token，10 万 token 上下文 ≈ 30GB 显存。报价前先算这笔。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显存账本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一张 H100（80GB）的显存账本：70B 模型自建示例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「装得下模型」和「服务得了客户」是两回事——看这张账就懂了（FP16、GQA、数字取整便于心算）。</a:t>
            </a:r>
            <a:endParaRPr lang="en-US" sz="105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显存去向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占用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说明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模型权重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70B 参数 × 2 字节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140GB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单卡装不下 → 至少 2 卡张量并行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 Cache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0.32MB/token × 并发 × 长度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弹性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8K 上下文 × 20 并发 ≈ 51GB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激活/缓冲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运行时临时张量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~5-10GB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随 batch 和上下文波动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2×H100=160GB，权重吃掉 140GB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C87B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剩 ~15GB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只够 ~6 路 8K 并发——瓶颈是 KV 不是权重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这正是量化的第二重价值：FP8 权重减半后，同样 2 张卡能腾出 ~85GB 给 KV Cache，并发翻好几倍（第 5 章）。</a:t>
            </a:r>
            <a:endParaRPr lang="en-US" sz="9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选你常报价的一个模型，查出层数、KV 头数、每头维度（模型卡或 config.json 里都有），套公式算出每 token 的 KV 字节数。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按一个真实客户场景（如客服机器人：平均 6K 上下文、峰值 50 并发）算出 KV 总需求，再加上权重，得出最少几张什么卡。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把同样场景换成 FP8 权重 + FP8 KV Cache 重算一遍，感受量化对容量的放大效应——这两张纸就是你的容量规划模板。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config.json 关键字段：num_hidden_layers、num_key_value_heads、head_dim（或 hidden_size ÷ num_attention_heads）。MLA（Multi-head Latent Attention） 架构（DeepSeek 系）不适用此公式，它存的是压缩后的潜向量，按官方数据另算。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KV Cache 与显存账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128K 长上下文这么好，为什么你们按输入 token 收费还这么贵？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长输入两头吃资源：读入时计算量随长度平方涨，读完后每 10 万 token 还要占约 30GB 显存直到对话结束。定价反映的是真实成本——所以我们通常建议长知识用 RAG 检索，别整本塞窗口。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我买了 8 张卡，为什么并发一高就排队？显存明明够装模型。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装下权重只是入场券，真正的座位是剩余显存里的 KV Cache：每路对话都占一段、还随轮次膨胀。并发上限≈剩余显存÷每请求 KV，这笔账我们可以现场帮您算。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为什么同尺寸模型，DeepSeek 系的推理成本能做得更低？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架构差异直接写进 KV 账单：它用 MLA 把 KV Cache 压到常规 GQA 的十分之一左右，同样显存能承载多得多的并发和更长上下文。选型时除了看能力分，KV 效率也该进对比表。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多轮对话越聊越慢、越聊越贵，正常吗？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正常且有解。每轮都会把历史重新计费（KV 膨胀），所以长对话要做工程治理：prefix caching 复用历史、超长历史做摘要压缩、闲置会话及时释放——这些属于应用层最佳实践，我们有现成方案。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能不能给我一个『一张卡到底能服务多少人』的公式？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可以：并发≈（显存−权重字节）÷（每 token KV×平均上下文长度）。比如单卡 80GB 跑 8B 模型 FP8：剩 ~70GB，8K 上下文每路约 0.5GB，理论 100 路上下——当然还要留调度余量，压测为准。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KV Cache 与显存账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Cache 的机制在 LLM 原理模块，本章讲系统角色：它是并发的天花板、长上下文账单的主角。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心算公式：2×层数×KV头×头维×字节 ≈ 主流 70B 级 0.3MB/token；10 万 token ≈ 30GB。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显存账本三大块：权重（固定）+ KV（随并发/长度膨胀）+ 激活（零头）——瓶颈几乎总在 KV。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长上下文 prefill 平方级、KV 线性级两头吃钱：能检索别硬塞，能复用别重算。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把 GPU 喂饱：批处理与调度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Batching, PagedAttention &amp; Scheduling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章说过：单请求 decode 时 GPU 利用率不足 1%。把它从 1% 拉到 40%+ 靠的不是玄学，是三件套：连续批处理（随到随拼、完成即走）、PagedAttention（显存当虚拟内存管，碎片归零）、前缀缓存（相同开头只算一次）。这三件事是 vLLM 和 SGLang 起家的本钱，也是「同一张卡吞吐差数倍」的全部秘密。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讲清批处理为什么是推理系统的第一杠杆：decode 的带宽成本可以几十路请求摊薄，近乎免费的吞吐倍增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讲出批处理的三代演进：静态 → 动态 → 连续批处理（Continuous Batching），以及 Orca 迭代级调度解决了什么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 PagedAttention 讲得像操作系统课一样直观：分页、按需分配、碎片归零，以及它为什么让 vLLM 一战成名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解释前缀缓存（Prefix Caching）与 RadixAttention：为什么多轮 Agent 和固定语料 RAG 是最大受益者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为什么拼批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批处理：把「搬一次权重」摊给几十路请求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批处理（Batching）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decode 的主要成本是把权重从显存搬进计算单元；一次搬运顺手算 1 路和算 32 路，耗时几乎一样——把并发请求拼进同一批，吞吐近似 ×32 而单路延迟只略增。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是大巴不是出租车：跑一趟油钱固定，拉 1 个乘客和拉 40 个乘客成本差不多——空驶就是烧钱，调度的全部目标是把车装满。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7797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76148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实测量级：单请求几十 token/s 的卡，批到 32-64 路时整机吞吐能到几千 token/s，单路 TPOT 只慢 20-50%。这是所有推理引擎的第一性能来源。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210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0273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吞吐的头号杠杆是 batch size；但批越大单路越慢、KV 占用越多——上限由第 2 章的显存账决定。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PagedAttention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PagedAttention：显存当虚拟内存管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碎片化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旧做法按「最大可能长度」给每请求预留连续显存：实际只用 20%，且长短不一的连续块进进出出，显存被撕成没法用的碎片——研究测到 60-80% 的 KV 显存被浪费。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分页（Paging）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vLLM（SOSP'23）把 KV Cache 切成固定大小的小页（如 16 token/页），逻辑连续、物理任意，用页表映射，按需一页页分配。碎片近零，显存利用率逼近 100%——直接换来 2-4 倍吞吐。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操作系统的虚拟内存翻版：进程以为自己拿到整段连续内存，物理页其实散落各处。图书馆不再「按人预留一整排书架」，改成「用一格给一格」。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分页还有赠品：同一份前缀的页可以被多个请求共享（copy-on-write）——下一页的前缀缓存由此而来。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44988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论文见书单 #6（vLLM PagedAttention，arXiv 2309.06180）——值得通读的推理系统第一课。</a:t>
            </a:r>
            <a:endParaRPr lang="en-US" sz="9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前缀缓存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Prefix Caching 与 RadixAttention：相同开头只算一次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前缀缓存（Prefix Caching）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两条请求开头相同（同一 system prompt、同一文档、同一多轮历史），前缀部分的 KV 完全一样——算过一次就存着，后来者直接命中，省掉整段 prefill。TTFT 常见提速 3-10 倍。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RadixAttention（SGLang）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把所有请求的 KV 按 token 前缀组织成基数树（Radix Tree）：自动发现任意深度的公共前缀、自动共享、LRU 淘汰——不需要开发者手工声明「这段要缓存」。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最大受益者：① 多轮 Agent——每轮都带全量历史，缓存命中后每轮只算新增几百 token（串联 Agent 模块上下文工程）；② 固定语料 RAG——大段 system prompt 和文档模板天天重复（串联 RAG 模块）。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3133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把「稳定不变的内容放提示词开头」从写作习惯升级为省钱手段——提示词结构=缓存命中率=账单。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调度取舍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Chunked Prefill：让读题别挡着写字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插队之痛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一条 10 万 token 的长文档请求进来，prefill 独占 GPU 几秒钟——批里所有正在 decode 的用户集体卡顿（TPOT 尖刺）。反过来永远让 decode 优先，长请求 TTFT 又会饿死。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分块预填充（Chunked Prefill）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把长 prefill 切成小块（如每块 2K token），和 decode 步混在同一批里交替执行：长请求慢一点点完成，换来全场 TPOT 平稳。现代引擎默认开启，块大小是关键调优参数。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87121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52928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收银台原则：办大宗业务的客户分次办理，每次插空让后面买瓶水的先结——整队体感最优。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5753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55701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调度没有银弹，只有取舍：TTFT vs TPOT、长请求 vs 短请求。压测时两个都要看（第 8 章）。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请求状态机：把隐形排队变成可运营的策略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全景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九种状态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进行中：排队 queued / Prefill / Decode；等待：等 KV 或资源、抢占后待恢复、客户端背压；终态：完成 / 取消 / 超时失败。主路径：到达 → 排队 → 入批 Prefill → 首 token → Decode → 结束释放 KV。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每个状态三件套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进入条件、最大驻留时间、可观察事件——缺一个，这个状态就是「看不见的黑洞」。排队时长要进指标，取消/抢占要有事件，等待要有超时。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只看平均吞吐的坑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平均吞吐很好看，但 P99 排队驻留 8 秒、长请求被反复抢占——用户体感崩了，仪表盘还是绿的。调度验收同时看：队列驻留、批内 token、KV 压力、取消抢占率、用户 SLO。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8953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770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一句话：调度的本质是状态机管理——每个请求此刻在哪个状态、堵在哪个状态，答得上来才叫可运营。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本地或云 GPU 上执行 pip install vllm &amp;&amp; vllm serve Qwen/Qwen3-8B——一条命令得到 OpenAI 兼容服务（默认已开启连续批处理与 PagedAttention）。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vllm bench serve（或任一压测脚本）分别以并发 1 / 8 / 32 压测，记录吞吐与 P99 TPOT，画出「吞吐-延迟」曲线，找到拐点。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构造 50 条共享同一段 2K system prompt 的请求压一遍，再把 system prompt 改成 50 段各不相同的对照组——对比 TTFT，亲眼看到 prefix cache 命中的威力。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显存不够可加 --max-model-len 4096 限制上下文；观察日志里的 KV cache usage 和 prefix cache hit rate 两个数——它们就是第 2、3 章全部理论的仪表盘。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批处理与调度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并发一上来延迟就变差，是不是该加卡了？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先看曲线再掏钱：吞吐-延迟曲线到拐点之前，加并发只轻微增加延迟，是健康区；过了拐点说明显存或算力真饱和了。很多场景先做 prefix caching 和量化，一张卡还能再榨一倍。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 号称比朴素实现快几倍，快在哪？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两件事：连续批处理让 GPU 时间上不空转（随到随拼、完成即走），PagedAttention 让显存空间上不浪费（分页管理、碎片归零）。空间省出来又能拼更大的批——两者相乘就是数倍差距。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我们的 Agent 每轮都带全量历史，token 费和延迟受不了，怎么办？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这是前缀缓存的教科书场景：历史不变的部分 KV 直接复用，每轮只为新增内容付 prefill。工程上把稳定内容放提示词开头、别在头部插时间戳等变化字段，命中率能到 90% 以上。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批处理会不会让我的请求跟别人「串味」？数据安全吗？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不会。批处理只是把多路请求的矩阵运算拼在一起执行，每路的 KV Cache 和输出序列完全隔离，注意力只看得到自己的上下文——这是数学层面的隔离，不是逻辑层面的承诺。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长文档一传上来，其他人都卡一下，怎么治？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典型的 prefill 阻塞。现代引擎用 chunked prefill 把长输入切块、与生成交替执行，长文档用户慢半拍，换全场流畅；再配合 P/D 分离（第 7 章）可以根治。属于配置层面就能解决的问题。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批处理与调度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批处理是吞吐第一杠杆：一次搬权重摊给几十路请求；GPU 是大巴不是出租车。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连续批处理（Orca）解决时间空转，PagedAttention（vLLM）解决空间浪费——现代引擎的两块基石。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 Caching / RadixAttention：相同开头只算一次；多轮 Agent 与固定语料 RAG 受益最大。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调度是取舍的艺术：chunked prefill 平衡 TTFT 与 TPOT，压测要同时盯两个指标。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推理框架图鉴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Inference Engine Landscape (as of 2026-07)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前三章的原理，市场已经打包成几个成熟引擎。本章按「定位—绝活—代价」逐一过一遍 vLLM、SGLang、TensorRT-LLM、llama.cpp/Ollama，给出选型决策树和云上落地对照。版本与格局核实于 2026-08-01——这是全书时效性最强的一章，巡检时优先盯这里。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画出推理引擎在技术栈里的位置：权重之上、应用之下，对外统一成 OpenAI 兼容 API 这个事实标准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讲清四大主流引擎各自的定位、绝活与代价：vLLM、SGLang、TensorRT-LLM、llama.cpp/Ollama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面对客户给出选型建议：按硬件、负载形态、团队能力三个维度走决策树，而不是背排行榜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说清「自建引擎」与「云上托管」两条路线各自适合谁（细账在第 8 章展开）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栈位置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引擎在栈里的位置：权重之上，应用之下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推理引擎（Inference Engine）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向下管硬件：显存分配、算子调度、多卡并行；向上提供服务：HTTP API、排队、多租户。模型权重只是一堆数字，引擎才是让它「跑起来、扛得住、算得便宜」的运行时。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兼容 API = 事实标准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几乎所有引擎都对外暴露 /v1/chat/completions 接口。好处：应用代码一行不改就能在 GPT、Claude、自建 vLLM 之间切换——「后端可替换」是给客户的重要承诺，也是避免锁定的谈资。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权重是曲谱，引擎是乐团+音响系统：同一份曲谱，草台班子和专业乐团演出效果差数倍。第 1-3 章讲的批处理、分页就是乐团的基本功。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1246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94176"/>
            <a:ext cx="7388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选引擎=选运行时供应商：看性能，更看生态兼容、运维成本和演进速度。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vLLM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vLLM：事实上的默认选择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v0.32.0（2026-10-18）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 Berkeley 起家的开源项目，PagedAttention 的原创者。今天的地位：社区最大、硬件覆盖最广（NVIDIA/AMD/Intel/TPU（Tensor Processing Unit）/国产卡）、新模型支持最快的「默认引擎」，NVIDIA 官方容器也把它收编进发布线。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一条命令起服务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 install vllm &amp;&amp; vllm serve &lt;模型名&gt; 即得 OpenAI 兼容服务；量化、投机解码、多卡并行都是启动参数。从 PoC（Proof of Concept） 到生产可以不换栈。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87121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5292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绝活是「均衡」：什么负载都不差；代价是极致场景各有克星——纯 NVIDIA 新卡上被 TensorRT-LLM 压一头，长共享前缀负载不如 SGLang 自动。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667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48456"/>
            <a:ext cx="7388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售前一句话：「不知道选什么就选 vLLM，它是这个领域的 Linux。」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SGLang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SGLang：共享前缀与结构化输出之王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v0.5.22（2026-10-19）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LMSYS 系开源项目，凭 RadixAttention 起家；对 DeepSeek 系模型优化极深（多个大厂用它跑 DeepSeek/Qwen 生产流量），新旗舰模型常见 day-0 支持；v0.5.13 起把投机解码 Spec V2 设为默认。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绝活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RadixAttention 自动共享任意公共前缀，多轮 Agent/固定模板场景 TTFT 与成本大降；② 结构化输出（JSON/语法约束）做进运行时，约束解码快且稳。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生态与文档比 vLLM 年轻，硬件覆盖以 NVIDIA/AMD 为主；通用负载与 vLLM 互有胜负——它赢在「前缀重复率高」的那类流量。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667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484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流量画像有大量共享前缀（Agent、RAG、模板化生成）或主力模型是 DeepSeek 系 → 优先测 SGLang。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TensorRT-LLM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TensorRT-LLM：NVIDIA 的性能天花板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1.x 时代（1.0 起 PyTorch 架构转正；稳定版 v1.2.1，1.3 仍在 RC）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NVIDIA 亲儿子：内核级优化最深，FP8/NVFP4 等新精度、Blackwell 新硬件的首发阵地。1.0 之前要离线编译引擎、换模型换卡都得重编；1.x 转向 PyTorch 运行时后易用性大幅改善。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绝活是同卡性能上限（尤其新硬件+低精度组合）；代价是只服务 NVIDIA、栈更重、调优门槛高。商业化包装是 NIM（容器化微服务，开箱即用但按 GPU 收订阅）。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三兄弟一句话：vLLM 是「什么路都能跑的丰田」，SGLang 是「特定赛道超快的改装车」，TensorRT-LLM 是「绑定自家赛道的 F1」。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667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484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已锁定 NVIDIA 新卡、追求极致单卡性价比、有专职推理团队 → 值得付出复杂度上 TensorRT-LLM。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本地端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llama.cpp 与 Ollama：桌面和边缘的另一个世界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llama.cpp + GGUF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纯 C/C++ 实现、GGUF 量化格式（2-8bit），CPU/Apple Silicon/消费级显卡都能跑。Ollama 是它最流行的封装：ollama run 一条命令在笔记本上起模型。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3852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20240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定位是「单人/小团队本地推理」：隐私好、零 API 成本、离线可用；但没有连续批处理那套并发引擎，几十并发的生产服务不该用它扛（评测口径 vLLM 吞吐领先近一个数量级）。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7797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76148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售前常见场景：客户桌面 demo、涉密环境离线 PoC 用 Ollama 快速见效；转生产时换 vLLM/SGLang，API 兼容所以应用层基本不用改。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210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0273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别拿 Ollama 的体验去推断生产容量，也别拿 vLLM 的门槛吓退桌面用户——两个世界，各自最优。</a:t>
            </a:r>
            <a:endParaRPr lang="en-US" sz="11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对比总表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四大引擎对比与选型决策树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决策树：NVIDIA 新卡+极致性能 → TensorRT-LLM｜共享前缀多/DeepSeek 系 → SGLang｜本地单机/桌面 → Ollama｜其余一律 → vLLM 起步。</a:t>
            </a:r>
            <a:endParaRPr lang="en-US" sz="105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vLLM v0.32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SGLang v0.5.22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TensorRT-LLM 1.x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llama.cpp/Ollama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通用默认引擎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前缀共享/结构化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NVIDIA 性能上限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本地/边缘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绝活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PagedAttention·生态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RadixAttention·day-0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内核级优化·新精度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 可跑·零门槛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硬件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最广（含国产卡）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NV/AMD 为主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仅 NVIDIA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几乎任何设备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上手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 一条命令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 一条命令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较重、需调优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一条命令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不知道选啥选它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Agent/RAG/DeepSeek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新卡+专职团队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demo/隐私/离线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版本核实于 2026-08-01；此表是全书过期最快的一页，季度巡检重点。HuggingFace TGI 等未列入：存量可用，增量势能已让位于上述四家。</a:t>
            </a:r>
            <a:endParaRPr lang="en-US" sz="9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云上落地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云上怎么落地：三条路线对照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同一个模型上生产，云上通常三选一——按控制力和运维成本换算（细账见第 8 章）。</a:t>
            </a:r>
            <a:endParaRPr lang="en-US" sz="105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路线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形态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托管模型 API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 token 付费，开箱即用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/ Vertex AI / Azure AI Foundry 及各模型厂 API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快速上线、流量不稳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单价高、定制少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 GPU 自建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租 GPU 实例/K8s，自跑 vLLM 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 GPU 实例 + EKS/GKE/ACK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流量稳定、要控制力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要运维团队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Serverless GPU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按秒计费、自动扩缩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Modal / RunPod / Cloud Run GPU 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波峰波谷明显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冷启动延迟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经验阈值：GPU 月利用率稳定站上盈亏线时，自建开始比按 token 买便宜（盈亏线按当期卡价与 API 价代入算）——这是第 8 章成本模型的结论，先记住数。</a:t>
            </a:r>
            <a:endParaRPr lang="en-US" sz="9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同一台机器上分别用 Ollama（ollama run qwen3:8b）和 vLLM（vllm serve Qwen/Qwen3-8B）起同一个模型，用同一段提示词各发 1 路和 16 路并发，记录吞吐差距。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把你手头应用的 base_url 从官方 API 换成本地 vLLM 地址（OpenAI SDK 只改一个参数），验证「后端可替换」；这是给客户演示防锁定的杀手锏。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按对比总表给自己客户的三个真实场景各选一个引擎并写一句理由——能脱口而出理由，这章就学成了。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并发对比时 Ollama 吞吐大约停在个位数请求就不再涨，vLLM 会随并发继续爬升——这个现场对比图比任何 PPT 都有说服力。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推理框架图鉴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开源推理引擎敢上生产吗？出了问题谁兜底？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vLLM/SGLang 已是行业生产主流，各大云和模型厂自己都在用，NVIDIA 官方容器也收编了它们。兜底靠两层：云厂商的托管服务 SLA，或 NVIDIA NIM 这类商业发行版——开源内核+商业支持是常态。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 和 SGLang 到底选哪个？给句准话。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看流量画像：请求之间共享前缀多（多轮 Agent、固定模板、RAG 固定语料）或主力是 DeepSeek 系模型，选 SGLang；否则 vLLM——生态最大、坑最少。两者 API 兼容，切换成本低，拿真实流量各压一周再定也行。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你们和 NVIDIA 的 TensorRT-LLM/NIM 是什么关系，会被它替代吗？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分层关系：TensorRT-LLM 是 NVIDIA 卡上的极致运行时，NIM 是它的商业包装；我们平台负责模型、调度、应用的整体交付，底层引擎可插拔——客户要极致性能时我们也能挂 TensorRT-LLM 后端。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员工笔记本上 Ollama 跑得好好的，为什么上生产要换引擎、还要买 GPU？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Ollama 优化的是单人体验，没有连续批处理那套并发机制；生产要同时服务几十上百人，靠 vLLM 这类引擎拼批摊成本。好消息是两者 API 兼容，应用代码几乎不用改，换的只是后端。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现在选的引擎，半年后会不会又落伍了？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引擎迭代确实快（vLLM 两三周一版），但 OpenAI 兼容 API 这个接口标准很稳——把应用写在标准接口上，底层随时可换，锁定风险很低。我们的建议是绑标准、不绑引擎。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推理框架图鉴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引擎=模型的运行时：向下榨硬件、向上出 OpenAI 兼容 API；绑标准接口、不绑具体引擎。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格局（2026-07）：vLLM 默认之选，SGLang 赢在共享前缀与 DeepSeek 系，TensorRT-LLM 是 NVIDIA 性能上限，Ollama 属于桌面。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选型三问：什么硬件？什么流量画像？什么团队？——按决策树走，别背排行榜。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云上三路线：托管 API / GPU 自建 / Serverless GPU；利用率过盈亏线是自建的经济分水岭（盈亏线随当期价重算）。</a:t>
            </a:r>
            <a:endParaRPr lang="en-US" sz="11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让模型变小：量化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Quantization: FP8, INT4 &amp; Friends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章的结论：decode 速度上限 ≈ 带宽 ÷ 模型字节数。量化直接改分母——把每个参数从 16 bit 压到 8 bit 甚至 4 bit，显存减半再减半，搬运变快、腾出的空间又能装更多 KV Cache 拼更大的批。一份投入三重回报，是性价比最高的单项优化。本章讲清精度谱系、主流方法、质量损失账，以及什么时候不该量化。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讲清量化（Quantization）的原理：为什么砍一半比特，模型「智商」几乎不掉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背下精度谱系：FP16/BF16 → FP8 → INT4/FP4 各自的地位，FP8 为什么成了 2026 年生产默认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分清主流方法与格式：FP8、AWQ/GPTQ（INT4）、GGUF，各用在什么场景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算清质量损失账：0.5-2% 是什么概念、哪些任务敏感、怎么用评测兜底，什么时候不该量化</a:t>
            </a:r>
            <a:endParaRPr lang="en-US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原理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量化：用更少的比特存同一个脑子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量化（Quantization）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把权重从高精度浮点（FP16，16 bit）映射到低精度表示（FP8/INT4）。神经网络对单个权重的微小误差高度鲁棒——几十亿参数的「集体投票」淹没了个体噪声，所以砍一半比特，能力几乎不变。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把无损音乐压成高码率 MP3：文件小一半多，绝大多数人听不出差别——因为耳朵（任务表现）对细微失真不敏感，而「能不能装进手机」（显存）是硬约束。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2549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算账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07208"/>
            <a:ext cx="7388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三重回报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显存：70B 模型 FP16 要 140GB，FP8 只要 70GB，INT4 仅 35GB——跨过「单卡装得下」的门槛；② 速度：decode 是带宽受限，字节减半≈搬运快一倍；③ 并发：省出的显存全能喂给 KV Cache（第 2 章的账）。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3133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量化是唯一同时改善「装不装得下、跑得快不快、并发多不多」三件事的单项技术。</a:t>
            </a:r>
            <a:endParaRPr lang="en-US" sz="11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精度谱系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精度谱系：从 FP16 到 FP4（2026-07 现状）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记住一句话：FP8 是当下生产默认，INT4 是显存受限的务实选择，FP4 是下一站。</a:t>
            </a:r>
            <a:endParaRPr lang="en-US" sz="105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每参数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70B 模型占用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质量损失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地位（2026-07）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FP16/BF16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字节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140GB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基准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训练产物的原始精度，推理侧已非默认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字节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70GB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~0.5-2%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生产默认：Hopper/Blackwell 硬件原生支持，主流引擎一等公民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INT4（AWQ/GPTQ）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~0.5 字节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~35-40GB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~1-5%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显存受限场景主力；大模型塞小卡的标准答案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FP4/NVFP4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~0.5 字节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~35GB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优于同位宽整型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Blackwell 原生格式，工具链成熟中，尚未大规模生产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NVFP4 用 16 值块级 FP8 缩放+全局 FP32 缩放，量化误差比 MXFP4 低 88%（NVIDIA 数据）——低比特的精度损失大头来自「缩放粒度」，这是各格式竞争的主战场。</a:t>
            </a:r>
            <a:endParaRPr lang="en-US" sz="9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方法与格式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主流方法：FP8、AWQ/GPTQ、GGUF 各管一段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FP8（含 KV Cache FP8）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训练后直接转换+少量校准即可，几乎免费；权重和 KV Cache 都能用 FP8 存——KV 减半意味着并发翻倍（第 2 章的账再算一遍）。很多新模型干脆原生以 FP8 发布（训练即 FP8）。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AWQ（Activation-aware Weight Quantization） / GPTQ（INT4 的两大流派）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都用小批校准数据找「重要权重」：AWQ 保护激活值大的通道，GPTQ 逐层最小化量化误差。产物是 4bit 权重文件，vLLM/SGLang 直接加载。AWQ 在生成质量上口碑略胜，是 GPU 端 INT4 主流。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GGUF（llama.cpp 生态）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本地端量化格式，2-8bit 任选档位，CPU/Mac 可跑——它服务的是第 4 章那个「桌面世界」，与数据中心的 FP8/AWQ 并行不悖。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校准（Calibration）是共同关键词：拿几百条真实样本「试穿」，把缩放参数调到误差最小——不是盲目砍位数。</a:t>
            </a:r>
            <a:endParaRPr lang="en-US" sz="11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质量账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质量损失账：什么时候量化、什么时候收手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0.5-2% 是什么概念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FP8 校准后基准测试掉 0.5-2 分（百分制）：日常对话、摘要、客服几乎无感。但损失不均匀——数学推理、代码生成、长链条逻辑对低比特更敏感，INT4 在这些任务可能掉 3-5 分甚至更多。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两条铁律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用你自己的业务评测集验收，不要只信通用榜单（串联：LLM-Training 第 8 章企业自建评测集）；② 分档使用：面客核心链路 FP8 起步，内部工具/长尾场景再下探 INT4。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反例警示：某场景 INT4 后客服话术无感，但工单里的金额计算开始出错——败在「评测集没覆盖算术」。量化上线必须带评测门禁，这是售前给客户的专业忠告。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量化不是「开不开」而是「开到几档」：FP8 近乎白捡，INT4 用评测换显存，再往下要业务拍板。</a:t>
            </a:r>
            <a:endParaRPr lang="en-US" sz="11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 vLLM 里分别加载同一模型的 FP16 与 FP8 版本（HuggingFace 上找官方或 llm-compressor 出的 FP8 checkpoint），对比 nvidia-smi 显存占用和相同压测下的吞吐。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再加载一个 AWQ INT4 版本，跑 20 条你业务领域的典型问题，人工盲评三个版本的回答质量——感受「大部分无感、个别任务掉链子」的真实分布。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把第 2 章动手做的容量规划表加一列「FP8 方案」，重算需要几张卡——这就是你给客户的降本方案第一稿。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找模型时认准 HuggingFace 上的 -FP8 / -AWQ 后缀官方仓库；KV Cache FP8 在 vLLM 用 --kv-cache-dtype fp8 开启，显存立省一半，长上下文场景效果立竿见影。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量化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量化会不会把模型「变笨」？我们业务敢用吗？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FP8 校准后通用任务损失约 0.5-2%，日常场景基本无感，是 2026 年行业生产默认。稳妥做法：拿您的业务评测集做上线门禁，通过就用——损失可测、可控，不是赌博。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都说量化省钱，到底省在哪？给我算笔账。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三笔：权重减半→原来 4 张卡现在 2 张；搬运减半→逐字速度提升；省出显存喂 KV→并发上限翻倍。综合下来同样流量 GPU 账单常见省 40-60%，我们可以按您的模型现场算。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为什么有的模型量化后没事，有的一量化就翻车？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损失不均匀：对话摘要类冗余大、很鲁棒；数学、代码、长逻辑链对精度敏感。另外方法也有差别——带校准的 AWQ/FP8 远好于粗暴截断。所以我们坚持「按任务分档+评测验收」，不搞一刀切。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FP4 听起来更省，为什么不直接上 FP4？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FP4/NVFP4 是 Blackwell 一代的原生格式，方向正确，但 2026 年上半年校准工具链还在成熟期，质量波动比 FP8 大。我们的节奏建议：生产 FP8 起步，FP4 留作下一轮硬件更新时的评估项。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厂商发布的模型分数和我们量化后跑出来的对不上，怎么回事？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榜单分数通常是 FP16/BF16 原精度测的，量化版会有小幅回落，个别任务回落更明显。签约前建议用您的真实任务对「将要部署的那个精度版本」做验收测试——我们提供这套评测流程。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量化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量化改的是 decode 公式的分母：字节减半 = 显存减半 + 速度提升 + 并发翻倍，一举三得。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谱系记法：FP16 是基准，FP8 是生产默认（0.5-2% 损失），INT4（AWQ/GPTQ）换显存，FP4/NVFP4 是下一站。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校准是灵魂：拿真实样本调缩放参数；KV Cache 也能 FP8，长上下文场景立竿见影。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铁律：业务评测集做门禁、按任务分档下探——量化是工程决策，不是玄学开关。</a:t>
            </a:r>
            <a:endParaRPr lang="en-US" sz="11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让模型变快：投机解码与算法加速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Speculative Decoding &amp; Algorithmic Speedups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量化减小「每次搬多少」，投机解码减少「搬多少次」：让小草稿模型一口气猜出几个 token，大模型一次前向并行验证——猜对了白赚，猜错了照旧，数学上保证输出分布与大模型独跑完全一致。2026 年它已从论文走进默认配置。本章还捎带盘点注意力侧的加速（FlashAttention/MLA，回指 LLM 原理模块），并解释推理模型为什么让这一切从锦上添花变成刚需。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把投机解码（Speculative Decoding）讲得连非技术客户都懂：起草-验证机制，以及为什么输出「无损」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分清草稿从哪来：独立小模型 → EAGLE 系（特征级草稿头）→ MTP（Multi-Token Prediction，模型自带多 token 预测），和接受率这个关键指标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知道现状与边界：主流引擎生产可用、typical 加速 2-2.5 倍，什么时候收益大、什么时候不划算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讲清推理模型（Reasoning Model）为什么让推理优化从可选项变成刚需——串联 LLM-Training 第 6 章</a:t>
            </a:r>
            <a:endParaRPr lang="en-US" sz="1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草稿来源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草稿从哪来：从小模型到 EAGLE-3 与 MTP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三代草稿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独立小模型起草：简单但要维护两个模型、词表还得对齐；② EAGLE 系：在大模型内部特征上训一个轻量草稿头，猜得更准、开销更小，EAGLE-3 配树状草稿（一次猜一棵树）成为当前主流；③ MTP：DeepSeek 系把多 token 预测头直接训进模型，原生自带草稿能力。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2128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194560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接受率（Acceptance Rate）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衡量草稿质量的核心指标：猜的 token 被大模型接受的比例。接受率 &gt;80% 时整体 2-4 倍加速；草稿总被拒，反而白付验证开销。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305409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3035808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秘书越懂老板（EAGLE 直接读老板的「思路特征」起草），改动越少、效率越高；MTP 相当于老板训练时就带出来的贴身秘书。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趋势：草稿能力正从「外挂」走向「内生」——新模型发布自带 MTP/EAGLE 头是 2026 年常态。</a:t>
            </a:r>
            <a:endParaRPr lang="en-US" sz="11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现状与边界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现状：已进默认配置；但不是所有场景都赚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vLLM/SGLang/TensorRT-LLM 都有生产级实现：vLLM 集成 EAGLE-3 报告最高 ~2.5 倍加速；SGLang 自 v0.5.13 起 Spec V2 默认开启——「要不要开投机解码」正在变成「为什么没开」。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193852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取舍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20240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收益边界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低并发、延迟敏感时收益最大（GPU 闲着，验证白嫖算力）；高并发吃满算力时收益缩水甚至为负（草稿+验证挤占本可服务别人的算力）。代码、结构化文本接受率高（可预测性强），天马行空的创意写作接受率低。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1693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典型配置策略:在线聊天服务开（保体验），离线批量任务关（保吞吐）——同一集群两套配置。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667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48456"/>
            <a:ext cx="73883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投机解码是「拿闲置算力换延迟」的交易：算力越闲、文本越可预测，赚得越多。</a:t>
            </a:r>
            <a:endParaRPr lang="en-US" sz="11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注意力侧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算法加速图鉴：注意力侧的功课（回指 LLM 原理模块）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FlashAttention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重排注意力计算顺序、少读写显存——prefill 提速的底层功臣，已内建于所有主流引擎（机制详见 LLM 原理第 5 章「注意力的工程进化」）。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89280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87452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MLA / 稀疏注意力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MLA 把 KV 压缩约 10 倍（第 2 章账本直接受益）；DSA（DeepSeek Sparse Attention） 类稀疏注意力把长上下文计算从 O(L²) 降到 O(Lk)——模型架构侧的每一步进化，都在替推理系统省钱（详见 LLM 原理第 5 章）。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7797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76148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采样与解码细节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约束解码（JSON/语法）、并行采样共享前缀等运行时技巧各有几个百分点的收益——组合起来不可忽视，但售前记住大头在批处理、量化、投机解码三板斧即可。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6210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0273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分工记法：架构优化（LLM 原理模块）决定「理论账单」，系统优化（本模块）决定「实付账单」。</a:t>
            </a:r>
            <a:endParaRPr lang="en-US" sz="11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新压力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推理模型来了：token 暴涨，优化成为刚需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 第 6 章讲过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RLVR（Reinforcement Learning with Verifiable Rewards） 训出的推理模型（Reasoning Model）靠「先想后答」提升解题力——思维链动辄几千上万 token，且全部发生在 decode 阶段（最慢最贵的那段）。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3852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2024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同一个问题，普通模型答 300 token，推理模型「想」5000 token 再答 300：decode 负载 ×17。行业预测 2030 年推理占 AI 总算力 ~75%，推理时扩展（Test-time Scaling）是主要推手——训练侧的进步正把账单转移到推理侧。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7121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5292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这就是为什么 2025-2026 推理优化集中爆发：投机解码默认化、P/D 分离标准化（下一章）、NVIDIA 专门发布面向推理模型的 Dynamo——需求端倒逼供给端。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1246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9417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售前叙事线：客户要更强的推理能力 → token 消耗数量级上涨 → 推理系统优化直接决定这件事经济上可不可行。</a:t>
            </a:r>
            <a:endParaRPr lang="en-US" sz="11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 vLLM 上为你的模型开启投机解码（--speculative-config 指定 EAGLE-3 草稿头，HuggingFace 有现成的），用第 1 章的计时脚本对比开关前后的 TPOT。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分别用「写一段 Python 快排」和「写一首朦胧诗」各测 10 次，对比日志里的接受率——亲手验证「可预测文本赚得多」。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调并发从 1 到 32 重复测试，找到投机解码收益归零的并发拐点，理解「拿闲置算力换延迟」的边界。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看不到接受率就查引擎的 metrics 端点（vLLM 暴露 Prometheus 指标）。若草稿头与模型版本不匹配会静默退化为不加速，配置后务必实测确认生效。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投机解码与算法加速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投机解码听着像「猜答案」，会不会猜错导致质量下降？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不会。草稿只是候选，每个 token 都要经大模型按自己的分布验证，数学上保证输出分布与大模型独跑完全一致——猜错的会被拒绝重算，损失的只是那次加速机会，不是质量。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宣传说加速 3 倍，为什么我们压测只有 1.5 倍？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加速比取决于接受率和并发：您的压测可能并发较高（算力已吃满，验证挤占资源）或文本类型难预测（接受率低）。低并发在线场景收益最大；我们建议按您的真实流量画像分服务开关。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推理模型思考那么久、烧那么多 token，值吗？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对难题值：多想 10 倍 token 换来的正确率提升，往往比换大一号模型便宜。关键是分流——简单问题走普通模型或限制思考长度，难题才放开想。这正是推理系统要做精细调度的原因。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这些加速技术之间会不会互相冲突？能同时开吗？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三板斧正交且叠乘：量化减小每次搬运量、批处理摊薄搬运成本、投机解码减少串行次数——生产上常见组合是 FP8+连续批处理+EAGLE，叠加后同硬件吞吐能到朴素部署的 5-10 倍。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以后模型自己会不会就把这些优化都内置了？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正在发生：MTP 草稿头、MLA 省 KV 都是「训练时就为推理埋好的伏笔」，模型与推理系统在协同设计。但调度、批处理、集群编排永远在系统侧——引擎不会失业，只会更重要。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投机解码与算法加速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投机解码=起草+并行验证：拿闲置算力换延迟，输出分布数学上无损——2026 年已进默认配置。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草稿三代：小模型 → EAGLE-3（特征级+树草稿，主流）→ MTP（模型自带）；接受率是成败仪表盘。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收益边界：低并发、可预测文本赚最多；高并发吃满算力时要重新算账。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推理模型让 decode 负载暴涨十几倍：推理优化从「省点钱」变成「这事经济上能不能成立」。</a:t>
            </a:r>
            <a:endParaRPr lang="en-US" sz="11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集群级：P/D 分离与分布式推理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Disaggregated Serving: Mooncake, Dynamo &amp; llm-d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单卡优化到头，战场转向集群：模型大到一张卡装不下要切开跑（并行），prefill 和 decode 互相干扰要分开跑（P/D 分离），KV Cache 金贵到要建专门的分层仓库（缓存池）。Kimi 的 Mooncake 把这套架构跑成了生产事实，NVIDIA Dynamo 和开源 llm-d 把它变成了可以买到的产品。本章是「千并发怎么架构」问题的标准答案。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讲清推理侧的模型并行：TP（Tensor Parallelism）/PP（Pipeline Parallelism）/EP（Expert Parallelism） 各切什么、MoE（Mixture of Experts） 大模型为什么离不开专家并行（回指 LLM-Training 第 7 章）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讲清 P/D 干扰问题与分离方案：为什么 prefill 和 decode 放一起互相拖累、分池部署后 KV 怎么搬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Mooncake（Kimi）当案例讲一个生产级架构故事：以 KVCache 为中心意味着什么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报出生态格局：NVIDIA Dynamo、开源 llm-d、KV 分层存储，知道客户问「大规模怎么搞」时推荐什么</a:t>
            </a:r>
            <a:endParaRPr lang="en-US" sz="12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推理侧并行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一张卡装不下：推理侧的三种并行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与训练侧的对照（LLM-Training 第 7 章）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训练讲过 DP（Data Parallelism）/TP/PP/EP 四种并行；推理侧不用更新梯度，主角只剩三个：张量并行 TP（一层切给多卡，单机内低延迟首选）、流水线并行 PP（按层分段，跨机时用）、专家并行 EP（MoE 的专家分布到多卡）。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DeepSeek 系旗舰（671B 总参 /37B 激活的 MoE）：权重远超单机 8 卡容量，生产部署普遍 TP+EP 组合、几十张卡为一个推理单元——「部署单元」从单卡变成集群，是 2026 年旗舰模型的常态。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30083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9008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 是「一道大菜几个厨师同炒一锅」（要贴身配合，锅内通信极频繁），PP 是「流水线各管一道工序」，EP 是「每位专科大夫只出自己的门诊」。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并行解决「装得下」，但通信是税：TP 尽量不出机（NVLink 内），跨机才上 PP/EP——这也是整机柜方案（NVL72 类）存在的理由。</a:t>
            </a:r>
            <a:endParaRPr lang="en-US" sz="11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P/D 干扰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P/D 干扰：读题的和写字的抢一张桌子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两种负载互相拖累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章埋的雷在集群规模爆发：prefill 是算力密集的「突发大活」，decode 是带宽密集的「持续细活」。混在同卡上，长 prefill 一来 decode 集体卡顿（TPOT 尖刺）；为保 decode 限制 prefill，TTFT 又恶化——两个 SLO 互相绑架。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餐厅让接单员和厨师共用一个工位：旅游团一进门点单（长 prefill），所有正在炒的菜都得停火；反过来厨师优先，新客人在门口站半小时。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7121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52928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chunked prefill 只是止痛药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章的分块方案缓解了单机内的干扰，但两种负载对硬件的「体质要求」本就不同——prefill 要算力猛的卡，decode 要带宽大显存多的卡。根治方案是干脆分开部署。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当集群大到可以分池时，「分开各自优化」优于「混在一起互相迁就」——这就是 P/D 分离。</a:t>
            </a:r>
            <a:endParaRPr lang="en-US" sz="11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P/D 分离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P/D 分离：分池部署 + KV 快递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分离（Prefill/Decode Disaggregation）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prefill 池专职读题：算完输入、产出 KV Cache；KV 经高速网络（NVLink/InfiniBand，NIXL 这类传输层负责搬运）快递给 decode 池；decode 池专职写字：批多路请求持续生成。两池可用不同型号 GPU、按各自负载独立扩缩。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12140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103120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前厅与后厨彻底分区：接单团队（prefill）配快嘴快手，出菜团队（decode）配大灶大案板；订单（KV）用传菜梯（NIXL）递过去。旅游团再多，只加接单员，不动后厨。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学术源头 DistServe（OSDI'24）证明分离可数倍提升 goodput；NVIDIA 官方口径：Dynamo 分离部署在 Blackwell 上跑 DeepSeek-R1 吞吐最高提升 7 倍（厂商基准，理解量级即可）。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代价是 KV 搬运的网络开销：请求短、KV 小的时候不划算——P/D 分离是「大集群+长上下文」的解药，不是万能默认。</a:t>
            </a:r>
            <a:endParaRPr lang="en-US" sz="11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生产案例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案例：Mooncake——Kimi 的「以 KVCache 为中心」架构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背景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月之暗面 Kimi 面对海量长文档对话（超长 prefill + 高并发 decode），把整个推理平台围绕一个中心资产重构：KVCache。论文拿下 FAST'25 最佳论文，是公开资料里最完整的生产级 P/D 分离复盘（书单 #7）。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198424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1965960"/>
            <a:ext cx="73883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三件事：① P/D 分池，各自独立调度；② 把全集群闲置的显存、内存、SSD 统一成分布式 KVCache 池——算过的前缀全集群共享复用；③ 过载时按 SLO 主动拒载/降级，保住已接请求的体验。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287121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852928"/>
            <a:ext cx="738835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论文报告：对比基线在真实负载下吞吐提升最高 5 倍级、长上下文场景有效请求处理量大幅提升——「缓存换算力」在生产规模被验证成立。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6667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64845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售前记叙事：KVCache 从「每张卡的私有草稿」升级为「全集群的公共资产」——这是推理架构从单机思维到平台思维的分水岭。</a:t>
            </a:r>
            <a:endParaRPr lang="en-US" sz="11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生态格局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生态格局（2026-10）：这套架构去哪买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分离从论文变成了产品——客户问「大规模怎么搞」时，按这张表报方案。</a:t>
            </a:r>
            <a:endParaRPr lang="en-US" sz="1050" dirty="0"/>
          </a:p>
        </p:txBody>
      </p:sp>
      <p:graphicFrame>
        <p:nvGraphicFramePr>
          <p:cNvPr id="7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出品方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形态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一句话定位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NVIDIA Dynamo v1.5.1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NVIDIA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开源编排层（1.0 于 2026-03 GTC GA）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vLLM 等引擎之上做 P/D 分池 + KV 感知路由，NIXL 管 KV 传输；NVIDIA 全家桶首选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llm-d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红帽/谷歌/IBM 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K8s 原生开源项目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把 P/D 分离、KV 感知调度做成 K8s 组件；已有 K8s 平台团队的自然选择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Mooncake（开源版）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月之暗面等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KVCache 传输/存储组件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分层 KV 池的参考实现，常与 vLLM/SGLang 组合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各云托管推理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各大云厂商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托管服务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上述能力逐步内置——客户不想自己拼，就买这个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分层存储（显存→内存→SSD，LMCache/Mooncake Store 类组件）是配套拼图：热前缀放显存、温的下沉内存/SSD，命中即免 prefill——「存储换计算」。</a:t>
            </a:r>
            <a:endParaRPr lang="en-US" sz="9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精读 Mooncake 论文（书单 #7）第 1-4 节，把它的架构图临摹成自己的白板版本：标出 prefill 池、decode 池、KVCache 池、调度器四个角色和 KV 的流向。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 NVIDIA Dynamo 文档的 disaggregated serving 设计篇，对照 Mooncake 找出两者的同与异（提示：都是 P/D 分离+KV 池，差别在生态位与调度粒度）。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给一个虚拟客户（日活百万的 AI 助手，30% 长文档请求）画一页部署草图：几个池、什么卡、KV 走什么网络——这张图就是大单售前的架构页。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客户规模没到「多机集群+长上下文」之前，别推 P/D 分离——单机 vLLM+chunked prefill 足够。过度架构是售前减分项：能讲出「什么时候不用」比「什么都用」更显专业。</a:t>
            </a:r>
            <a:endParaRPr lang="en-US" sz="10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P/D 分离与分布式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我们要支撑几千并发，直接堆卡行不行？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堆卡解决容量，不解决干扰：prefill 和 decode 混跑时 SLO 互相绑架，堆再多也有尖刺。正确路径是分层：先单机榨干（批处理+量化），再分池部署按负载独立扩缩——同样的卡数，架构对了吞吐差数倍。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分离把缓存在网络上搬来搬去，不会更慢吗？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 走 NVLink/InfiniBand 这类高速互联，搬运耗时通常远小于它省下的干扰和重算；而且只搬一次、换 decode 全程清净。当然请求短、上下文小时确实不划算——所以它是大规模长上下文的方案，不是默认答案。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Mooncake、Dynamo、llm-d 这些名词太多了，给我理理关系？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一句话：思想同源（P/D 分离+KV 池化），生态位不同——Mooncake 是 Kimi 的生产实践和开源组件，Dynamo 是 NVIDIA 官方编排层，llm-d 是 K8s 社区版。底下跑的引擎往往还是 vLLM/SGLang，不冲突、可组合。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36499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MoE 模型号称只激活 37B，为什么部署反而要更多卡？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02736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激活少省的是每 token 计算量，但所有专家的权重都得装在显存里待命（671B 总参就是 671B 的显存账）。所以 MoE 推理吃「显存容量+专家并行」，部署单元天然是多卡集群——省的是电费，不是卡数。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133088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这套集群架构听着复杂，我们团队 hold 不住怎么办？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370832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分三档：规模小，单机 vLLM 完全够；中等规模，用云托管推理服务把复杂度外包；真到自建大集群，Dynamo/llm-d 已经把架构产品化，加上我们的交付支持——复杂度在快速商品化，不必从零造轮子。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P/D 分离与分布式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推理侧并行三件套：TP（机内）、PP（跨机）、EP（MoE 专属）——解决装得下，通信是税。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P/D 分离根治两阶段互相干扰：分池部署、KV 经 NIXL 类传输层快递、各自独立扩缩。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Mooncake 的分水岭意义：KVCache 从单卡私产变成全集群公共资产（分层存储、全局复用）。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格局：Dynamo（NVIDIA 系）、llm-d（K8s 系）、Mooncake（实践派）；规模不够时单机方案足矣——会说「不用」更专业。</a:t>
            </a:r>
            <a:endParaRPr lang="en-US" sz="11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0B25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1188720"/>
            <a:ext cx="960120" cy="365760"/>
          </a:xfrm>
          <a:prstGeom prst="roundRect">
            <a:avLst>
              <a:gd name="adj" fmla="val 15000"/>
            </a:avLst>
          </a:prstGeom>
          <a:solidFill>
            <a:srgbClr val="0B2540"/>
          </a:solidFill>
          <a:ln w="12700">
            <a:solidFill>
              <a:srgbClr val="9FB3C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02920" y="1737360"/>
            <a:ext cx="8138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生产化与售前速查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02920" y="23957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FB3C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Production Readiness &amp; the Presales Cheat Sheet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02920" y="2880360"/>
            <a:ext cx="81381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8E4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最后一章把前七章拧成能直接带去客户现场的东西：SLO 怎么定、压测怎么做、成本怎么心算、自建还是托管怎么选、降本组合拳的收益量级表，以及全书一页速查。学完这章，「推理」这个话题你可以从原理讲到报价。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学完这一章，你能对客户讲清楚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按场景给出 TTFT/TPOT 的 SLO 参考值，并解释为什么离线任务只谈吞吐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11226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207568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会设计一次像样的推理压测：工具、流量画像、看哪些数、警惕哪些假数字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57200" y="298094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294436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掌握成本心算模板：从 GPU 时租和吞吐推出每百万 token 成本，现场对比托管 API 报价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" y="3849624"/>
            <a:ext cx="310896" cy="310896"/>
          </a:xfrm>
          <a:prstGeom prst="ellipse">
            <a:avLst/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3813048"/>
            <a:ext cx="7726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把全书优化手段收拢成一张「收益量级表」，做方案时按序叠加</a:t>
            </a:r>
            <a:endParaRPr lang="en-US" sz="12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SLO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 怎么定：按场景给数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 是推理服务的合同语言。参考值（P90 口径）如下——先问场景，再报数字。</a:t>
            </a:r>
            <a:endParaRPr lang="en-US" sz="1050" dirty="0"/>
          </a:p>
        </p:txBody>
      </p:sp>
      <p:graphicFrame>
        <p:nvGraphicFramePr>
          <p:cNvPr id="7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TTFT 目标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TPOT 目标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备注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在线聊天/客服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1s（力争 500ms）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30-50 token/s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体感生死线：首字慢即「卡」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代码补全（IDE 内）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300ms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越快越好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 TTFT 最苛刻的场景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工具链（多步）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单步 &lt; 2s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适中即可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步数多，累计延迟才是体验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文档生成/摘要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3s 可接受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20-30 token/s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用户预期本来就长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离线批处理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不设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只谈吞吐与单位成本，夜间跑满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同一集群可分服务档：在线池保延迟、离线池吃剩余算力（错峰混部是提利用率的常规招）。人的阅读速度约 5-10 token/s——TPOT 超过它太多对阅读场景是浪费。</a:t>
            </a:r>
            <a:endParaRPr lang="en-US" sz="95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压测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压测：怎么测出一张可信的容量表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工具与流量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vllm bench serve / AIPerf（现 v0.13.0，接棒 genai-perf）这类专用压测器（它们懂流式和 token 级计时）。流量画像必须仿真实：输入/输出长度分布、并发到达节奏都照生产日志配——拿 128 token 短问题压出来的漂亮数字对容量规划毫无意义。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看什么数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四件套：P50/P90/P99 TTFT、P90 TPOT、整机吞吐、以及 goodput（满足 SLO 的那部分吞吐）。画「并发-延迟」曲线找拐点：拐点之前是安全容量，报价按拐点的 70-80% 留余量。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常见假数字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只报均值不报 P99（尖刺全被平均掉）；② 用饱和吞吐当可用容量（SLO 早已爆表）；③ 短输入压测冒充长文档场景（prefill 成本差百倍）。客户拿来的第三方评测先查这三条。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8953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770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一句口诀：真实流量、分位延迟、goodput 口径——三者缺一的压测报告都要打问号。</a:t>
            </a:r>
            <a:endParaRPr lang="en-US" sz="11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深潜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可承诺容量：四份证据缺一不可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四份证据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工作负载（输入/输出长度分布、到达率、流式占比、前缀复用）、性能 SLO（TTFT/TPOT/E2E 分位值 + goodput + 错误率）、质量门禁（业务评测集回归——量化或引擎改动后质量还对吗）、成本资源（GPU 时、空闲率、每成功请求成本）。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同一口径才可比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四份证据必须绑定同一发布组合：同一模型版本、同一容器、同一硬件、同一数据集、同一统计口径——换任何一个，跨版本/跨硬件/跨云的对比都可能失真。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常见失真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拿厂商公开基准当自家容量承诺（负载画像完全不同）；量化后只测速度不跑质量回归；报吞吐不报 goodput——三个坑都会让「容量表」变成「赔偿表」。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8953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770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上一页压测管「怎么测」，这一页管「凭什么承诺」——给客户的容量数字，四份证据齐了再签。</a:t>
            </a:r>
            <a:endParaRPr lang="en-US" sz="11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成本心算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成本心算模板：从时租到每百万 token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算账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公式（2026-09 口径）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每百万 token 成本 ≈ GPU 集群时租 ÷ 每小时产出（百万 token）。示例口径不登记固定吞吐数字——「70B FP8 双卡 3000 token/s」无一手实测源，改用「按当期卡价与实测吞吐代入」；现场心算先取 H100 时租 $2.89–3.99/卡·时（neocloud 档）。en。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算账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对比托管 API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托管 API 分两档：开源 70B 级约 $1/百万输入与输出 token（Together Llama 3.3 70B $1.04/$1.04），前沿闭源旗舰 $12–50/百万输出 token（GPT-5.6 Terra $12、Sol $20、GPT-6 Astra $50）。自建要摊利用率（夜间空转就除以利用率）、运维人力、峰值冗余——盈亏线利用率按当期卡价与 API 价代入重算，不背固定区间。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现场谈判姿势：先用客户真实流量估月 token 量 → 套两条路线算月账 → 把「利用率」当敏感变量做高低两档——结论自己会从表里跳出来，比拍胸脯有说服力。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80390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85616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记三个数：H100 级时租 $2.89–3.99/卡（neocloud 档）、开源 70B 托管约 $1/百万 token、前沿旗舰 $12–50/百万输出——具体项目再精算。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7200" y="44988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数字为 2026 年中量级参考（各云差异大），用于建立直觉；正式报价以实测与当期价格为准。</a:t>
            </a:r>
            <a:endParaRPr lang="en-US" sz="95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降本组合拳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降本组合拳总表：按序叠加的收益量级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做优化方案按这个顺序过一遍——每行都是前面某章，页码即索引。</a:t>
            </a:r>
            <a:endParaRPr lang="en-US" sz="1050" dirty="0"/>
          </a:p>
        </p:txBody>
      </p:sp>
      <p:graphicFrame>
        <p:nvGraphicFramePr>
          <p:cNvPr id="8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招式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收益量级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代价/前提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对应章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连续批处理+PagedAttention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吞吐 2-4×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用现代引擎即免费自带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3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Prefix Caching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TTFT 3-10×（命中时）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提示词结构要配合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3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FP8 量化（权重+KV）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显存减半、吞吐 +50-100%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评测门禁；质量损失 0.5-2%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5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投机解码（EAGLE-3）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延迟 2-2.5×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低并发收益大；需匹配草稿头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6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P/D 分离+KV 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goodput 数倍（大集群）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多机+长上下文才划算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7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错峰混部在线/离线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利用率 +20-30pp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调度与隔离要做好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第 8 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叠加不是简单相乘，但「现代引擎+FP8+prefix caching」三件套让多数客户的单位成本先降一半，是性价比最高的起手式。</a:t>
            </a:r>
            <a:endParaRPr lang="en-US" sz="9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自建vs托管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自建还是托管：三个问题定方向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三问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数据能不能出去？（合规红线：不能出就自建/专属托管）② 月 token 量到没到量级？（对照盈亏线：小流量买 API 永远更便宜）③ 有没有人运维？（没有 GPU 团队就别自建，隐性人力比卡贵）。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7568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28199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5740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常见落点：初创和创新业务 → 托管 API 起步；日均千万 token 以上且流量平稳 → 托管 GPU 上自跑 vLLM；强合规行业 → 专属托管或本地化交付。三条路线不互斥，常见「敏感走私有、通用走 API」的混合架构。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0" y="30083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承上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90088"/>
            <a:ext cx="73883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把第 4 章三路线表、本章成本模板、SLO 表三页连起来，就是一份完整的推理选型方案骨架——售前拜访带这三页足矣。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57200" y="375818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73989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别替客户选立场，把两条路线的月账单和前提摆出来——数字比立场有说服力。</a:t>
            </a:r>
            <a:endParaRPr lang="en-US" sz="11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动手做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475488"/>
            <a:ext cx="8229600" cy="438912"/>
          </a:xfrm>
          <a:prstGeom prst="rect">
            <a:avLst/>
          </a:prstGeom>
          <a:solidFill>
            <a:srgbClr val="0B2540"/>
          </a:solidFill>
          <a:ln/>
        </p:spPr>
        <p:txBody>
          <a:bodyPr wrap="square" lIns="127000" tIns="127000" rIns="127000" bIns="12700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动手做 · HANDS-ON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197864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1170432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虚拟客户：在线教育公司，AI 答疑助手，日活 20 万、峰值 300 并发、平均输入 3K/输出 500 token、数据需留境内。请完成：模型精度档位选择 → KV/显存容量估算 → 卡数与引擎方案 → 月成本两条路线对比。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57200" y="2039112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60120" y="2011680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把方案压缩成三页：SLO 承诺页、架构页（引擎+量化+缓存策略）、成本对比页——按本章模板填空即可。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310896" cy="310896"/>
          </a:xfrm>
          <a:prstGeom prst="ellipse">
            <a:avLst/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60120" y="2852928"/>
            <a:ext cx="77266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找同事扮演客户 CTO 追问 15 分钟（弹药就用各章「客户会怎么问」页），复盘哪题卡壳，回去补对应章节。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404164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FDF4E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41148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提示：</a:t>
            </a:r>
            <a:r>
              <a:rPr lang="en-US" sz="1000" dirty="0">
                <a:solidFill>
                  <a:srgbClr val="8A5A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第一步的参考路径：FP8 70B 级 → 每路 KV ~1GB（3.5K 上下文）→ 300 并发约需 300GB KV → 4×H100×2 组或 8 卡一组，留 30% 余量；月成本按利用率 40% 与 70% 各算一档。做完对答案的过程比答案本身重要。</a:t>
            </a:r>
            <a:endParaRPr lang="en-US" sz="1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客户会怎么问（面试题）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现场最可能被追问的问题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别家报价比你们便宜一半，是不是你们黑？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129844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先对口径：是不是同一精度（FP8 还是 INT4）、同一 SLO（P99 还是均值）、同一流量画像（短问题还是长文档）？把这三项对齐后价差通常就解释清了——我们可以按您的真实流量做一次同口径对比测试。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828800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你们能承诺多少并发？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57200" y="20665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并发本身不是好指标——同样 1000 并发，128 token 短问答和 50K 长文档差百倍资源。我们按您的流量画像承诺三件事：TTFT/TPOT 的 P90 SLO、goodput 容量、超量时的降级策略。这比一个裸并发数负责任得多。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57200" y="25968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GPU 一直缺货涨价，成本会不会失控？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283464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三重对冲：软件优化空间还很大（本讲义那套组合拳能再降一半单位成本）；模型侧 MoE/MLA 等架构演进持续摊薄每 token 成本；商业上可用混合架构把可外流的负载放托管 API 弹性吸收。单位 token 成本的行业趋势是逐年下降的。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341985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推理这块技术迭代这么快，现在建的系统两年后会不会全变废墟？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57200" y="3657600"/>
            <a:ext cx="8229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分层看：OpenAI 兼容 API、K8s、按 SLO 运营这些「接口层」很稳定；引擎和硬件在快速迭代但都向上兼容这些接口。所以建设原则是绑标准、组件可替换——两年后换的是引擎版本，不是推倒重来。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57200" y="424281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 </a:t>
            </a:r>
            <a:r>
              <a:rPr lang="en-US" sz="110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一句话总结：我们该怎么开始？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57200" y="44805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87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</a:t>
            </a:r>
            <a:r>
              <a:rPr lang="en-US" sz="10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三步走：先用托管 API 验证业务价值（周级）；流量起来后用真实日志做一次压测+两条路线成本对比（月级）；过盈亏线再自建，起手式就是现代引擎+FP8+prefix caching 三件套。每一步我们都有现成工具和交付经验。</a:t>
            </a:r>
            <a:endParaRPr lang="en-US" sz="1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 · 全书速查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全书速查：一张表带走八章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生产化与售前速查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60704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客户现场翻这页就够——问题定位 → 翻对应章。</a:t>
            </a:r>
            <a:endParaRPr lang="en-US" sz="1050" dirty="0"/>
          </a:p>
        </p:txBody>
      </p:sp>
      <p:graphicFrame>
        <p:nvGraphicFramePr>
          <p:cNvPr id="8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17904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客户的问题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答案关键词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章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D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为什么一个字一个字出？为什么慢？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自回归；prefill 算力受限 / decode 带宽受限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长上下文为什么贵？能同时服务几个人？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KV Cache 心算：70B 级 ~0.3MB/token；并发=剩余显存÷每路 KV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同样的卡为什么你们吞吐高？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连续批处理 + PagedAttention + prefix caching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引擎怎么选？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默认 vLLM；共享前缀/DeepSeek 系选 SGLang；NV 新卡极致选 TRT-LLM；桌面 Ollama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怎么再省一半钱？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FP8 起手（权重+KV），INT4 看评测，校准+门禁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怎么再快一倍？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投机解码 EAGLE-3/MTP：无损、低并发收益最大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千并发大集群怎么架构？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P/D 分离 + KV 池化：Mooncake/Dynamo/llm-d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自建还是买 API？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三问：合规、量级（盈亏线~40%利用率）、团队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1A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36576" marR="36576" marT="36576" marB="36576" anchor="ctr">
                    <a:lnL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4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8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57200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全书时效性事实核实于 2026-07-09、引擎与工具版本 2026-08-01 复核；价格类数字过期最快，引用前看一眼模块 MANIFEST 的巡检日期。</a:t>
            </a:r>
            <a:endParaRPr lang="en-US" sz="95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生产化与售前速查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457200" y="1188720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1243584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 是合同语言：按场景给 TTFT/TPOT 分位值；离线只谈吞吐与单位成本。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2029968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0080" y="2084832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压测三口诀：真实流量、分位延迟、goodput 口径——缺一的报告都是装饰品。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871216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92608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成本心算：时租 ÷ 每小时 token 产出；利用率 ~40% 是自建盈亏线，数字比立场有说服力。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712464"/>
            <a:ext cx="8229600" cy="713232"/>
          </a:xfrm>
          <a:prstGeom prst="roundRect">
            <a:avLst>
              <a:gd name="adj" fmla="val 7692"/>
            </a:avLst>
          </a:prstGeom>
          <a:solidFill>
            <a:srgbClr val="0B254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0080" y="3767328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组合拳按序叠加：现代引擎 → FP8 → prefix caching → 投机解码 → P/D 分离——多数客户前三招就先降一半成本。</a:t>
            </a:r>
            <a:endParaRPr lang="en-US" sz="11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19456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51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47548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5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上线前把四份证据对一遍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57200" y="4901184"/>
            <a:ext cx="42062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 讲义 · LLM 推理服务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572000" y="4901184"/>
            <a:ext cx="4114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9FB3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生产验收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0972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负载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1298448" y="1078992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工作负载已版本化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输入/输出长度、到达率与并发、流式、前缀复用、会话画像全部记录在案——负载变了，容量承诺自动失效。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E4D6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性能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298448" y="2011680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分位值与拐点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P50/P90/P99 TTFT、TPOT、E2E、goodput、错误率；扩缩与过载拐点实测过，报价按拐点的七到八成留余量。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296265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C87B2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298448" y="2944368"/>
            <a:ext cx="73883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b="1" dirty="0">
                <a:solidFill>
                  <a:srgbClr val="0B25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兼容与回归   </a:t>
            </a: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业务评测集、模型/tokenizer/模板版本、量化与采样配置、API 与结构化输出——每次引擎或精度改动都跑回归。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38953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B254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1298448" y="3877056"/>
            <a:ext cx="7388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A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成本与运营：每成功请求成本、空闲与峰值、监控限流背压、灰度回滚与退出演练——所有数字绑定模型/容器/硬件/配置/数据集/日期；任何优化都保留可验证的回退。</a:t>
            </a:r>
            <a:endParaRPr lang="en-US" sz="11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两阶段  PREFILL vs DECODE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Prefill 与 Decode：性格相反的两个阶段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一个吃算力、一个吃带宽——混在同一张卡上必然互相干扰（第 7 章 P/D 分离的伏笔）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Prefill 预填充 —— 读题，一目十行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3634740" cy="42519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所有输入 token 并行算 · 一次大矩阵乘吃满算力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67462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瓶颈：算力受限（Compute-bound）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· 决定：首字延迟 TTFT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读题快慢看「理解力」（算力）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Decode 解码 —— 答题，一字一字写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69180" y="2125980"/>
            <a:ext cx="3634740" cy="425196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4A1B0C"/>
                </a:solidFill>
                <a:latin typeface="Calibri"/>
                <a:ea typeface="Calibri"/>
              </a:rPr>
              <a:t>逐 token 生成 · 每步把整个权重从显存搬一遍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267462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· 瓶颈：带宽受限（Memory-bound）</a:t>
            </a:r>
          </a:p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· 决定：每字延迟 TPOT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「不在算得慢，在搬得慢」——手速（带宽）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 · 考试：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读题可以一目十行（prefill），答题只能一个字一个字写（decode）——读题快慢看理解力（算力），写字快慢看手速（带宽）。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所以推理优化的两条主线：prefill 拼算力利用率，decode 拼显存带宽——两阶段的账要分开算。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推理是怎么跑起来的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并发天花板  KV = SEATS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KV Cache 决定并发：显存里的「座位学」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并发上限 = 剩余显存 ÷ 每请求 KV——容量规划第一问是「峰值并发 × 平均上下文 = 多少 KV」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0060" y="1611630"/>
            <a:ext cx="41148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一张卡的显存账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" y="1885950"/>
            <a:ext cx="3427628" cy="651510"/>
          </a:xfrm>
          <a:prstGeom prst="roundRect">
            <a:avLst>
              <a:gd name="adj" fmla="val 4000"/>
            </a:avLst>
          </a:prstGeom>
          <a:solidFill>
            <a:srgbClr val="0E4D64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0060" y="2091690"/>
            <a:ext cx="3427628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  <a:ea typeface="Calibri"/>
              </a:rPr>
              <a:t>权重 · 固定成本（占掉大半）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07688" y="1885950"/>
            <a:ext cx="1060932" cy="651510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907688" y="2105406"/>
            <a:ext cx="106093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4A1B0C"/>
                </a:solidFill>
                <a:latin typeface="Calibri"/>
                <a:ea typeface="Calibri"/>
              </a:rPr>
              <a:t>KV·请求1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68621" y="1885950"/>
            <a:ext cx="897712" cy="651510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968621" y="2105406"/>
            <a:ext cx="89771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4A1B0C"/>
                </a:solidFill>
                <a:latin typeface="Calibri"/>
                <a:ea typeface="Calibri"/>
              </a:rPr>
              <a:t>KV·请求2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66333" y="1885950"/>
            <a:ext cx="734492" cy="6515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66333" y="2105406"/>
            <a:ext cx="734492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KV·请求3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00825" y="1885950"/>
            <a:ext cx="2040255" cy="65151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00825" y="2105406"/>
            <a:ext cx="2040255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剩余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07688" y="2592324"/>
            <a:ext cx="408051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↑ KV 是变动成本：每接一路请求预留一段、且随对话越聊越大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2983229"/>
            <a:ext cx="4114800" cy="120015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2930" y="3065526"/>
            <a:ext cx="3771900" cy="10629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餐厅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厨房设备（权重）占掉大半面积后，剩下的面积决定能摆几张桌子（并发）；客人坐下后桌子还越变越大（对话变长、KV 膨胀）——不清桌就爆满。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629150" y="2983229"/>
            <a:ext cx="4032504" cy="120015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00600" y="3065526"/>
            <a:ext cx="3703320" cy="10629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案例 · 静态预分配的浪费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早期按「最大可能长度」给每桌预留——为一个可能聊到 32K 的对话空占 10GB，结果 60–80% 显存空转。解法：下一章 PagedAttention 分页管理。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11480" y="4306824"/>
            <a:ext cx="8250174" cy="370332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7220" y="4347972"/>
            <a:ext cx="7886700" cy="30175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底层原因：</a:t>
            </a:r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显存耗尽的瞬间，新请求只能排队或被抢占——这就是高峰期 API 变慢的真相。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KV Cache 与显存账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批处理  STATIC → CONTINUOUS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从静态到连续：批处理的三代演进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连续批解决「时间维度」的空转，PagedAttention 解决「空间维度」的浪费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静态批 —— 旅游包车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1097280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748790" y="2125980"/>
            <a:ext cx="2057399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748790" y="2139696"/>
            <a:ext cx="2057399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B07A40"/>
                </a:solidFill>
                <a:latin typeface="Calibri"/>
                <a:ea typeface="Calibri"/>
              </a:rPr>
              <a:t>空等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1510" y="2468880"/>
            <a:ext cx="3154680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1510" y="2811779"/>
            <a:ext cx="1097280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748790" y="2811779"/>
            <a:ext cx="2057399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48790" y="2825495"/>
            <a:ext cx="2057399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B07A40"/>
                </a:solidFill>
                <a:latin typeface="Calibri"/>
                <a:ea typeface="Calibri"/>
              </a:rPr>
              <a:t>空等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" y="3257550"/>
            <a:ext cx="37719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攒够 N 个一起跑、全完成才收工——短请求陪长请求空等（木桶效应），新请求等下一班车。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29150" y="1645920"/>
            <a:ext cx="4114800" cy="20574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27500A"/>
                </a:solidFill>
                <a:latin typeface="Calibri"/>
                <a:ea typeface="Calibri"/>
              </a:rPr>
              <a:t>连续批 —— 地铁（迭代级调度）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69180" y="2125980"/>
            <a:ext cx="10287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69180" y="2139696"/>
            <a:ext cx="10287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869180" y="2468880"/>
            <a:ext cx="315468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869180" y="2482596"/>
            <a:ext cx="31546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B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869180" y="2811779"/>
            <a:ext cx="10287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69180" y="2825495"/>
            <a:ext cx="10287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C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03620" y="3154680"/>
            <a:ext cx="192024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03620" y="3168395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FFFFFF"/>
                </a:solidFill>
                <a:latin typeface="Calibri"/>
                <a:ea typeface="Calibri"/>
              </a:rPr>
              <a:t>D 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600" y="3257550"/>
            <a:ext cx="39090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每生成一步都重新组批——完成的立刻下车、新请求下一步就上车（D），GPU 没有「等一班车」的空窗。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从「旅游包车」（人齐才发、全程同进退）进化到「地铁」（到站随时上下、车厢永远在跑）。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连续批是 vLLM / SGLang / TensorRT-LLM 的默认行为——但要配下一页的 PagedAttention 才真正落地（否则「随时上车」会把显存撕碎）。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批处理与调度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3 章 · PagedAttention  MEMORY PAGING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PagedAttention：把显存当虚拟内存管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操作系统虚拟内存的翻版——逻辑连续、物理任意，碎片近零，直接换来 2–4 倍吞吐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旧做法 · 连续预留 → 碎片化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699516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351026" y="2125980"/>
            <a:ext cx="2798064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1510" y="2468880"/>
            <a:ext cx="1748790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400300" y="2468880"/>
            <a:ext cx="1748790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51510" y="2811779"/>
            <a:ext cx="1049273" cy="246888"/>
          </a:xfrm>
          <a:prstGeom prst="roundRect">
            <a:avLst>
              <a:gd name="adj" fmla="val 4000"/>
            </a:avLst>
          </a:prstGeom>
          <a:solidFill>
            <a:srgbClr val="F2A65A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700783" y="2811779"/>
            <a:ext cx="2448305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9C9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1510" y="3257550"/>
            <a:ext cx="37719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按「最大可能长度」预留连续块，实际只用 20%——研究测到 60–80% KV 显存被浪费。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2915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27500A"/>
                </a:solidFill>
                <a:latin typeface="Calibri"/>
                <a:ea typeface="Calibri"/>
              </a:rPr>
              <a:t>分页 · 16 token/页，按需分配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69180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294376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719572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44767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569964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995160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420356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845552" y="21259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869180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294376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719572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6144767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569964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995160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420356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845552" y="2468880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869180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5294376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5719572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6144767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569964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995160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7420356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7845552" y="2811779"/>
            <a:ext cx="342900" cy="246888"/>
          </a:xfrm>
          <a:prstGeom prst="roundRect">
            <a:avLst>
              <a:gd name="adj" fmla="val 4000"/>
            </a:avLst>
          </a:prstGeom>
          <a:solidFill>
            <a:srgbClr val="2F855A"/>
          </a:solidFill>
          <a:ln w="9525">
            <a:solidFill>
              <a:srgbClr val="27500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00600" y="3257550"/>
            <a:ext cx="39090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切成固定小页、用页表映射：逻辑连续、物理任意，用一格给一格——碎片近零、利用率逼近 100%。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11480" y="3771900"/>
            <a:ext cx="8250174" cy="90525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7220" y="3854196"/>
            <a:ext cx="788670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类比 · 虚拟内存：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进程以为自己拿到整段连续内存，物理页其实散落各处——图书馆不再「按人预留一整排书架」，改成「用一格给一格」。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赠品：同一份前缀的页可被多请求共享（copy-on-write）——前缀缓存由此而来。论文已入库 arXiv-2309.06180。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3 章 · 批处理与调度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6 章 · 投机解码  SPECULATIVE DECODING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投机解码：秘书起草，老板审签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用一次并行验证替代 K 次串行生成——把 decode 的串行枷锁，部分变成 prefill 式的并行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988820"/>
            <a:ext cx="1714500" cy="685800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0E4D64"/>
                </a:solidFill>
                <a:latin typeface="Calibri"/>
                <a:ea typeface="Calibri"/>
              </a:rPr>
              <a:t>草稿模型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128199"/>
                </a:solidFill>
                <a:latin typeface="Calibri"/>
                <a:ea typeface="Calibri"/>
              </a:rPr>
              <a:t>便宜、小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一口气猜 K 个 token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208276" y="2331720"/>
            <a:ext cx="500634" cy="0"/>
          </a:xfrm>
          <a:prstGeom prst="line">
            <a:avLst/>
          </a:prstGeom>
          <a:ln w="17145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743200" y="2091690"/>
            <a:ext cx="617220" cy="45262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0" y="2153412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0" y="2345436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接受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2091690"/>
            <a:ext cx="617220" cy="45262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2153412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cat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2345436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接受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0" y="2091690"/>
            <a:ext cx="617220" cy="45262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114800" y="2153412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sat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2345436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接受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00600" y="2091690"/>
            <a:ext cx="617220" cy="452628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00600" y="2153412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0600" y="2345436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27500A"/>
                </a:solidFill>
                <a:latin typeface="Calibri"/>
                <a:ea typeface="Calibri"/>
              </a:rPr>
              <a:t>接受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0" y="2091690"/>
            <a:ext cx="617220" cy="452628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486400" y="2153412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B2C2C"/>
                </a:solidFill>
                <a:latin typeface="Calibri"/>
                <a:ea typeface="Calibri"/>
              </a:rPr>
              <a:t>mat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2345436"/>
            <a:ext cx="6172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9B2C2C"/>
                </a:solidFill>
                <a:latin typeface="Calibri"/>
                <a:ea typeface="Calibri"/>
              </a:rPr>
              <a:t>接管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1837944"/>
            <a:ext cx="34290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大模型一次前向并行验证这 K 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2640330"/>
            <a:ext cx="37719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接受猜对的前缀 → 从第一个猜错处，大模型自己接管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52260" y="1988820"/>
            <a:ext cx="1988820" cy="685800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50" b="1" i="0">
                <a:solidFill>
                  <a:srgbClr val="FFFFFF"/>
                </a:solidFill>
                <a:latin typeface="Calibri"/>
                <a:ea typeface="Calibri"/>
              </a:rPr>
              <a:t>大模型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并行验证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验证一次 ≈ 生成一个 token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1480" y="3086100"/>
            <a:ext cx="4114800" cy="106299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82930" y="3168396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类比 · 老板口述邮件太慢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让秘书先起草一段，老板扫一眼：前半句都对（签字通过），第五个词不对（从这里亲自改写）——审批比逐字口述快得多。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629150" y="3086100"/>
            <a:ext cx="4032504" cy="106299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00600" y="3168396"/>
            <a:ext cx="370332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为什么「无损」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验证按大模型自己的概率分布逐 token 把关（拒绝采样），数学上可证输出分布与大模型独跑一模一样——不是「差不多」，是分布级相等。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0060" y="4286250"/>
            <a:ext cx="8229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小结：猜对几个就白赚几个；「验证」可并行、「生成」只能串行——加速不改变质量，所以敢进生产默认配置。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6 章 · 投机解码与算法加速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三大指标  TTFT · TPOT · THROUGHPUT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三个仪表盘：TTFT · TPOT · 吞吐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所有推理服务的体验与成本，都能落到这三个可测量的指标上——售前谈 SLA 就谈它们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2708910" cy="188595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69364"/>
            <a:ext cx="236601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128199"/>
                </a:solidFill>
                <a:latin typeface="Calibri"/>
                <a:ea typeface="Calibri"/>
              </a:rPr>
              <a:t>TTFT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首字延迟　Time To First Token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571750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128199"/>
                </a:solidFill>
                <a:latin typeface="Calibri"/>
                <a:ea typeface="Calibri"/>
              </a:rPr>
              <a:t>由 Prefill 决定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19" y="3051809"/>
            <a:ext cx="229743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用户等多久看到第一个字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16402" y="1645920"/>
            <a:ext cx="2708910" cy="188595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7852" y="1769364"/>
            <a:ext cx="236601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2A65A"/>
                </a:solidFill>
                <a:latin typeface="Calibri"/>
                <a:ea typeface="Calibri"/>
              </a:rPr>
              <a:t>TPOT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每字延迟　Time Per Output Token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6431" y="2571750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F2A65A"/>
                </a:solidFill>
                <a:latin typeface="Calibri"/>
                <a:ea typeface="Calibri"/>
              </a:rPr>
              <a:t>由 Decode 决定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2141" y="3051809"/>
            <a:ext cx="229743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字与字之间的「打字速度」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21323" y="1645920"/>
            <a:ext cx="2708910" cy="188595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92773" y="1769364"/>
            <a:ext cx="236601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0E4D64"/>
                </a:solidFill>
                <a:latin typeface="Calibri"/>
                <a:ea typeface="Calibri"/>
              </a:rPr>
              <a:t>吞吐</a:t>
            </a:r>
          </a:p>
          <a:p>
            <a:pPr algn="ct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Throughput　tokens / 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1353" y="2571750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0B25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由批处理决定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7064" y="3051809"/>
            <a:ext cx="229743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一张卡每秒总产出、摊成本的分母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806190"/>
            <a:ext cx="8250174" cy="870966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20" y="3888486"/>
            <a:ext cx="7886700" cy="7543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延迟与吞吐天然打架：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批越大 → 吞吐越高、但单请求越慢（TPOT 上升）。所有调度设计都是在这条曲线上选点（第 3、8 章展开）。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售前口径：先问客户「首字快」重要还是「总吞吐 / 成本低」重要——SLA 从这三个数谈起。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推理是怎么跑起来的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长上下文的价格  TWO-SIDED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长上下文为什么贵：两头吃钱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上下文是「按面积收费的仓库」——能检索就别硬塞（串联 RAG（Retrieval-Augmented Generation） 模块）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Prefill 端：计算「平方级」涨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125980"/>
            <a:ext cx="3634740" cy="4251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输入 4K → 128K（32 倍）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注意力计算量 ∝ 长度²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" y="267462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9B2C2C"/>
                </a:solidFill>
                <a:latin typeface="Calibri"/>
                <a:ea typeface="Calibri"/>
              </a:rPr>
              <a:t>· 计算量涨约 1000 倍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TTFT 从零点几秒 → 几十秒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还独占算力、挤压别的请求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29150" y="1645920"/>
            <a:ext cx="4114800" cy="202311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72821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Decode 端：显存 + 带宽「线性」涨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69180" y="2125980"/>
            <a:ext cx="3634740" cy="4251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128K 的 KV ≈ 41GB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不仅占座，每生成一字还扫一遍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34890" y="2674620"/>
            <a:ext cx="37719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· TPOT 随之变慢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API 把长输入按 token 计费、有的分档加价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· 成本结构就是这么来的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1480" y="3771900"/>
            <a:ext cx="8250174" cy="90525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7220" y="3854196"/>
            <a:ext cx="788670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27500A"/>
                </a:solidFill>
                <a:latin typeface="Calibri"/>
                <a:ea typeface="Calibri"/>
              </a:rPr>
              <a:t>案例：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「把整本手册塞进上下文」每次提问为 10 万 token 付 prefill+KV 的钱；「RAG 检索相关三页」每次只带几千 token。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小结：能检索就别硬塞；必须长驻的前缀，用 prefix caching 只付一次——这正是「1M 窗口不是 RAG 终结者」的推理侧论据。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KV Cache 与显存账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P/D 分离  DISAGGREGATION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P/D 分离：读题的和写字的，别再抢一张桌子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第 1 章埋的雷在集群规模爆发——两种负载体质不同，分开各自优化优于混在一起互相迁就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11630"/>
            <a:ext cx="8250174" cy="1062990"/>
          </a:xfrm>
          <a:prstGeom prst="roundRect">
            <a:avLst>
              <a:gd name="adj" fmla="val 4000"/>
            </a:avLst>
          </a:prstGeom>
          <a:solidFill>
            <a:srgbClr val="FBE9E7"/>
          </a:solidFill>
          <a:ln w="9525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680210"/>
            <a:ext cx="5486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问题 · P/D 干扰：混在同一张卡上，两个 SLO 互相绑架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023110"/>
            <a:ext cx="3634740" cy="5349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Prefill 突发大活（算力密集）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长 prefill 一来，decode 集体卡顿（TPOT 尖刺）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23410" y="2023110"/>
            <a:ext cx="3634740" cy="534924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9B2C2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B2C2C"/>
                </a:solidFill>
                <a:latin typeface="Calibri"/>
                <a:ea typeface="Calibri"/>
              </a:rPr>
              <a:t>Decode 持续细活（带宽密集）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为保 decode 限制 prefill，TTFT 又恶化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9090" y="2091690"/>
            <a:ext cx="37719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975" b="1" i="0">
                <a:solidFill>
                  <a:srgbClr val="9B2C2C"/>
                </a:solidFill>
                <a:latin typeface="Calibri"/>
                <a:ea typeface="Calibri"/>
              </a:rPr>
              <a:t>vs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777490"/>
            <a:ext cx="8250174" cy="10287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" y="2839211"/>
            <a:ext cx="5486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解法 · 分池部署 + KV 快递（前厅后厨彻底分区）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1510" y="3168396"/>
            <a:ext cx="2263140" cy="56235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Prefill 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读题、产出 KV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配算力猛的卡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948940" y="3442716"/>
            <a:ext cx="582930" cy="0"/>
          </a:xfrm>
          <a:prstGeom prst="line">
            <a:avLst/>
          </a:prstGeom>
          <a:ln w="19050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866643" y="3168396"/>
            <a:ext cx="78867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KV 快递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66643" y="3319272"/>
            <a:ext cx="78867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993C1D"/>
                </a:solidFill>
                <a:latin typeface="Calibri"/>
                <a:ea typeface="Calibri"/>
              </a:rPr>
              <a:t>NIXL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566160" y="3168396"/>
            <a:ext cx="2263140" cy="562356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4A1B0C"/>
                </a:solidFill>
                <a:latin typeface="Calibri"/>
                <a:ea typeface="Calibri"/>
              </a:rPr>
              <a:t>Decode 池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写字、批量生成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配带宽大、显存多的卡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00750" y="3168396"/>
            <a:ext cx="2640330" cy="5829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两池可用不同型号 GPU、按各自负载独立扩缩。</a:t>
            </a:r>
          </a:p>
          <a:p>
            <a:pPr algn="l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旅游团再多，只加接单员，不动后厨。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1480" y="3909060"/>
            <a:ext cx="8250174" cy="768096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7220" y="3984498"/>
            <a:ext cx="788670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数据：</a:t>
            </a:r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DistServe（OSDI'24）证明分离可数倍提升 goodput；NVIDIA Dynamo 在 Blackwell 上跑 DeepSeek-R1 吞吐最高提升 7 倍（厂商基准，理解量级即可）。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代价是 KV 搬运的网络开销——请求短、KV 小时不划算，它是「大集群 + 长上下文」的解药，不是万能默认。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7 章 · P/D 分离与分布式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推理框架图鉴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GitHub releases、2026 对比评测（见 raw-data 核实笔记）；GitHub releases 等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第5章 · 让模型变小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vrlatech/sesamedisk 2026 量化综述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第6章 · 让模型变快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spheron/sesamedisk 2026 实测综述；行业分析综述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77190" y="2537460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集群级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40330" y="2537460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NVIDIA 官方博客、GitHub releases（github.com/ai-dynamo/dynamo）；arXiv 2407.00079 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77190" y="2880360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77190" y="2921508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第8章 · 生产化与售前速查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40330" y="2921508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pypi.org/project/aiperf、github.com/ai-dynamo/aiperf；2026 年中多方评测量级归纳（讲义中已标注"参考"口径）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190" y="3264408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 至 2026-08-01　·　保鲜机制：季度巡检（每年 1/4/7/10 月）＋ 建议复查日定点复查　·　引用任何数字前先核日期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LLM 推理服务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售前算账  CAPACITY PLANNING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容量规划：别按会话数算，按并发活跃算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0060" y="973836"/>
            <a:ext cx="4011930" cy="1110996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 bIns="54864"/>
          <a:lstStyle/>
          <a:p>
            <a:pPr algn="ctr">
              <a:spcAft>
                <a:spcPts val="225"/>
              </a:spcAft>
            </a:pPr>
            <a:r>
              <a:rPr sz="1350" b="1" i="0">
                <a:solidFill>
                  <a:srgbClr val="993C1D"/>
                </a:solidFill>
                <a:latin typeface="Calibri"/>
                <a:ea typeface="Calibri"/>
              </a:rPr>
              <a:t>误区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「1000 个用户 × 1M 窗口 ＝ 10 亿 token 显存」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——把标称窗口当成了给每人预留的资源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49724" y="973836"/>
            <a:ext cx="4011930" cy="1110996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 bIns="54864"/>
          <a:lstStyle/>
          <a:p>
            <a:pPr algn="ctr">
              <a:spcAft>
                <a:spcPts val="225"/>
              </a:spcAft>
            </a:pPr>
            <a:r>
              <a:rPr sz="1350" b="1" i="0">
                <a:solidFill>
                  <a:srgbClr val="2F855A"/>
                </a:solidFill>
                <a:latin typeface="Calibri"/>
                <a:ea typeface="Calibri"/>
              </a:rPr>
              <a:t>正解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并发活跃请求数 × 实际序列长度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——任一时刻绝大多数会话『离线』，占的只是可回收的缓存位，甚至什么都不占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" y="2263140"/>
            <a:ext cx="8181594" cy="651510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lnSpc>
                <a:spcPct val="108000"/>
              </a:lnSpc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但要防另一头：一个真跑满 1M 的活跃请求，显存 ≈ 几十路普通请求——超长请求要做准入控制（并发配额、长度分级），别让它把整台机器的批处理能力挤瘦。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0060" y="3099815"/>
            <a:ext cx="8181594" cy="1220724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spcAft>
                <a:spcPts val="225"/>
              </a:spcAft>
            </a:pPr>
            <a:r>
              <a:rPr sz="1200" b="1" i="0">
                <a:solidFill>
                  <a:srgbClr val="993C1D"/>
                </a:solidFill>
                <a:latin typeface="Calibri"/>
                <a:ea typeface="Calibri"/>
              </a:rPr>
              <a:t>客户会怎么问</a:t>
            </a:r>
          </a:p>
          <a:p>
            <a:pPr>
              <a:lnSpc>
                <a:spcPct val="108000"/>
              </a:lnSpc>
              <a:spcAft>
                <a:spcPts val="150"/>
              </a:spcAft>
            </a:pPr>
            <a:r>
              <a:rPr sz="1162" b="1" i="0">
                <a:solidFill>
                  <a:srgbClr val="4A1B0C"/>
                </a:solidFill>
                <a:latin typeface="Calibri"/>
                <a:ea typeface="Calibri"/>
              </a:rPr>
              <a:t>Q  1000 个用户都开 1M 窗口，要备多少张卡？</a:t>
            </a:r>
          </a:p>
          <a:p>
            <a:pPr>
              <a:lnSpc>
                <a:spcPct val="108000"/>
              </a:lnSpc>
            </a:pPr>
            <a:r>
              <a:rPr sz="1125" b="0" i="0">
                <a:solidFill>
                  <a:srgbClr val="4A1B0C"/>
                </a:solidFill>
                <a:latin typeface="Calibri"/>
                <a:ea typeface="Calibri"/>
              </a:rPr>
              <a:t>A  按『并发活跃请求 × 实际长度』算，不按『会话数 × 窗口上限』算——多数会话随时处于离线态。再给超长请求设并发上限（准入控制），用压测把容量表做实（第 8 章）。这笔账可以当场帮客户算。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KV Cache 与显存账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资源占用  NO RESERVATION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一个 1M 对话会锁定算力或存力吗？——不锁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0060" y="973836"/>
            <a:ext cx="1748790" cy="809244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算力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任何时候都不锁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45436" y="973836"/>
            <a:ext cx="6316218" cy="809244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lnSpc>
                <a:spcPct val="108000"/>
              </a:lnSpc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连续批处理（Continuous Batching）把所有用户的 token 拼进同一批分时共享；你盯着屏幕思考时，没有 GPU 为你空转——按 token 干活，不按会话包场（第 3 章）。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" y="1920240"/>
            <a:ext cx="1748790" cy="809244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存力 · 请求进行中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按实际长度占用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45436" y="1920240"/>
            <a:ext cx="6316218" cy="809244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lnSpc>
                <a:spcPct val="108000"/>
              </a:lnSpc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PagedAttention 按固定小页用多少分配多少——占用跟实际序列长度走，绝不因「支持 1M」就预留 1M 的份。窗口上限是『信用卡额度』，不是『预扣款』（第 3 章）。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" y="2866643"/>
            <a:ext cx="1748790" cy="809244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存力 · 两轮之间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缓存，不是租约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45436" y="2866643"/>
            <a:ext cx="6316218" cy="809244"/>
          </a:xfrm>
          <a:prstGeom prst="roundRect">
            <a:avLst>
              <a:gd name="adj" fmla="val 4000"/>
            </a:avLst>
          </a:prstGeom>
          <a:solidFill>
            <a:srgbClr val="FEFEFE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lnSpc>
                <a:spcPct val="108000"/>
              </a:lnSpc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KV 前缀可能留在缓存池等下一轮命中，但随时会被 LRU（Least Recently Used，最近最少使用）淘汰——挤掉就重算，系统不欠保证。API 写入加价（5 分钟档 1.25×／1 小时档 2×）＝租一个带过期时间的储物柜。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80060" y="3922776"/>
            <a:ext cx="8181594" cy="65151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/>
          <a:lstStyle/>
          <a:p>
            <a:pPr algn="ctr">
              <a:lnSpc>
                <a:spcPct val="108000"/>
              </a:lnSpc>
            </a:pPr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规模化的样子：热前缀留显存、温 KV 下沉内存／SSD，调度器做 KV 感知路由——「尽量把下一轮派回存着你 KV 的机器」是调度偏好，不是资源保留（第 7 章 Mooncake／Dynamo）。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KV Cache 与显存账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2 章 · 窗口与缓存  CAPACITY vs REUSE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窗口是容量，命中是复用：别把两个维度混着谈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80060" y="973836"/>
            <a:ext cx="4011930" cy="106299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 bIns="54864"/>
          <a:lstStyle/>
          <a:p>
            <a:pPr algn="ctr">
              <a:spcAft>
                <a:spcPts val="225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上下文窗口 Context Window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一次能装多少——能力上限，宣传页上的标称参数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类比：信用卡额度——额度高，不等于每次都刷满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49724" y="973836"/>
            <a:ext cx="4011930" cy="106299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73152" bIns="54864"/>
          <a:lstStyle/>
          <a:p>
            <a:pPr algn="ctr">
              <a:spcAft>
                <a:spcPts val="225"/>
              </a:spcAft>
            </a:pPr>
            <a:r>
              <a:rPr sz="1350" b="1" i="0">
                <a:solidFill>
                  <a:srgbClr val="0E4D64"/>
                </a:solidFill>
                <a:latin typeface="Calibri"/>
                <a:ea typeface="Calibri"/>
              </a:rPr>
              <a:t>缓存命中 Cache Hit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装进去的东西要不要重算——运行时的效率</a:t>
            </a:r>
          </a:p>
          <a:p>
            <a:pPr>
              <a:lnSpc>
                <a:spcPct val="105000"/>
              </a:lnSpc>
              <a:spcAft>
                <a:spcPts val="150"/>
              </a:spcAft>
            </a:pPr>
            <a:r>
              <a:rPr sz="1125" b="0" i="0">
                <a:solidFill>
                  <a:srgbClr val="1A2733"/>
                </a:solidFill>
                <a:latin typeface="Calibri"/>
                <a:ea typeface="Calibri"/>
              </a:rPr>
              <a:t>类比：食堂现成的大锅菜——有就秒出，没有就现炒（全价慢做）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80060" y="2208276"/>
            <a:ext cx="8181594" cy="534924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rIns="128016" tIns="91440"/>
          <a:lstStyle/>
          <a:p>
            <a:pPr algn="ctr"/>
            <a:r>
              <a:rPr sz="1162" b="1" i="0">
                <a:solidFill>
                  <a:srgbClr val="0E4D64"/>
                </a:solidFill>
                <a:latin typeface="Calibri"/>
                <a:ea typeface="Calibri"/>
              </a:rPr>
              <a:t>命中率由 prompt 结构与请求模式决定，不由窗口大小决定：1M 窗口可以 0% 命中，200K 窗口也能 90%+（稳定前缀放开头、别在头部插时间戳）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" y="2866643"/>
            <a:ext cx="54864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62" b="1" i="0">
                <a:solidFill>
                  <a:srgbClr val="0E4D64"/>
                </a:solidFill>
                <a:latin typeface="Calibri"/>
                <a:ea typeface="Calibri"/>
              </a:rPr>
              <a:t>但两者在三处强耦合——窗口越大，缓存越重要：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" y="3127247"/>
            <a:ext cx="2640330" cy="97383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算力耦合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COMPUTE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未命中＝重付平方级 prefill——窗口越大代价越贵（上一页「两头吃钱」）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50692" y="3127247"/>
            <a:ext cx="2640330" cy="97383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显存耦合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MEMORY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KV 随长度线性涨——大窗口把缓存做成存储系统工程（第 7 章分层）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21323" y="3127247"/>
            <a:ext cx="2640330" cy="97383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275" b="1" i="0">
                <a:solidFill>
                  <a:srgbClr val="0E4D64"/>
                </a:solidFill>
                <a:latin typeface="Calibri"/>
                <a:ea typeface="Calibri"/>
              </a:rPr>
              <a:t>账单耦合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0" i="0">
                <a:solidFill>
                  <a:srgbClr val="128199"/>
                </a:solidFill>
                <a:latin typeface="Calibri"/>
                <a:ea typeface="Calibri"/>
              </a:rPr>
              <a:t>BILLING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012" b="0" i="0">
                <a:solidFill>
                  <a:srgbClr val="51606E"/>
                </a:solidFill>
                <a:latin typeface="Calibri"/>
                <a:ea typeface="Calibri"/>
              </a:rPr>
              <a:t>命中读取约 1 折——省的绝对金额随前缀长度涨（写入加价 1.25×/2×）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" y="4279392"/>
            <a:ext cx="81610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1125" b="1" i="0">
                <a:solidFill>
                  <a:srgbClr val="993C1D"/>
                </a:solidFill>
                <a:latin typeface="Calibri"/>
                <a:ea typeface="Calibri"/>
              </a:rPr>
              <a:t>落点：多轮 Agent 每一轮都重发全部历史——增量缓存命中，是「1M 窗口 × 多轮对话」在经济上成立的前提。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LLM-Inference 讲义 · 推理服务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2 章 · KV Cache 与显存账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9976</Words>
  <Application>Microsoft Macintosh PowerPoint</Application>
  <PresentationFormat>On-screen Show (16:9)</PresentationFormat>
  <Paragraphs>1261</Paragraphs>
  <Slides>94</Slides>
  <Notes>88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94</vt:i4>
      </vt:variant>
    </vt:vector>
  </HeadingPairs>
  <TitlesOfParts>
    <vt:vector size="98" baseType="lpstr">
      <vt:lpstr>Arial</vt:lpstr>
      <vt:lpstr>Calibri</vt:lpstr>
      <vt:lpstr>Cambria</vt:lpstr>
      <vt:lpstr>Office Theme</vt:lpstr>
      <vt:lpstr>LLM 推理服务</vt:lpstr>
      <vt:lpstr>全书导览：八章一条主线</vt:lpstr>
      <vt:lpstr>开场必备</vt:lpstr>
      <vt:lpstr>推理是怎么跑起来的</vt:lpstr>
      <vt:lpstr>学完这一章，你能对客户讲清楚</vt:lpstr>
      <vt:lpstr>一次一个 token：生成为什么快不起来</vt:lpstr>
      <vt:lpstr>Prefill 与 Decode：性格相反的两个阶段</vt:lpstr>
      <vt:lpstr>Decode 慢在哪：每个字都要搬一遍权重</vt:lpstr>
      <vt:lpstr>三个仪表盘：TTFT · TPOT · 吞吐</vt:lpstr>
      <vt:lpstr>案例：一次 API 调用的完整时间线</vt:lpstr>
      <vt:lpstr>动手做 · HANDS-ON</vt:lpstr>
      <vt:lpstr>现场最可能被追问的问题</vt:lpstr>
      <vt:lpstr>推理是怎么跑起来的</vt:lpstr>
      <vt:lpstr>KV Cache 与显存账</vt:lpstr>
      <vt:lpstr>学完这一章，你能对客户讲清楚</vt:lpstr>
      <vt:lpstr>与 LLM 原理模块的关系：从「为什么有」到「怎么管好」</vt:lpstr>
      <vt:lpstr>KV Cache 大小：一个能当场心算的公式</vt:lpstr>
      <vt:lpstr>一张 H100（80GB）的显存账本：70B 模型自建示例</vt:lpstr>
      <vt:lpstr>KV Cache 决定并发：显存里的「座位学」</vt:lpstr>
      <vt:lpstr>长上下文为什么贵：两头吃钱</vt:lpstr>
      <vt:lpstr>动手做 · HANDS-ON</vt:lpstr>
      <vt:lpstr>现场最可能被追问的问题</vt:lpstr>
      <vt:lpstr>KV Cache 与显存账</vt:lpstr>
      <vt:lpstr>把 GPU 喂饱：批处理与调度</vt:lpstr>
      <vt:lpstr>学完这一章，你能对客户讲清楚</vt:lpstr>
      <vt:lpstr>批处理：把「搬一次权重」摊给几十路请求</vt:lpstr>
      <vt:lpstr>从静态到连续：批处理的三代演进</vt:lpstr>
      <vt:lpstr>PagedAttention：显存当虚拟内存管</vt:lpstr>
      <vt:lpstr>PagedAttention：把显存当虚拟内存管</vt:lpstr>
      <vt:lpstr>Prefix Caching 与 RadixAttention：相同开头只算一次</vt:lpstr>
      <vt:lpstr>Chunked Prefill：让读题别挡着写字</vt:lpstr>
      <vt:lpstr>请求状态机：把隐形排队变成可运营的策略</vt:lpstr>
      <vt:lpstr>动手做 · HANDS-ON</vt:lpstr>
      <vt:lpstr>现场最可能被追问的问题</vt:lpstr>
      <vt:lpstr>批处理与调度</vt:lpstr>
      <vt:lpstr>推理框架图鉴</vt:lpstr>
      <vt:lpstr>学完这一章，你能对客户讲清楚</vt:lpstr>
      <vt:lpstr>引擎在栈里的位置：权重之上，应用之下</vt:lpstr>
      <vt:lpstr>vLLM：事实上的默认选择</vt:lpstr>
      <vt:lpstr>SGLang：共享前缀与结构化输出之王</vt:lpstr>
      <vt:lpstr>TensorRT-LLM：NVIDIA 的性能天花板</vt:lpstr>
      <vt:lpstr>llama.cpp 与 Ollama：桌面和边缘的另一个世界</vt:lpstr>
      <vt:lpstr>四大引擎对比与选型决策树</vt:lpstr>
      <vt:lpstr>云上怎么落地：三条路线对照</vt:lpstr>
      <vt:lpstr>动手做 · HANDS-ON</vt:lpstr>
      <vt:lpstr>现场最可能被追问的问题</vt:lpstr>
      <vt:lpstr>推理框架图鉴</vt:lpstr>
      <vt:lpstr>让模型变小：量化</vt:lpstr>
      <vt:lpstr>学完这一章，你能对客户讲清楚</vt:lpstr>
      <vt:lpstr>量化：用更少的比特存同一个脑子</vt:lpstr>
      <vt:lpstr>精度谱系：从 FP16 到 FP4（2026-07 现状）</vt:lpstr>
      <vt:lpstr>主流方法：FP8、AWQ/GPTQ、GGUF 各管一段</vt:lpstr>
      <vt:lpstr>质量损失账：什么时候量化、什么时候收手</vt:lpstr>
      <vt:lpstr>动手做 · HANDS-ON</vt:lpstr>
      <vt:lpstr>现场最可能被追问的问题</vt:lpstr>
      <vt:lpstr>量化改的是 decode 公式的分母：字节减半 = 显存减半 + 速度提升 + 并发翻倍，一举三得。</vt:lpstr>
      <vt:lpstr>让模型变快：投机解码与算法加速</vt:lpstr>
      <vt:lpstr>学完这一章，你能对客户讲清楚</vt:lpstr>
      <vt:lpstr>投机解码：秘书起草，老板审签</vt:lpstr>
      <vt:lpstr>草稿从哪来：从小模型到 EAGLE-3 与 MTP</vt:lpstr>
      <vt:lpstr>现状：已进默认配置；但不是所有场景都赚</vt:lpstr>
      <vt:lpstr>算法加速图鉴：注意力侧的功课（回指 LLM 原理模块）</vt:lpstr>
      <vt:lpstr>推理模型来了：token 暴涨，优化成为刚需</vt:lpstr>
      <vt:lpstr>动手做 · HANDS-ON</vt:lpstr>
      <vt:lpstr>现场最可能被追问的问题</vt:lpstr>
      <vt:lpstr>投机解码与算法加速</vt:lpstr>
      <vt:lpstr>集群级：P/D 分离与分布式推理</vt:lpstr>
      <vt:lpstr>学完这一章，你能对客户讲清楚</vt:lpstr>
      <vt:lpstr>一张卡装不下：推理侧的三种并行</vt:lpstr>
      <vt:lpstr>P/D 干扰：读题的和写字的抢一张桌子</vt:lpstr>
      <vt:lpstr>P/D 分离：分池部署 + KV 快递</vt:lpstr>
      <vt:lpstr>P/D 分离：读题的和写字的，别再抢一张桌子</vt:lpstr>
      <vt:lpstr>案例：Mooncake——Kimi 的「以 KVCache 为中心」架构</vt:lpstr>
      <vt:lpstr>生态格局（2026-07）：这套架构去哪买</vt:lpstr>
      <vt:lpstr>动手做 · HANDS-ON</vt:lpstr>
      <vt:lpstr>现场最可能被追问的问题</vt:lpstr>
      <vt:lpstr>P/D 分离与分布式</vt:lpstr>
      <vt:lpstr>生产化与售前速查</vt:lpstr>
      <vt:lpstr>学完这一章，你能对客户讲清楚</vt:lpstr>
      <vt:lpstr>SLO 怎么定：按场景给数</vt:lpstr>
      <vt:lpstr>压测：怎么测出一张可信的容量表</vt:lpstr>
      <vt:lpstr>可承诺容量：四份证据缺一不可</vt:lpstr>
      <vt:lpstr>成本心算模板：从时租到每百万 token</vt:lpstr>
      <vt:lpstr>降本组合拳总表：按序叠加的收益量级</vt:lpstr>
      <vt:lpstr>自建还是托管：三个问题定方向</vt:lpstr>
      <vt:lpstr>动手做 · HANDS-ON</vt:lpstr>
      <vt:lpstr>现场最可能被追问的问题</vt:lpstr>
      <vt:lpstr>全书速查：一张表带走八章</vt:lpstr>
      <vt:lpstr>生产化与售前速查</vt:lpstr>
      <vt:lpstr>生产验收</vt:lpstr>
      <vt:lpstr>来源与核实</vt:lpstr>
      <vt:lpstr>第 2 章 · 售前算账：容量规划</vt:lpstr>
      <vt:lpstr>第 2 章 · 资源占用：不锁</vt:lpstr>
      <vt:lpstr>第 2 章 · 窗口与缓存：容量 vs 复用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LLM 推理服务 · 讲义</dc:title>
  <dc:subject>PptxGenJS Presentation</dc:subject>
  <dc:creator>MY 知识库</dc:creator>
  <cp:lastModifiedBy>Jiaxiang Li</cp:lastModifiedBy>
  <cp:revision>2</cp:revision>
  <dcterms:created xsi:type="dcterms:W3CDTF">2026-07-08T23:18:26Z</dcterms:created>
  <dcterms:modified xsi:type="dcterms:W3CDTF">2026-07-13T14:43:37Z</dcterms:modified>
</cp:coreProperties>
</file>