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256" r:id="rId2"/>
    <p:sldId id="257" r:id="rId3"/>
    <p:sldId id="258" r:id="rId4"/>
    <p:sldId id="259" r:id="rId5"/>
    <p:sldId id="260" r:id="rId6"/>
    <p:sldId id="261" r:id="rId7"/>
    <p:sldId id="351" r:id="rId102"/>
    <p:sldId id="262" r:id="rId8"/>
    <p:sldId id="263" r:id="rId9"/>
    <p:sldId id="347" r:id="rId98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348" r:id="rId99"/>
    <p:sldId id="294" r:id="rId40"/>
    <p:sldId id="295" r:id="rId41"/>
    <p:sldId id="352" r:id="rId103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49" r:id="rId100"/>
    <p:sldId id="316" r:id="rId62"/>
    <p:sldId id="317" r:id="rId63"/>
    <p:sldId id="344" r:id="rId95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50" r:id="rId101"/>
    <p:sldId id="345" r:id="rId96"/>
    <p:sldId id="353" r:id="rId104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55" r:id="rId106"/>
    <p:sldId id="342" r:id="rId88"/>
    <p:sldId id="346" r:id="rId97"/>
    <p:sldId id="343" r:id="rId94"/>
    <p:sldId id="354" r:id="rId105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4.xml"/><Relationship Id="rId65" Type="http://schemas.openxmlformats.org/officeDocument/2006/relationships/slide" Target="slides/slide65.xml"/><Relationship Id="rId66" Type="http://schemas.openxmlformats.org/officeDocument/2006/relationships/slide" Target="slides/slide66.xml"/><Relationship Id="rId67" Type="http://schemas.openxmlformats.org/officeDocument/2006/relationships/slide" Target="slides/slide67.xml"/><Relationship Id="rId68" Type="http://schemas.openxmlformats.org/officeDocument/2006/relationships/slide" Target="slides/slide68.xml"/><Relationship Id="rId69" Type="http://schemas.openxmlformats.org/officeDocument/2006/relationships/slide" Target="slides/slide69.xml"/><Relationship Id="rId70" Type="http://schemas.openxmlformats.org/officeDocument/2006/relationships/slide" Target="slides/slide70.xml"/><Relationship Id="rId71" Type="http://schemas.openxmlformats.org/officeDocument/2006/relationships/slide" Target="slides/slide71.xml"/><Relationship Id="rId72" Type="http://schemas.openxmlformats.org/officeDocument/2006/relationships/slide" Target="slides/slide72.xml"/><Relationship Id="rId73" Type="http://schemas.openxmlformats.org/officeDocument/2006/relationships/slide" Target="slides/slide73.xml"/><Relationship Id="rId74" Type="http://schemas.openxmlformats.org/officeDocument/2006/relationships/slide" Target="slides/slide74.xml"/><Relationship Id="rId75" Type="http://schemas.openxmlformats.org/officeDocument/2006/relationships/slide" Target="slides/slide75.xml"/><Relationship Id="rId76" Type="http://schemas.openxmlformats.org/officeDocument/2006/relationships/slide" Target="slides/slide76.xml"/><Relationship Id="rId77" Type="http://schemas.openxmlformats.org/officeDocument/2006/relationships/slide" Target="slides/slide77.xml"/><Relationship Id="rId78" Type="http://schemas.openxmlformats.org/officeDocument/2006/relationships/slide" Target="slides/slide78.xml"/><Relationship Id="rId79" Type="http://schemas.openxmlformats.org/officeDocument/2006/relationships/slide" Target="slides/slide80.xml"/><Relationship Id="rId80" Type="http://schemas.openxmlformats.org/officeDocument/2006/relationships/slide" Target="slides/slide81.xml"/><Relationship Id="rId81" Type="http://schemas.openxmlformats.org/officeDocument/2006/relationships/slide" Target="slides/slide82.xml"/><Relationship Id="rId82" Type="http://schemas.openxmlformats.org/officeDocument/2006/relationships/slide" Target="slides/slide83.xml"/><Relationship Id="rId83" Type="http://schemas.openxmlformats.org/officeDocument/2006/relationships/slide" Target="slides/slide84.xml"/><Relationship Id="rId84" Type="http://schemas.openxmlformats.org/officeDocument/2006/relationships/slide" Target="slides/slide85.xml"/><Relationship Id="rId85" Type="http://schemas.openxmlformats.org/officeDocument/2006/relationships/slide" Target="slides/slide86.xml"/><Relationship Id="rId86" Type="http://schemas.openxmlformats.org/officeDocument/2006/relationships/slide" Target="slides/slide87.xml"/><Relationship Id="rId87" Type="http://schemas.openxmlformats.org/officeDocument/2006/relationships/slide" Target="slides/slide88.xml"/><Relationship Id="rId88" Type="http://schemas.openxmlformats.org/officeDocument/2006/relationships/slide" Target="slides/slide89.xml"/><Relationship Id="rId89" Type="http://schemas.openxmlformats.org/officeDocument/2006/relationships/notesMaster" Target="notesMasters/notesMaster1.xml"/><Relationship Id="rId90" Type="http://schemas.openxmlformats.org/officeDocument/2006/relationships/presProps" Target="presProps.xml"/><Relationship Id="rId91" Type="http://schemas.openxmlformats.org/officeDocument/2006/relationships/viewProps" Target="viewProps.xml"/><Relationship Id="rId92" Type="http://schemas.openxmlformats.org/officeDocument/2006/relationships/theme" Target="theme/theme1.xml"/><Relationship Id="rId93" Type="http://schemas.openxmlformats.org/officeDocument/2006/relationships/tableStyles" Target="tableStyles.xml"/><Relationship Id="rId94" Type="http://schemas.openxmlformats.org/officeDocument/2006/relationships/slide" Target="slides/slide91.xml"/><Relationship Id="rId95" Type="http://schemas.openxmlformats.org/officeDocument/2006/relationships/slide" Target="slides/slide63.xml"/><Relationship Id="rId96" Type="http://schemas.openxmlformats.org/officeDocument/2006/relationships/slide" Target="slides/slide79.xml"/><Relationship Id="rId97" Type="http://schemas.openxmlformats.org/officeDocument/2006/relationships/slide" Target="slides/slide90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16334C"/>
                </a:solidFill>
                <a:latin typeface="Arial"/>
              </a:defRPr>
            </a:pPr>
            <a:r>
              <a:rPr sz="1100" b="0" i="0" u="none" strike="noStrike">
                <a:solidFill>
                  <a:srgbClr val="16334C"/>
                </a:solidFill>
                <a:latin typeface="Arial"/>
              </a:rPr>
              <a:t>GPQA Diamond 得分(%,2026-02 公开口径)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GPQA Diamond</c:v>
                </c:pt>
              </c:strCache>
            </c:strRef>
          </c:tx>
          <c:spPr>
            <a:solidFill>
              <a:srgbClr val="2C6E7E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6334C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Gemini 3.1 Pro</c:v>
                  </c:pt>
                  <c:pt idx="1">
                    <c:v>Claude Opus 4.6</c:v>
                  </c:pt>
                  <c:pt idx="2">
                    <c:v>Qwen3.5-plus</c:v>
                  </c:pt>
                  <c:pt idx="3">
                    <c:v>GPT-5.3 Codex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94.3</c:v>
                </c:pt>
                <c:pt idx="1">
                  <c:v>91.3</c:v>
                </c:pt>
                <c:pt idx="2">
                  <c:v>88.4</c:v>
                </c:pt>
                <c:pt idx="3">
                  <c:v>81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16334C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672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6672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8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0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2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4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8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0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2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4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685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300" kern="0" dirty="0">
                <a:solidFill>
                  <a:srgbClr val="8FB0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知识库 · 讲义式 PPT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777240" y="11430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评估体系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777240" y="201168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Evaluation: from Benchmarks to Production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77240" y="2514600"/>
            <a:ext cx="7589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5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怎么科学地回答「这个模型 / 这个应用到底好不好用」:从模型基准测试到应用级评估,从 LLM 判官到黄金集与生产闭环。面向售前技术,讲清每种评估手段「为什么」与「什么时候不该用」,每章备好「客户会怎么问」。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77240" y="3611880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77240" y="361188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为什么难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734056" y="3611880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734056" y="361188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基准全景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690872" y="3611880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4690872" y="361188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方法谱系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647688" y="3611880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647688" y="3611880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判官深潜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77240" y="4123944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77240" y="4123944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自建评估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734056" y="4123944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2734056" y="4123944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场景验收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690872" y="4123944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4690872" y="4123944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工具链闭环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6647688" y="4123944"/>
            <a:ext cx="1828800" cy="402336"/>
          </a:xfrm>
          <a:prstGeom prst="roundRect">
            <a:avLst>
              <a:gd name="adj" fmla="val 13636"/>
            </a:avLst>
          </a:prstGeom>
          <a:solidFill>
            <a:srgbClr val="1F4462"/>
          </a:solidFill>
          <a:ln/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6647688" y="4123944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售前速查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77240" y="473659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2026-07-09 · Evaluation 模块 · 配套书单见《电子书书单.md》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全书导览 · 八章一条主线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00584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主线: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懂难点 → 识基准 → 选方法 → 用判官 → 建评估 → 验场景 → 跑闭环 → 应客户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472184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4721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86968" y="1417320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非确定性输出、评估三层分工、评估集=护城河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63440" y="1472184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9" name="Text 7"/>
          <p:cNvSpPr/>
          <p:nvPr/>
        </p:nvSpPr>
        <p:spPr>
          <a:xfrm>
            <a:off x="4663440" y="14721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047488" y="1417320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MMLU 饱和、GPQA/HLE、Agent 基准、Arena 与榜单争议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02920" y="2130552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2" name="Text 10"/>
          <p:cNvSpPr/>
          <p:nvPr/>
        </p:nvSpPr>
        <p:spPr>
          <a:xfrm>
            <a:off x="502920" y="21305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86968" y="2075688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 / 代码判 / 参考指标 / LLM 判官,四法怎么选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3440" y="2130552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5" name="Text 13"/>
          <p:cNvSpPr/>
          <p:nvPr/>
        </p:nvSpPr>
        <p:spPr>
          <a:xfrm>
            <a:off x="4663440" y="213055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047488" y="2075688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三种判法、三大偏差、校准流程、使用边界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02920" y="2788920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502920" y="27889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86968" y="2734056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自建评估:数据集与指标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黄金集、错误分析、冷启动三条路、CI 门禁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2788920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1" name="Text 19"/>
          <p:cNvSpPr/>
          <p:nvPr/>
        </p:nvSpPr>
        <p:spPr>
          <a:xfrm>
            <a:off x="4663440" y="278892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47488" y="2734056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场景验收:RAG/Agent/微调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三角指标、轨迹评估、回归门禁、安全维度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" y="3447288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3447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886968" y="3392424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评估工具链与生产闭环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开源三件套、平台选型、三大云落地、质量飞轮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663440" y="3447288"/>
            <a:ext cx="274320" cy="274320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7" name="Text 25"/>
          <p:cNvSpPr/>
          <p:nvPr/>
        </p:nvSpPr>
        <p:spPr>
          <a:xfrm>
            <a:off x="4663440" y="344728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047488" y="3392424"/>
            <a:ext cx="36118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</a:t>
            </a:r>
            <a:endParaRPr lang="en-US" sz="10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应答决策、POC 验收模板、误区总表、综合面试题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02920" y="4160520"/>
            <a:ext cx="8138160" cy="548640"/>
          </a:xfrm>
          <a:prstGeom prst="roundRect">
            <a:avLst>
              <a:gd name="adj" fmla="val 10000"/>
            </a:avLst>
          </a:prstGeom>
          <a:solidFill>
            <a:srgbClr val="E8EEF4"/>
          </a:solidFill>
          <a:ln/>
        </p:spPr>
      </p:sp>
      <p:sp>
        <p:nvSpPr>
          <p:cNvPr id="30" name="Text 28"/>
          <p:cNvSpPr/>
          <p:nvPr/>
        </p:nvSpPr>
        <p:spPr>
          <a:xfrm>
            <a:off x="640080" y="41605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本讲义怎么读: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概念页按「概念 → 类比 → 案例 → 小结」节奏;每章末配「动手做」与「客户会怎么问」;章节相互独立,可按需跳读。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导览 · 02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7A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开篇必备 · 全书通用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重点术语中英对照(中文为主)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0432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5" name="Text 3"/>
          <p:cNvSpPr/>
          <p:nvPr/>
        </p:nvSpPr>
        <p:spPr>
          <a:xfrm>
            <a:off x="612648" y="1234440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评估(Evals / Evaluation)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系统性度量模型或应用输出质量的工程实践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3273552" y="1170432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7" name="Text 5"/>
          <p:cNvSpPr/>
          <p:nvPr/>
        </p:nvSpPr>
        <p:spPr>
          <a:xfrm>
            <a:off x="3383280" y="1234440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基准测试(Benchmark)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公开统考卷:固定题集 + 统一判分,横向比模型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6044184" y="1170432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9" name="Text 7"/>
          <p:cNvSpPr/>
          <p:nvPr/>
        </p:nvSpPr>
        <p:spPr>
          <a:xfrm>
            <a:off x="6153912" y="1234440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黄金集(Golden Set)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自家场景的标准考卷:精选输入 + 期望输出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502920" y="2066544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11" name="Text 9"/>
          <p:cNvSpPr/>
          <p:nvPr/>
        </p:nvSpPr>
        <p:spPr>
          <a:xfrm>
            <a:off x="612648" y="2130552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判官(LLM-as-a-Judge)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让另一个 LLM 按标准给输出打分或比较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273552" y="2066544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13" name="Text 11"/>
          <p:cNvSpPr/>
          <p:nvPr/>
        </p:nvSpPr>
        <p:spPr>
          <a:xfrm>
            <a:off x="3383280" y="2130552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评分细则(Rubric)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把「好」拆成可逐条核对打分的条款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044184" y="2066544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15" name="Text 13"/>
          <p:cNvSpPr/>
          <p:nvPr/>
        </p:nvSpPr>
        <p:spPr>
          <a:xfrm>
            <a:off x="6153912" y="2130552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错误分析(Error Analysis)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看真实输出、归类错误,从错题长出评估项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02920" y="2962656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17" name="Text 15"/>
          <p:cNvSpPr/>
          <p:nvPr/>
        </p:nvSpPr>
        <p:spPr>
          <a:xfrm>
            <a:off x="612648" y="3026664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忠实度(Faithfulness)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答案是否只基于给定材料,不编造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3273552" y="2962656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19" name="Text 17"/>
          <p:cNvSpPr/>
          <p:nvPr/>
        </p:nvSpPr>
        <p:spPr>
          <a:xfrm>
            <a:off x="3383280" y="3026664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上下文精确率 / 召回率(Context Precision / Recall)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检索回来的材料「对不对 / 全不全」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044184" y="2962656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21" name="Text 19"/>
          <p:cNvSpPr/>
          <p:nvPr/>
        </p:nvSpPr>
        <p:spPr>
          <a:xfrm>
            <a:off x="6153912" y="3026664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位置偏差(Position Bias)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判官系统性偏爱特定顺序位置的答案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02920" y="3858768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23" name="Text 21"/>
          <p:cNvSpPr/>
          <p:nvPr/>
        </p:nvSpPr>
        <p:spPr>
          <a:xfrm>
            <a:off x="612648" y="3922776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冗长偏差(Verbosity Bias)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判官偏爱更长的答案,哪怕没新信息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3273552" y="3858768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25" name="Text 23"/>
          <p:cNvSpPr/>
          <p:nvPr/>
        </p:nvSpPr>
        <p:spPr>
          <a:xfrm>
            <a:off x="3383280" y="3922776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数据污染(Data Contamination)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考题混进训练数据,基准分数虚高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6044184" y="3858768"/>
            <a:ext cx="2633472" cy="804672"/>
          </a:xfrm>
          <a:prstGeom prst="roundRect">
            <a:avLst>
              <a:gd name="adj" fmla="val 6818"/>
            </a:avLst>
          </a:prstGeom>
          <a:solidFill>
            <a:srgbClr val="F4F7FA"/>
          </a:solidFill>
          <a:ln/>
        </p:spPr>
      </p:sp>
      <p:sp>
        <p:nvSpPr>
          <p:cNvPr id="27" name="Text 25"/>
          <p:cNvSpPr/>
          <p:nvPr/>
        </p:nvSpPr>
        <p:spPr>
          <a:xfrm>
            <a:off x="6153912" y="3922776"/>
            <a:ext cx="24140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轨迹评估(Trajectory Evaluation)</a:t>
            </a:r>
            <a:endParaRPr lang="en-US" sz="950" dirty="0"/>
          </a:p>
          <a:p>
            <a:pPr indent="0" marL="0">
              <a:buNone/>
            </a:pPr>
            <a:r>
              <a:rPr lang="en-US" sz="8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不只看结果,还逐步检查 Agent 的中间动作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术语对照 · 03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为什么评估这么难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Evaluating LLMs Is Hard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决定看这一章之前,先回答一个问题:你的 AI 应用改了一版 prompt,你怎么知道它变好了还是变坏了?如果答案是「多试几下感觉一下」,这一章就是为你准备的。评估(Evals)解决的正是「感觉」到「证据」的跨越——它是 AI 应用从 demo 走向生产的分水岭。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为什么大模型应用不能只靠「感觉不错」上线——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非确定性输出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到底难在哪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评估的三层分工: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基准测试(统考)、应用评估(面试)、生产监控(试用期)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各管什么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为什么说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评估集是 AI 应用真正的护城河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,比 prompt 更值钱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本模块与库内其它模块的边界: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质量归评估,延迟吞吐归 LLM-Inference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4014216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21" name="Shape 19"/>
          <p:cNvSpPr/>
          <p:nvPr/>
        </p:nvSpPr>
        <p:spPr>
          <a:xfrm>
            <a:off x="667512" y="4151376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4151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24712" y="4014216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被客户问「你们模型分数高就代表好用吗」时,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怎么把话接住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05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非确定性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非确定性:传统软件测试为什么失灵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传统软件同一输入永远同一输出,写个断言就能测;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LLM（Large Language Model） 输出是概率采样(Sampling),同一问题两次答案措辞不同,且多数任务没有唯一「正确答案」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——assert 式测试直接失效。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数学题阅卷 vs 作文阅卷: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数学题对答案就行;作文没有标准答案,只能按维度(切题、结构、文采)打分。LLM 评估天生是「改作文」,不是「对答案」。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改一版 prompt,盯着的问题答好了,原本正常的三个场景却悄悄答坏了。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这种「隐性回归」是 LLM 应用最常见的事故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,没有回归评估根本发现不了。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评估量的不是「对不对」,而是「好不好 + 稳不稳」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——所以需要一套专门的评估工程,拿单元测试思路硬套注定失败。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06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手感 vs 工程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「感觉不错」不可规模化:手感的天花板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靠开发者手感(vibes)挑几个例子看看,只能覆盖个位数场景;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真实问题分布是长尾的,手感够不着,更没法比较两个版本谁好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——连「变好了吗」都答不了。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餐厅老板试吃 vs 食品厂质检: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开店前尝两口可以;上了量产线,必须有抽检标准和合格率,不然坏一批赔一批。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「demo 惊艳、上线客诉」是行业常态: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挑的是顺手问题,真实用户问法千奇百怪。没有评估集,没人知道「惊艳」能覆盖百分之几的真实流量。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手感适合起步探索;规模化必须转成可重复、可比较、可回归的评估。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这是从「玩具」到「产品」的分水岭。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07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三层分工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评估三层:基准 / 应用评估 / 生产监控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基准测试(Benchmark)量模型通用能力;应用评估(Application Evals)量「你的场景+你的数据」;生产监控(Production Monitoring)量真实流量下的持续质量。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三层各管一段,互相不能替代。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高考、面试、试用期: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高考分高只说明基础好,面试考岗位匹配,试用期看真实产出。招人不会只看高考分,选模型同理。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某客户按榜单选了第一名模型,POC（Proof of Concept） 一跑,发现它在自家行业术语上不如第二名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——榜单是「高考分」,客户场景是「岗位面试」,两码事。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售前口径:榜单筛入围、应用评估定选型、生产监控保长期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——三层都讲到,方案才显得完整、专业。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08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评估资产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评估集是 AI 应用真正的护城河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模型会换、prompt 会改、框架会过时;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沉淀下来的是「你的场景里什么算好」+ 一套能验证它的题——评估集(Eval Set)是复用率最高的工程资产。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Evals 已是 2026 年 AI 工程最热技能之一: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Hamel Husain 与 Shreya Shankar 的评估课程已培训 2000+ 工程师和产品经理;OpenAI、Anthropic 官方指南都把「先定成功标准、先建评估」放在第一步。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换模型时,有评估集的团队一天内跑完回归、给出数据化结论;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没有的团队只能重新人肉试,一拖两周,最后还说不清到底好没好。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给客户讲:买模型不是终点,沉淀自己的评估体系才是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——以后每次换模型、改配置都能快速验证,这才是长期主义。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09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承上启下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边界与串联:本模块管什么、不管什么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边界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本模块管「质量」:答得对不对、好不好、稳不稳。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延迟、吞吐、成本这些「性能」指标归 LLM-Inference 模块;安全攻防与红队属于未来的 Security 模块。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36220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36220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334768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全库的评估线在这里汇合: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模块讲过检索质量指标、Agent 模块讲过评估与护栏、Fine-tuning 讲过验收四层、LLM-Training 讲过训练期评估——各章开了头,本模块把它们串成一套完整方法论。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5448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54482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3517392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一句话记分工:「快不快找推理,好不好找评估,炼没炼好找训练。」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给手头的应用立一套最小评估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选一个你最近接触的 AI 场景(客服问答 / 文档摘要 / 代码助手皆可),用一句话写下「什么算好」的成功标准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凭记忆写 10 个真实会被问到的问题,其中至少 3 个是刁钻 / 边界问法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拿当前系统跑一遍,人工给每题打「通过 / 不通过」,算出通过率——这就是你的第一版基线(Baseline)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记下每个「不通过」的原因,各用一个短语概括(答非所问 / 编造事实 / 格式错……),留给第 5 章用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别追求完美,10 道题的粗糙评估也远胜于零;这份「错题草稿」会在第 5 章长成正式评估集。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Q:你们模型在榜单上分数很高,是不是拿来就好用?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A:榜单是通用统考,证明基础能力;您的场景是岗位面试,得拿您的数据实测。建议先建 20-50 题的黄金集跑 POC,用数据说话——这也是各大模型厂官方指南推荐的第一步。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Q:评估要花多少钱、多少人?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A:起步很轻:几十道题加人工判分,一两天就有基线;标注团队、评估平台这类重投入,规模上去后才需要。评估省下的返工和事故成本,通常远大于投入。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Q:我们 demo 效果已经很好了,为什么还要做评估?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A:demo 覆盖的是挑过的问题,线上问法是长尾的。评估回答的是「好效果能覆盖百分之几的真实流量」——这个数字决定上线后是好评还是客诉。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Q:上线以后是不是就不用评了?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A:上线才是开始:模型升级、数据漂移、用户问法变化都会让质量悄悄滑坡。离线评估管每次变更,在线监控管日常水位,两条腿缺一不可。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Q:我们没有现成的测试数据,是不是没法评估?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A:可以从零起步:业务专家先写几十个典型问题,或从试运行日志采样,再用大模型辅助扩充。本讲义第 5 章有完整路子,POC 阶段可以陪着一起建。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为什么评估这么难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输出非确定、无标准答案,assert 式测试失灵——评估要按「改作文」思路做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「感觉不错」不可规模化:玩具与产品的分水岭,是有没有可重复、可比较、可回归的评估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三层分工:基准筛入围、应用评估定选型、生产监控保长期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评估集是换模型不换的资产,是 AI 应用真正的护城河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性能指标(延迟 / 吞吐)见 LLM-Inference 模块;RAG / Agent / Fine-tuning 各自的评估章,第 6 章统一收编。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章 ·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模型基准测试全景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Benchmarks: the Public Exams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客户会上最常见的开场就是「你们在 XX 榜单上排第几」。这一章把基准测试讲透:它怎么工作、为什么老基准纷纷「饱和」、Agent 基准为什么成了新主战场、数据污染和榜单争议是怎么回事——学完你既能读懂榜单,也能把客户从「唯榜单论」引到「场景实测」上来。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基准测试怎么工作: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固定题集 + 统一判分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,为什么它能横向比模型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「饱和」是什么:为什么 MMLU 上 90 分已分不出高下,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GPQA / HLE 怎么接棒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基准为什么成了新主战场: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SWE-bench、τ²-bench、BFCL v4 各考什么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数据污染怎么让分数虚高;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 众包对战与 Elo 排名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是怎么回事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4014216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21" name="Shape 19"/>
          <p:cNvSpPr/>
          <p:nvPr/>
        </p:nvSpPr>
        <p:spPr>
          <a:xfrm>
            <a:off x="667512" y="4151376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4151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24712" y="4014216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客户拿「榜单第一」说事时,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怎么把话题引到场景实测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基准原理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基准=统考:一套固定考卷横向比模型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基准测试(Benchmark)= 固定题集 + 标准判分流程: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所有模型做同一套题、按同一规则打分,分数可横向比较。经典如 MMLU:57 个学科的四选一选择题,拿准确率说话。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全国统考: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考卷统一、阅卷统一,不同学校的学生才能放上同一张榜。没有统一考卷,各说各话就没法比。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选择题式基准判分全自动(对答案即可),新模型发布几小时内社区就能复现分数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——便宜、快、可复现,是基准最大的优点。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基准的价值在「横向可比」,局限也在此: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题是公开的、通用的——既可能被押题,也不代表你的场景。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基准饱和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饱和的证据:头部分数挤在一起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39776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饱和(Saturation):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当头部模型都逼近满分,分差小于测量误差,榜单便失去区分度。MMLU / MMLU-Pro 上前沿模型集中在约 87–90%,已属此列。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2286000"/>
            <a:ext cx="39776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接棒的更难基准: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GPQA Diamond(博士级理科题,非本专业博士约 34 分)、HLE(约 2,500 道专家题,前沿模型仍只有三五成)。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3337560"/>
            <a:ext cx="39776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售前含义: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客户拿 MMLU 说事,可以直说「这科大家都接近满分了,要看区分度得看 GPQA / HLE / SWE-bench 这类」。</a:t>
            </a:r>
            <a:endParaRPr lang="en-US" sz="10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709160" y="1234440"/>
          <a:ext cx="3931920" cy="2834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/>
          <p:nvPr/>
        </p:nvSpPr>
        <p:spPr>
          <a:xfrm>
            <a:off x="4709160" y="41605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7A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数据核实于 2026-07-09;新模型发布即变,引用前建议再查一次。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Agent 基准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基准:考「干活」而不是「答题」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能力比拼从「答题」转向「干活」: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 Verified 考端到端修真实 GitHub issue;Terminal-Bench(现行 4.0,持续维护)用高难终端任务考命令行实操;OSWorld 考图形界面操作;τ²-bench 考多轮客服里的工具调用。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BFCL v4(2026-04)把函数调用基准改成整体 Agentic 加权: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40% + 多轮 30% + 其余 30%。行业共识:「会调工具」只是起点,「多步把事办成」才是考点。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2026-10 格局一句话: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Opus 5(07-24)仍以 96% 领跑 SWE-bench Verified,各家已换代至 GPT-6 Astra、Gemini 4 Argon、Opus 5.5;OpenAI 2026-02 以污染为由退榜,转推的 Pro 亦被撤荐——没有全能冠军,按任务选模型。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给客户讲 Agent 选型:先问「要它干哪类活」,再看对口的 Agent 基准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,别看综合榜。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基准速查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主流基准速查表</a:t>
            </a:r>
            <a:endParaRPr lang="en-US" sz="2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108960"/>
                <a:gridCol w="292608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基准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考什么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现状(2026-08 核实)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MMLU / MMLU-Pro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多学科选择题,通用知识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已饱和:前沿模型约 87–90%,顶部无区分度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GPQA Diamond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博士级理科推理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头部 93.5~96%,前十差 2.5 分,区分度收窄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HLE(Humanity's Last Exam)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约 2,500 道跨学科专家题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前沿约 45~65%,区分度最好的知识型基准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SWE-bench Verified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修真实 GitHub issue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编码主基准,已趋饱和并陷污染争议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Terminal-Bench 4.0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高难终端任务,持续维护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07 出 3.0、08 出 4.0,任务来自真实工作流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τ²-bench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多轮客服 + 工具调用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对话式 Agent 任务的代表基准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BFCL v4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函数 / 工具调用综合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2026-04 改版,Agentic 加权 40%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引用任何基准分数前,先确认版本与日期——基准比模型过时得更快。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数据污染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数据污染:考前泄题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数据污染(Data Contamination):基准题目混进了训练数据,模型「背过这张卷」,分数虚高。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基准发布越久、越流行,污染风险越大。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题库泄露: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考生背熟历年真题,统考分暴涨;换套新题立刻现原形——分数反映的是记忆,不是能力。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反污染三件套: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私有保留集(Held-out Set,题不公开)、动态换题(如 Arena 用实时新问题)、污染检测(看模型能否续写出原题)。看榜优先信「题不公开」的。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售前警觉点:某模型老基准分数异常亮眼、新基准平平——先怀疑污染,再谈能力。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Arena 竞技场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 与 Elo:众包对战怎么排名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Arena(原 Chatbot Arena / LMArena,2026-01 更名)让真人盲测: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同一问题发给两个匿名模型,用户投票选更好的,用 Elo 等级分聚合成榜——量的是「真人偏好」,不是标准答案。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天梯排位赛: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不考固定卷,靠一场场对战积分;场次越多、对手越强,分数越可信。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累计 6200 万票(跨模态),是最有影响力的公开榜之一;2026-10 B 轮估值 31 亿美元。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注意:它量「用户更喜欢谁」,而偏好会被答案的风格、排版所左右。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Arena 适合看通用对话的讨喜程度;专业任务(代码 / 检索 / 合规)还得看任务型基准 + 自家评估。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榜单争议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榜单的暗面:The Leaderboard Illusion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《The Leaderboard Illusion》(2025)揭示:部分厂商在 Arena 私测多个变体、只公开最优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——曾有厂商私测 27 个变体后择优上榜;榜单机制事实上对大厂更有利。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这不是说榜单造假,而是分数里含「应试优化」成分: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为榜单调出来的那一版,和你拿到手的 API 版本,表现可能不一致。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售前正确用法:榜单当「初筛雷达」而非「终审判决」;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关键决策一律回到客户数据上的黄金集实测,并把实测写进 POC 方案。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一句话:「榜单筛入围,实测定输赢。」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把三个基准讲成客户听得懂的话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 GPQA、SWE-bench Verified、τ²-bench 三个基准,各用一句话写下「它考什么 / 不考什么」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找一个你最近的客户场景(如企业知识问答),判断哪个基准和它最相关、哪个完全不相关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模拟客户拿「某模型 Arena 第一」来问,写一段三句话应答:承认榜单价值 → 指出局限 → 引到 POC 实测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对照本章速查表,检查应答里引用的分数与现状是否过时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方案和报价书里引用基准分数务必标注核实日期——过时数字被客户当场纠正,比不引用更伤。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Q:榜单第一的模型是不是就是最好的?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A:榜单量的是通用能力或大众偏好,您的场景有自己的数据和术语。榜单适合筛入围名单,最终选型建议用您的真实问题做黄金集实测——几十道题就能看出差别。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Q:为什么每家发布会都说自己第一?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A:基准有几十个,总能挑到对自家有利的那几个;测试配置(提示词、采样参数)不同也会让分数漂移。看第三方统一口径的复测,比看发布会靠谱。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Q:开源模型分数都追上闭源了,用开源是不是就够了?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A:很多基准上确实接近了,但分数不含工程配套:稳定性、长上下文行为、安全兜底、SLA。建议开源闭源都进 POC,用同一套评估比质量和总拥有成本。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Q:你们能不能承诺在我们场景里也达到榜单水平?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A:拿统考分承诺面试表现是不专业的。我们的做法是共建评估集、跑 POC、给出您场景的实测数据——这个数据我们敢写进验收标准,榜单分数不敢。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Q:基准分数是不是都被「刷题」刷出来的?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A:污染确实存在,所以业界转向私有保留集和动态题目。优先信题目不公开、近期发布的基准,再拿多个基准交叉验证——任何单一数字都别全信。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24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模型基准测试全景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基准=统考:横向可比是价值;题目公开、内容通用是局限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MMLU 已饱和,知识区分度看 GPQA / HLE;干活能力看 SWE-bench / τ² / BFCL v4 等 Agent 基准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数据污染让分数虚高;Arena 量偏好且有「私测择优」争议——榜单筛入围,实测定输赢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引用基准分数先查版本和日期,基准比模型过时更快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模型厂视角的训练期评估见 LLM-Training 模块;「实测定输赢」的实测方法,第 5 章展开。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· 25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评估方法谱系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Evaluation Method Toolbox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知道了「要评估」,下一个问题是「怎么判分」。这一章把四种判分方式——人工评估、代码判分、参考答案指标、LLM 判官——一次讲清:各自的成本、速度、可靠性,以及一条重要的设计顺序:能用代码判的绝不上判官,能用判官的绝不堆人工。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四种判分方式(人工 / 代码 / 参考指标 / LLM 判官)各自的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成本、速度、可靠性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 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 / ROUGE 这类传统指标在 LLM 时代基本失灵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「能用代码判就用代码判」的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设计顺序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,怎么为一个任务挑对判法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人工评估什么时候不可替代,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怎么用抽检把人工用在刀刃上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27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人工评估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人工评估:金标准,但要省着用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人工评估(Human Evaluation)是质量的最终裁判: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领域专家按维度打分或成对比较。所有自动方法——包括 LLM 判官——最终都要向人工标注对齐。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米其林评委: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最权威,但一天只能吃几家店——你不能让评委守着流水线尝每一份菜。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常见落地姿势: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专家标注一批金标准用于校准自动判分;上线后按 1%~5% 抽检复核;高风险输出(医疗 / 法务)人工全审。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人工不是被淘汰的方法,而是被「省着用」的方法:定标准、校判官、兜底线。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28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代码判分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代码判分:便宜精确,只管硬指标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代码判分(Code-based Grading):精确匹配、正则、JSON Schema 校验、跑单元测试。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判得了格式对不对、数字准不准、代码跑不跑得通;判不了「写得好不好」。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机器阅卡: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选择填空秒出分、零成本、绝对公平;但作文题塞进读卡机就没意义了。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SWE-bench 全靠代码判分: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补丁提交后跑测试套件,通过即得分——所以它能全自动跑几千题。这正是「能代码判就代码判」的收益。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设计评估先想「能不能把题出成可代码判的形式」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(选择题化、结构化输出),把判官留给真正主观的部分。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29</a:t>
            </a:r>
            <a:endParaRPr lang="en-US" sz="8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参考指标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参考指标的黄昏:BLEU / ROUGE 为何失灵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 / ROUGE 靠「与参考答案的词面重叠」打分,来自机器翻译 / 摘要时代;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的答案常与参考措辞完全不同却语义正确——词面重叠会冤枉好答案、放过坏答案。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按关键词命中率给作文打分: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满纸关键词的空话拿高分,立意新颖的好文反而低分。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语义嵌入类指标(如 BERTScore)缓解了措辞问题,但量不出事实错误与逻辑漏洞。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业界现状:参考指标退居辅助信号,主力让位给代码判分 + LLM 判官。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售前注意:客户的评估方案若还拿 BLEU 当主指标,这本身就是一个咨询切入点。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30</a:t>
            </a:r>
            <a:endParaRPr lang="en-US" sz="8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方法对比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四种判分方式对比</a:t>
            </a:r>
            <a:endParaRPr lang="en-US" sz="2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1188720"/>
                <a:gridCol w="1188720"/>
                <a:gridCol w="2011680"/>
                <a:gridCol w="21945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判法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速度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可靠性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人工评估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金标准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定标准、校准判官、高风险兜底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代码判分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客观题上最可靠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格式 / 精确答案 / 代码 / 结构化输出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参考指标(BLEU 等)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LLM 时代失灵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仅作辅助信号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LLM 判官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中(推理费)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快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校准后可用,有偏差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主观质量的规模化打分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顺序口诀:先代码判,再判官,人工定标 + 抽检——三层搭配,好钢用在刀刃上。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31</a:t>
            </a:r>
            <a:endParaRPr lang="en-US" sz="8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判官初识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LLM-as-a-Judge 初识:请模型当阅卷老师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判官(LLM-as-a-Judge):把「被评输出 + 评分标准」交给另一个(通常更强的)模型打分或比较。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它把「作文题阅卷」自动化了,是应用评估能规模化的关键一环。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请学霸帮忙批改: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比请老师(人工)便宜快得多,大方向也准;但学霸有自己的口味,正式批卷前得先和老师对几份卷子,确认口径一致。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判官判 RAG（Retrieval-Augmented Generation） 忠实度: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「以下答案是否只基于给定材料?列出无依据的句子」——这类细则明确的判断,校准后的判官与人工一致率可到九成上下(随任务而异)。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判官不是免费午餐:它自己也是 LLM,有偏差、要校准、有推理成本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——下一章专门拆它。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32</a:t>
            </a:r>
            <a:endParaRPr lang="en-US" sz="8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同一道题,设计两种判法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取一个真实任务,如「从合同里抽出甲方、乙方、金额,输出 JSON」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写代码判分版:JSON Schema 校验 + 三个字段精确比对,写明判分规则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写判官版评分细则:给「抽取完整性」定 1-5 分标准,每档一句话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复盘:哪些维度必须判官或人工,哪些代码就够?把能代码化的全部代码化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大部分企业任务都能用「结构化输出 + 代码判」覆盖七成判分需求,判官只兜剩下三成——评估成本立刻降一个量级。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33</a:t>
            </a:r>
            <a:endParaRPr lang="en-US" sz="8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Q:评估能不能全自动、完全不要人?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A:判分可以高度自动化,但「什么算好」的标准必须人定,自动判官也要人工标注来校准。成熟做法是用 5% 的人工判断,撬动 95% 的自动化。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Q:LLM 判官和直接看用户点赞有什么区别?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A:点赞是稀疏、滞后的真实信号;判官是即时、可控的代理信号。点赞用来验证判官方向对不对,判官用来在上线前拦住问题——互补,不互替。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Q:BLEU 有 0.7,算好吗?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A:在 LLM 应用里这个数字基本没有业务含义,它只量词面重叠。建议换成任务通过率、忠实度这类能对着业务讲的指标——每个指标都该能翻译成一句业务话。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Q:人工评估太贵,能省吗?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A:能省但不能省光:把人工集中在定标准、校判官、抽检三件事上,单次评估的边际人工可以压到很低,同时保住可信度和审计合规。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Q:一道题该用哪种判法,有没有简单规则?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A:有:答案唯一或可结构化就代码判;主观质量用判官;高风险或标准模糊留人工。一个评估集里三种混用是常态,不是设计失误。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34</a:t>
            </a:r>
            <a:endParaRPr lang="en-US" sz="8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评估方法谱系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人工是金标准但省着用:定标准、校判官、抽检兜底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代码判分便宜精确:设计评估先把题「出成可代码判的形式」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BLEU / ROUGE 在 LLM 时代失灵,只作辅助信号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判官解锁主观质量的规模化打分,但有偏差、必须校准——下一章展开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结构化输出与工具调用的工程手法可回看 Agent 模块;判官的偏差与校准,第 4 章深潜。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· 35</a:t>
            </a:r>
            <a:endParaRPr lang="en-US" sz="8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LLM-as-a-Judge 深潜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LLM-as-a-Judge, Done Right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判官是应用评估的主力判分手段,也是最容易被用错的一个:裁判自己就是 LLM,有立场、有口味、会被顺序和长度带偏。这一章把三种判法、三大偏差、校准流程和使用边界讲透——学完你能一眼看出一套判官方案靠不靠谱。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三种判法(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单点打分 / 成对比较 / 评分细则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)各适合什么,为什么 LLM 更擅长「判别」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三大偏差: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位置、冗长、自我偏好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,各自的实验证据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判官校准四步: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人工金标准 → 最强判官对齐 → 达标上量 → 降本重测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判官的边界: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为什么它辅助而非替代人工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,高风险场景怎么兜底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37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三种判法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三种判法:打分、比较、按细则批改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单点打分(Pointwise)给单个输出打 1-5 分;成对比较(Pairwise)两个输出选更好;评分细则(Rubric)把「好」拆成可核对条款逐条判。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 更擅长判别式任务——比较和逐条核对,远比裸的绝对打分稳定。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问人「这碗面打几分」很难答得稳定;问「这两碗哪碗好吃」谁都答得准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——比较比打分容易,机器也一样。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官方最佳实践明确建议: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评估任务尽量设计成成对比较、分类、按细则判分,少用开放式绝对分数——绝对分数漂移大、难对齐。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设计判官先选题型:回归监控用细则逐条判,版本对比用成对比较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,绝对分数只作趋势参考。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38</a:t>
            </a:r>
            <a:endParaRPr lang="en-US" sz="8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位置偏差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位置偏差:先说的占便宜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位置偏差(Position Bias):成对比较时,判官系统性偏向某个位置的答案。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实验里仅仅交换两个答案的顺序,判决结果就能漂移超过 10%。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法庭上先陈述的一方占了第一印象的便宜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——裁判自认为公正,却被出场顺序牵着走。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标准缓解:每对答案跑两次(A-B 与 B-A),两次判决一致才计数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,不一致记平局或送人工。在 prompt 里写「请忽略顺序」帮助有限,换序复核才是硬手段。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任何成对判官不做换序复核,结果都要打问号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——这是评审客户判官方案的第一个检查点。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39</a:t>
            </a:r>
            <a:endParaRPr lang="en-US" sz="8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冗长与自我偏好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冗长偏差与自我偏好:长的、像自己的占便宜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冗长偏差(Verbosity Bias):把答案改写得更长、不加任何新信息,部分判官 90% 以上概率偏好长版。自我偏好(Self-Preference):判官给「更像自己写的」输出打更高分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(与生成困惑度显著相关)。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偏爱字数多的作文的阅卷老师,以及偏爱和自己文风相近学生的老师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——都不是故意的,但都真实存在。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缓解:细则里写明简洁性条款并要求引用证据;判官与被评模型错开厂家(别让模型自评);不同家族多判官交叉。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「用哪家模型当判官」本身就是评估设计决策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——裁判和运动员同门,是客户方案里最常见的坑。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40</a:t>
            </a:r>
            <a:endParaRPr lang="en-US" sz="8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判官校准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判官校准:先对齐人工,再谈上量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做法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校准(Calibration)四步: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人工标一批金标准判决(几十到几百条)→ 最强模型当判官跑同一批 → 算判官与人工一致率,达标(常见门槛 85%~90%,视任务)才上量 → 换便宜判官降本后,重测一致率。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新阅卷老师先试批 50 份卷子,和阅卷组长比对口径,一致了才允许正式上岗。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2026-03 开源的 Judge Reliability Harness 对多个判官做一致性与区分度压测,结论:没有判官全面可靠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——可靠性是「逐任务」的属性,不是模型的属性。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「判官准不准」没有通用答案,只有「在这个任务上校准过没有」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——校准数据留档,巡检时复测。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41</a:t>
            </a:r>
            <a:endParaRPr lang="en-US" sz="8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偏差速查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判官偏差与缓解速查</a:t>
            </a:r>
            <a:endParaRPr lang="en-US" sz="24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011680"/>
                <a:gridCol w="2194560"/>
                <a:gridCol w="25603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偏差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表现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实验证据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缓解手段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位置偏差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偏向特定顺序的答案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换序可致判决漂移 &gt;10%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换序双跑;不一致判平局或送人工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冗长偏差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偏爱更长的答案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无新信息的加长版被偏好 &gt;90%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细则加简洁性条款,要求引用证据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自我偏好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偏爱像自己写的输出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与生成困惑度显著相关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判官与被评模型错开;多判官交叉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口径漂移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绝对分数随批次漂移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单点打分重测不稳定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改成对 / 细则判;用锚定样本定期复测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先校准、再上量、定期复测——判官是需要「年检」的仪器,不是一次买断的工具。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42</a:t>
            </a:r>
            <a:endParaRPr lang="en-US" sz="8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使用边界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判官的边界:辅助而非替代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业界共识:LLM 判官增强而非替代人工评估。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高风险场景(医疗 / 法务 / 资金操作)人工必须在环(Human-in-the-loop);判官负责规模化初筛,人工负责标准制定与终审。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36220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36220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334768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实务分层: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判官全量打分 → 低分与边界样本自动送人工复核 → 人工判决回流为新的校准数据——「判官干活、人工把关、数据回流」的闭环。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354482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354482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3517392"/>
            <a:ext cx="7269480" cy="112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判官三问,评审任何判官方案先问:①和人工对齐过吗?②换序复核了吗?③高风险有人工兜底吗?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43</a:t>
            </a:r>
            <a:endParaRPr lang="en-US" sz="8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写一个细则判官并亲手校准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为「客服回答质量」写 4 条评分细则:事实正确、引用来源、语气得体、简洁——每条一句判定标准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 10 条真实(或模拟)客服回答,自己先按细则人工判一遍,记下判决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把细则写进判官 prompt,让模型判同一批,计算与你的一致率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找出不一致的样本,改「细则措辞」而不是换判官模型,重跑看一致率是否上升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校准时优先改细则、不改模型——多数不一致源于标准含糊,把细则写清楚比换更贵的判官便宜得多。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44</a:t>
            </a:r>
            <a:endParaRPr lang="en-US" sz="8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Q:让 AI 评 AI,靠谱吗?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A:校准过的判官在明确细则下与人工一致率能到九成上下,足够做规模化初筛;没校准的判官确实不可信。关键不是「用不用判官」,而是「有没有按流程校准」。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Q:判官该用哪个模型?用你们自家的吗?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A:校准阶段用当前最强的模型,对齐人工后可换性价比款并重测一致率。另有一条硬原则:判官尽量与被评模型错开厂家,避免自我偏好。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Q:判官打分也要烧 token,成本怎么算?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A:判官成本约等于被评流量乘判官单价。常见做法:全量代码判 + 抽样判官判(如 10%),或只对变更做全量判。这笔钱通常远低于一次线上事故的代价。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Q:判官会不会偏向你们自家模型?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A:会,这就是自我偏好偏差,有实验证据。所以正式评估要么用第三方模型当判官,要么多判官交叉,要么以人工金标准定期复核——方案里我们都会写明。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Q:有了判官,人工还要干嘛?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A:人定标准、人校判官、人管高风险终审。判官把人从「每条都看」解放成「看标准和边界样本」;但完全拿掉人工的评估,在审计与合规上过不了关。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45</a:t>
            </a:r>
            <a:endParaRPr lang="en-US" sz="8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LLM-as-a-Judge 深潜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更擅长判别:成对比较、按细则核对,优于开放式绝对打分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三大偏差:位置(换序漂移 &gt;10%)、冗长(加长版被偏好 &gt;90%)、自我偏好(裁判偏爱同门)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校准四步:人工金标准 → 最强判官对齐 → 达标上量 → 降本重测;可靠性是逐任务属性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判官辅助而非替代:高风险人工在环;评审方案用「判官三问」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判官在 RAG 忠实度、Agent 轨迹上的具体用法见第 6 章;把判官接进 CI 与云服务见第 7 章。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 · 46</a:t>
            </a:r>
            <a:endParaRPr lang="en-US" sz="8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自建评估:数据集与指标设计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Building Your Own Evals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面讲的是「别人的考试」和「判分的手艺」,这一章回答最实际的问题:你自己的评估集从哪来?多少题才够?指标怎么定才能对着业务讲?核心方法只有一个——错误分析:评估项不是从论文里抄的,是从你系统的真实错误里长出来的。</a:t>
            </a:r>
            <a:endParaRPr lang="en-US" sz="12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自建评估:数据集与指标设计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黄金集怎么建: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多少题、什么构成、从哪来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错误分析方法: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评估项怎么从真实错误里「长」出来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没有标注数据时的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三条起步路:专家手写 / 日志采样 / 合成造题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指标怎么和业务对齐: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为什么「通过 / 不通过」优于五分制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02920" y="4014216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21" name="Shape 19"/>
          <p:cNvSpPr/>
          <p:nvPr/>
        </p:nvSpPr>
        <p:spPr>
          <a:xfrm>
            <a:off x="667512" y="4151376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415137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24712" y="4014216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评估怎么进 CI 门禁,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评估集怎么持续生长不过时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48</a:t>
            </a:r>
            <a:endParaRPr lang="en-US" sz="8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黄金集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黄金集:为你的业务出一张校本卷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黄金集(Golden Set):精选的「输入 + 期望」样本集,代表你场景的真实分布。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起步 20~50 题足矣——贵在真实,不在数量。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从全国统考卷到校本题库: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统考(基准)人人一样;校本题库照着自家学生的薄弱点出。你的黄金集,就是为你的业务出的校本卷。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构成配比参考: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 高频典型题 + 25% 边界与刁钻题 + 15% 必须完美的高价值题(涉及价格、合规话术等)——比例按业务风险调。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黄金集是评估体系的地基;第 1 章动手做写下的 10 道题,就是它的种子。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49</a:t>
            </a:r>
            <a:endParaRPr lang="en-US" sz="8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错误分析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错误分析:评估项从错题里长出来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错误分析(Error Analysis)是实践派方法论(Hamel 派)的核心: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别急着定指标——先逐条看几十条真实输出,每条错误用短语记下来(开放编码),再归并成错误类别(轴向编码),每个高频类别对应一个评估项。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错题本: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不是把错题抄一遍,而是归类出「计算粗心 / 概念不清 / 审题失误」,下次专项练——评估项就是给 AI 建错题本。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某企业问答系统看 50 条日志,归出三类高频错误:引用过期文档 38%、过度拒答 24%、术语用错 18%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——评估集立刻有了三个专项维度,比拍脑袋写的「准确性 / 流畅性」有用得多。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先看数据、再定指标:指标是从错误里长出来的,不是从论文里抄来的。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50</a:t>
            </a:r>
            <a:endParaRPr lang="en-US" sz="8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冷启动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没有标注数据:三条起步路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做法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路一·专家手写: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业务专家半天写 30 题,质量最高。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路二·日志采样: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从试运行 / 客服工单挑真实问题,分布最真。</a:t>
            </a: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路三·合成造题(Synthetic Data):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LLM 从文档批量造「问题 + 参考答案」,量最大,但必须人工抽审后才能入集。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建题库的三种老师: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命题专家、收集历年真题的教研员、批量改编例题的助教——三者合用,题库又快又真。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C3B33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合成题的坑:模型爱出「文档原句就能答」的软柿子题,难度偏低。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要在造题 prompt 里强制出对比题、多跳题、无答案题(考拒答)。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三路并进:专家定调、日志保真、合成上量——黄金集两周内就能从 0 到 100 题。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51</a:t>
            </a:r>
            <a:endParaRPr lang="en-US" sz="85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指标设计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指标与业务对齐:先标准,后指标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官方口径:先定成功标准(Success Criteria),再倒推指标与题型。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标准要具体可判:「95% 事实正确、100% 不泄露内部价格」,好过一句「回答质量高」。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能二分类就别打分: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每题「通过 / 不通过」判得稳、算得清(通过率)、和验收线好挂钩。五分制里 3.8 和 4.1 的差别,没人说得清、也没人负责。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把指标翻译成业务话: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事实错误率↔客诉与法律风险;拒答率↔转人工成本;忠实度↔品牌信誉。给客户汇报时,每个指标都要能对上一句业务话。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指标不超过 5 个:一两个北极星(通过率 / 忠实度)+ 几个专项维度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——多了没人看,也没人管。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52</a:t>
            </a:r>
            <a:endParaRPr lang="en-US" sz="8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CI 门禁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评估进 CI:每次变更都要过门禁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把评估当测试跑: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 改动、模型升级、检索配置变更——任何变更都触发评估集回归,通过率低于门槛就挡住上线,和代码 CI 的测试门禁一个逻辑。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代码合并要过单元测试,prompt 合并也要过评估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——「只改了一个词」和「只改了一行代码」一样,都是变更,都可能引入回归。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工具生态早已就位: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DeepEval 以 pytest 风格写评估用例,promptfoo 用 YAML 配置跑矩阵回归,都能挂进 GitHub Actions——第 7 章展开选型。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评估进 CI 是评估工程化的标志动作:从「上线前跑一次」变成「每次变更自动跑」。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53</a:t>
            </a:r>
            <a:endParaRPr lang="en-US" sz="8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 · 持续生长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评估集要持续生长:一次建成必然过时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官方口径:评估集要随产品生长。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上线后的坏例(Bad Case)持续回流评估集——线上每踩一个坑,评估集就多一道题,同一个坑不踩第二次。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免疫系统: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每次感染都产生新抗体;评估集就是应用的免疫记忆,越打越强。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C3B33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两个维护点: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防泄漏——评估题别混进微调训练数据(考题进了教材,分数就虚了);防过拟合——一直对着同一套题优化会调成「应试机器」,要定期补新题、留保留集。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评估集是活资产:有人负责、有回流机制、有版本管理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——这三件事写进运营方案,客户才能长期受益。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54</a:t>
            </a:r>
            <a:endParaRPr lang="en-US" sz="85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自建评估:数据集与指标设计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 20 条日志做一轮真·错误分析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从你的系统(或任一在用的 AI 工具)导出 20 条真实输入输出,逐条读完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给每条有问题的输出写一个短语标签(答非所问 / 编造引用 / 格式崩……),不限类别数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归并同义标签,数出前 3 个高频错误类别,各写成一个评估项(判定标准一句话)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为每个评估项从日志里挑 3~5 条样本入集——你有了一个从真实错误长出来的 15 题评估集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全程别打开任何评估框架——错误分析的价值就在「人看数据」这一步,工具只是后面的加速器。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55</a:t>
            </a:r>
            <a:endParaRPr lang="en-US" sz="8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自建评估:数据集与指标设计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Q:我们没数据、没标注团队,评估怎么起步?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A:三条路并行:业务专家半天写 30 题、试运行日志采样、大模型从文档合成题目再人工抽审。两周从 0 到 100 题很现实,POC 阶段可以一起建。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Q:评估集要多大才算够?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A:起步 20-50 题就能指导决策,关键是覆盖典型、边界、高价值三类;之后靠坏例回流自然生长。几百题的活集,胜过几千题的死集。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Q:题目和标准该谁定,业务还是 IT?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A:业务定「什么算好」(成功标准),IT 定「怎么判」(题型与判分)。最好的做法是两边各出一人,每周一起看 20 条坏例——标准自然越磨越准。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Q:评估集多久更新一次?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A:两个触发点:线上出现新类型坏例就回流(随时);每季度整体审一遍题目是否过时(定期)。另留 10-20% 保留集不参与日常调优,防过拟合。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Q:怎么防止团队为了过评估而应试?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A:三招:保留集不公开、定期换题、关键指标同时对照线上真实信号(客诉率 / 转人工率)。评估分和线上口碑背离时,先修评估集再查系统。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56</a:t>
            </a:r>
            <a:endParaRPr lang="en-US" sz="85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自建评估:数据集与指标设计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黄金集 20-50 题起步:典型 + 边界 + 高价值三类混配,真实比数量重要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错误分析是核心方法:看数据 → 记短语 → 归类 → 长出评估项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冷启动三条路:专家手写、日志采样、合成造题 + 人工审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先标准后指标、能二分类别打分;评估进 CI、坏例回流——评估集是活资产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/ Agent / 微调场景的专项指标见第 6 章;这套流程接上工具与云服务见第 7 章。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· 57</a:t>
            </a:r>
            <a:endParaRPr lang="en-US" sz="8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场景验收:RAG / Agent / 微调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Scenario Acceptance: RAG, Agents, Fine-tuning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方法论要落到具体场景才算数。这一章把全库的评估线正式收编:RAG 怎么把「检索」和「生成」分开验、Agent 怎么同时看「结果」和「轨迹」、微调怎么防「变笨」——三个场景共用一个骨架:黄金集 + 分层判分 + 回归门禁。</a:t>
            </a:r>
            <a:endParaRPr lang="en-US" sz="1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场景验收:RAG / Agent / 微调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评估三角: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忠实度 / 上下文精确率 / 上下文召回率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,检索与生成分开评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评估双轨: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 vs 轨迹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,工具调用与稳定性怎么量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微调验收: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别只看 loss,回归门禁防「变笨」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幻觉率与安全维度怎么进验收;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护栏与评估的分工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59</a:t>
            </a:r>
            <a:endParaRPr lang="en-US" sz="8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RAG 三角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评估三角:开卷考试怎么判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Ragas 定义的三角: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忠实度(Faithfulness)——答案是否只基于检索到的材料;上下文精确率(Context Precision)——检回来的材料有多少是相关的;上下文召回率(Context Recall)——该检回来的检全了没有。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开卷考试三件事: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翻到对的页(召回)、别抄不相干的段落(精确率)、答案只依据书上写的(忠实度)——三关各自把守。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用三角定位问题: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忠实度低 → 生成端在编造,改 prompt / 换模型;召回率低 → 检索端没找到,修 chunking / embedding / 混合检索。三角把「哪一段坏了」拆出来。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评估第一原则:检索与生成分开评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——合在一起只知道「错了」,分开才知道「谁错了」。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60</a:t>
            </a:r>
            <a:endParaRPr lang="en-US" sz="8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RAG 检索先行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 实务:检索质量先行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检索端有经典可代码判的指标: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recall@k(前 k 条命中率)、MRR(Mean Reciprocal Rank，首个命中的排名倒数)——便宜、快、全自动,RAG 模块评估章讲过的这套在此复用。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评估顺序:先把检索评到位(代码判,快),再评端到端(判官判忠实度,贵)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——检索都不对,端到端评估是在浪费判官钱。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经验规律:RAG 生产事故的大头出在检索端(没检到 / 检错),生成端编造只占小头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——先修检索,是性价比最高的优化路径。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客户问「RAG 答错了怎么办」:先跑检索指标定位,别急着换大模型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——多数时候是检索的锅。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61</a:t>
            </a:r>
            <a:endParaRPr lang="en-US" sz="8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Agent 双轨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评估:结果与轨迹双轨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结果评估(Outcome)只看任务最终完成没有;轨迹评估(Trajectory)检查中间每步: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该调的工具调了吗、参数对吗、有没有绕弯路或死循环。结果管验收,轨迹管定位,两者都要。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考驾照: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到没到终点是结果,压线、忘打灯是过程扣分——只看结果,危险驾驶也算通过。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τ²-bench 的多轮任务、BFCL 的工具调用准确率,思想都能搬回家: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定义「正确工具序列」逐步比对;多次运行看 pass^k(k 次全过才算稳)——Agent 输出方差大,单次通过不代表稳定。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评估比单轮问答贵一个量级(要跑完整任务)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——更要先用小黄金集起步,别一上来铺几百个任务。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62</a:t>
            </a:r>
            <a:endParaRPr lang="en-US" sz="85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Agent 五层栈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把双轨展开：Agent 评测五层栈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结果与轨迹之下还能再拆五层:Outcome(目标达成/最终状态)→ Trajectory(计划/路由/停止)→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Tools(选择/参数/权限/副作用)→ Safety(越权/注入/可恢复)→ Efficiency(步数/token/延迟/成本)。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体检报告: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越靠下的层越「客观可测」,越靠上的层越接近业务价值——五层各有仪器,谁都替代不了谁。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危险的成功:任务完成了(Outcome 过),但中途越权改了库(Safety 挂)——只评结果会把它放行。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先定义不可违反的状态与禁止动作,再比较多条合格轨迹谁更稳、更省、更可解释。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五层缺一,都可能把危险成功误判为好结果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——报价时按五层列评测项,客户一眼看出你和「只跑分」的区别。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63</a:t>
            </a:r>
            <a:endParaRPr lang="en-US" sz="85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Agent 分层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实务:分层验收,别只评顺风局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做法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分层从便宜到贵: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单步层(工具调用正确率,代码判)→ 任务层(结果通过率,判官 / 代码判)→ 会话层(多轮一致性、步数与成本,统计)。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Anthropic 官方建议:自动评估重点放在预上线与 CI/CD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——每次改 agent 逻辑、换模型都跑;能力评估(新任务行不行)与回归评估(老任务稳不稳)分开维护。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C3B33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常见坑:只评 happy path。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要专门造「工具报错、返回为空、用户中途改主意」的扰动用例——Agent 的价值恰恰体现在异常处理上。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回链 Agent 模块「评估与护栏」章:那边说了「要评」,本页给全「怎么评」的分层。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64</a:t>
            </a:r>
            <a:endParaRPr lang="en-US" sz="85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微调验收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微调验收:别只看 loss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训练侧 loss 下降不等于业务变好。微调验收看四层(回链 Fine-tuning 模块第 7 章):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目标能力提升了吗、通用能力掉了吗(灾难性遗忘)、格式与安全行为稳吗、线上 A/B 赢了吗。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专项集训后,专项分涨了,总分掉没掉?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——只看专项成绩单,会把「偏科」当「进步」。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回归门禁:微调前冻结一套通用回归集(与训练数据零重叠);微调后必须先过回归,再谈上线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——新能力和老底子都要达标。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卖微调服务必谈验收:承诺「训完给回归报告」,既专业,又给自己留了质量凭据。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65</a:t>
            </a:r>
            <a:endParaRPr lang="en-US" sz="85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安全维度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安全与合规维度:验收里别漏这条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质量之外,验收清单还应有安全维度: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有害内容率、提示注入抵抗、敏感信息泄露、幻觉率(无依据陈述比例)——同样可以出题、判分、算通过率。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边界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护栏(Guardrails)与评估的分工: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护栏是在线的安检门,逐条拦截个案;评估是离线的体检,度量整体水位。护栏挡个案、评估看趋势,互补不互替。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工具现成: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promptfoo 红队插件可批量生成注入攻击用例;三大云的评估服务都内置内容安全评估器(下一章展开)。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给客户的验收模板固定留一节「安全指标」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——多数客户想不到,你提出来就是专业加分。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66</a:t>
            </a:r>
            <a:endParaRPr lang="en-US" sz="85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 · 三场景对照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三场景验收要点对照</a:t>
            </a:r>
            <a:endParaRPr lang="en-US" sz="2400" dirty="0"/>
          </a:p>
        </p:txBody>
      </p:sp>
      <p:graphicFrame>
        <p:nvGraphicFramePr>
          <p:cNvPr id="6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1097280"/>
                <a:gridCol w="2651760"/>
                <a:gridCol w="2194560"/>
                <a:gridCol w="21945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场景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判法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最大的坑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忠实度 / 上下文精确率 / 召回率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检索代码判 + 生成判官判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检索生成混着评,定不了责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任务通过率 / 工具正确率 / pass^k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分层:代码判 + 判官 + 统计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只评 happy path,漏异常处理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微调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目标提升 + 通用回归 + 行为稳定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冻结回归集 + A/B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只看 loss,漏灾难性遗忘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三场景共用一个骨架:黄金集 + 分层判分 + 回归门禁——只是指标各有侧重。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67</a:t>
            </a:r>
            <a:endParaRPr lang="en-US" sz="85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场景验收:RAG / Agent / 微调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给一个 RAG demo 出一套验收题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拿任一 RAG demo(或设想一个),写 5 道检索题:每题标注「应命中的文档 / 段落」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写 5 道忠实度题:其中 2 道的答案在文档里「不存在」——考拒答,防编造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定判法:检索题用 recall@k 代码判;忠实度题写一条判官细则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定验收线:如「检索 recall@5 ≥ 90%,忠实度通过率 ≥ 95%」,写成一页验收标准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「文档里没答案」的题最能暴露 RAG 编造问题,客户演示时也最震撼——务必放进验收集。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68</a:t>
            </a:r>
            <a:endParaRPr lang="en-US" sz="85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场景验收:RAG / Agent / 微调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Q:RAG 答错了,怎么知道是检索还是生成的锅?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A:分开评:先看检索指标(该命中的文档进没进前 k 条),命中了再看忠实度(答案是否只基于材料)。经验上大头是检索的锅——所以验收时两端各设指标。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Q:Agent 这种多步任务怎么验收?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A:双轨:结果通过率管「办成没有」,轨迹检查管「过程对不对」,再加多次运行看稳定性(pass^k)。落地时先和您共同定义 20 个代表性任务当验收集。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Q:微调完的模型,怎么证明没有「变笨」?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A:训前冻结一套与训练数据无重叠的通用回归集,训后必须先过回归再上线;交付报告里「新能力」和「老底子」两组数字都有——这是标准动作。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Q:幻觉率能量化吗?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A:能:忠实度评估量的就是「无依据陈述」的比例,判官按细则判,再人工抽检校准。可以写成验收线,例如「忠实度通过率 ≥ 95%」。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Q:有了护栏是不是就不用评估了?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A:护栏是在线安检门,挡个案;评估是离线体检,看整体水位和趋势。而且护栏本身拦得准不准,也要靠评估来度量——是配合关系,不是替代。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69</a:t>
            </a:r>
            <a:endParaRPr lang="en-US" sz="85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场景验收:RAG / Agent / 微调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RAG:三角指标 + 检索生成分开评,先修检索再谈换模型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Agent:结果与轨迹双轨,pass^k 看稳定,专造异常用例、别只评顺风局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微调:冻结回归集防灾难性遗忘,别只看 loss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安全维度进验收;护栏挡个案、评估看水位,互补不互替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本章收编 RAG / Agent / Fine-tuning 各模块评估章;工具与云服务落地,第 7 章展开。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 · 70</a:t>
            </a:r>
            <a:endParaRPr lang="en-US" sz="85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评估工具链与生产闭环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Tooling and the Production Loop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方法有了、场景清了,最后一公里是工具与运营:开发期用什么框架、生产期怎么监控、云上怎么落地、评估资产怎么保得住。这一章给出 2026 年的工具地图和一条完整的「质量飞轮」——评估不是项目的最后一步,而是运营的第一步。</a:t>
            </a:r>
            <a:endParaRPr lang="en-US" sz="12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评估工具链与生产闭环 · 学习目标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学完这一章,你能对客户讲清楚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3444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5" name="Shape 3"/>
          <p:cNvSpPr/>
          <p:nvPr/>
        </p:nvSpPr>
        <p:spPr>
          <a:xfrm>
            <a:off x="667512" y="1371600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124712" y="1234440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开发期三件套 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Ragas / DeepEval / promptfoo</a:t>
            </a: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怎么分工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02920" y="1929384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9" name="Shape 7"/>
          <p:cNvSpPr/>
          <p:nvPr/>
        </p:nvSpPr>
        <p:spPr>
          <a:xfrm>
            <a:off x="667512" y="2066544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06654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124712" y="1929384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平台型工具管什么;为什么成熟团队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「开发期 + 生产期」两套并行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2624328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3" name="Shape 11"/>
          <p:cNvSpPr/>
          <p:nvPr/>
        </p:nvSpPr>
        <p:spPr>
          <a:xfrm>
            <a:off x="667512" y="2761488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761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124712" y="2624328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在线评估与 A/B;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评估资产要可迁移(OpenAI Evals 退役的教训)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02920" y="3319272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EFF4F8"/>
          </a:solidFill>
          <a:ln/>
        </p:spPr>
      </p:sp>
      <p:sp>
        <p:nvSpPr>
          <p:cNvPr id="17" name="Shape 15"/>
          <p:cNvSpPr/>
          <p:nvPr/>
        </p:nvSpPr>
        <p:spPr>
          <a:xfrm>
            <a:off x="667512" y="3456432"/>
            <a:ext cx="292608" cy="292608"/>
          </a:xfrm>
          <a:prstGeom prst="ellipse">
            <a:avLst/>
          </a:prstGeom>
          <a:solidFill>
            <a:srgbClr val="16334C"/>
          </a:solidFill>
          <a:ln/>
        </p:spPr>
      </p:sp>
      <p:sp>
        <p:nvSpPr>
          <p:cNvPr id="18" name="Text 16"/>
          <p:cNvSpPr/>
          <p:nvPr/>
        </p:nvSpPr>
        <p:spPr>
          <a:xfrm>
            <a:off x="667512" y="345643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4712" y="3319272"/>
            <a:ext cx="7360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三大云评估服务对照,</a:t>
            </a:r>
            <a:r>
              <a:rPr lang="en-US" sz="120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给客户的选型口径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72</a:t>
            </a:r>
            <a:endParaRPr lang="en-US" sz="85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开源框架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开发期框架三件套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Ragas:RAG 起家,现扩为通用 LLM 应用评估;DeepEval:指标覆盖最广(50+),pytest 风格直接进 CI;promptfoo:CLI 跑「多模型 × 多 prompt」矩阵对比 + 红队测试(150+ 对抗插件)。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全部开源,各自一天可上手。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工具箱分工: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Ragas 是量 RAG 的专用卡尺,DeepEval 是通用测试台,promptfoo 是对比试驾场兼安检仪。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选型不必纠结: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 RAG 上 Ragas,要进 CI 上 DeepEval,要横向比模型 / 测攻击上 promptfoo——可组合,不互斥。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 demo 评估能力时,promptfoo 十分钟出一张多模型对比表,现场冲击力最强。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73</a:t>
            </a:r>
            <a:endParaRPr lang="en-US" sz="85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平台选型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平台型:从数据集管理到生产监控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平台型工具(LangSmith / Braintrust / Arize Phoenix / W&amp;B Weave)管全生命周期: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数据集版本、评估运行记录、trace 追踪、生产监控、团队协作。框架是「跑分器」,平台是「管理系统」。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现状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主流做法:两套并行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——开发期用开源框架(快、进 CI),生产期用平台(观测、追溯);没有单一工具通吃两端。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选型参考: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深绑 LangChain 生态 → LangSmith 顺手;要全生命周期一体 → Braintrust;重开源可自托管 → Arize Phoenix。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先框架后平台:评估习惯没建立就买平台,买回来也是闲置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——先拿开源把流程跑通。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74</a:t>
            </a:r>
            <a:endParaRPr lang="en-US" sz="85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在线评估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在线评估与 A/B:生产是最终考场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在线评估(Online Evaluation):对生产流量采样打分(判官 / 规则),辅以隐式信号(重试率、复制率、点踩)与显式反馈;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重大变更用 A/B 测试对比新旧版本的真实表现。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体检中心 vs 智能手环: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离线评估是年度体检,全面但低频;在线监控是手环,粗糙但 7×24——异常往往是手环先报警。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常见配置: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生产流量 1~10% 采样跑判官,指标进看板;忠实度 / 拒答率超阈值告警;新 prompt 先灰度 5% 流量 A/B 一周再全量。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离线管变更、在线管日常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——给客户画架构图时两条都画上,故事才完整。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75</a:t>
            </a:r>
            <a:endParaRPr lang="en-US" sz="85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资产自持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评估资产要可迁移:OpenAI Evals 退役的启示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现状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 官宣其平台内置 Evals 产品 2026-10-31 起只读、2026-11-30 关停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,存量数据需用户自行导出。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概念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教训:评估资产(题集、判分细则、历史结果)的寿命远长于任何平台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——资产要以开放格式(JSONL / YAML)保存在自己手里;平台只当跑分器,随时可换。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做法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落地三件事: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黄金集进 git 管版本;判官 prompt 与细则当代码管;评估结果定期导出归档。「评估资产自持」写进客户方案,是很好的信任卖点。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「题在手,平台任你换;题在云,平台绑你走。」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76</a:t>
            </a:r>
            <a:endParaRPr lang="en-US" sz="85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上云落地(2026-07 核实)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上云怎么落地:三大云评估服务对照</a:t>
            </a:r>
            <a:endParaRPr lang="en-US" sz="2400" dirty="0"/>
          </a:p>
        </p:txBody>
      </p:sp>
      <p:graphicFrame>
        <p:nvGraphicFramePr>
          <p:cNvPr id="7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2103120"/>
                <a:gridCol w="19202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环节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Azure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 Cloud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托管评估服务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Bedrock 模型评估作业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Foundry 内置评估器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 AI 评估服务(原 Vertex AI)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判官支持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内置 LLM-as-a-Judge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质量 + 安全评估器成套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内置判官与成对比较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 评估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支持 RAG / 知识库评估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Groundedness 等评估器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提供对应评估指标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特色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按评估作业计费,含人工评估工作流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治理审计成熟,tracing 一体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与训练部署链路打通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口径:三家都能落地本讲义的方法论;客户在哪朵云,就先用哪家的评估服务起步——黄金集与细则保持平台无关。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77</a:t>
            </a:r>
            <a:endParaRPr lang="en-US" sz="85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工具链与闭环 · 质量飞轮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评估驱动的迭代闭环:质量飞轮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完整闭环: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线上坏例 → 错误分析归类 → 进评估集 → 针对性修(prompt / 检索 / 微调)→ 过回归门禁 → 上线 → 监控采样 → 新坏例……每转一圈,评估集厚一分,系统稳一分。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飞轮: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起初推得费劲(建集、校判官),转起来后每圈更省力——数据飞轮讲数据,这个是「质量飞轮」。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给客户讲运营:上线不是项目结束,而是飞轮起点。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建议客户设每周半天的「评估例会」一起看坏例——这半天是整个体系里回报率最高的投入。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售前把闭环图画出来:客户买的不是一次性交付,是一套会自我改进的质量体系。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78</a:t>
            </a:r>
            <a:endParaRPr lang="en-US" sz="85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工具链 · 发布门禁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四道门:把评测结果变成发布决策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概念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契约门(schema/工具/权限:零关键失败,挂了阻断构建)→ 质量门(数据集+评分器:基线与分片达标)→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风险门(安全/红队/隐私:高风险清零或例外签批)→ 生产门(金丝雀 SLI/业务结果:预算内持续达标)。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2C6E7E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类比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机场安检四道闸: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行李过机、身份核验、危险品复检、登机口再验——上一道过了不等于下一道免检,更不能用「平均分」混过。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常见翻车:下游平均分很高,掩盖了上游一个硬失败(比如高危注入用例)——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四道门的规矩是「不能用下游平均分覆盖上游硬失败」;每道门写清输入证据、通过条件、失败动作与责任人。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数据集与评分器的版本是门禁的一部分: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换了 Judge 必须重新校准、重建可比基线——否则「过门」本身就不可信。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79</a:t>
            </a:r>
            <a:endParaRPr lang="en-US" sz="85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评估工具链与生产闭环 · 动手做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502920" y="475488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16334C"/>
          </a:solidFill>
          <a:ln/>
        </p:spPr>
      </p:sp>
      <p:sp>
        <p:nvSpPr>
          <p:cNvPr id="4" name="Text 2"/>
          <p:cNvSpPr/>
          <p:nvPr/>
        </p:nvSpPr>
        <p:spPr>
          <a:xfrm>
            <a:off x="685800" y="475488"/>
            <a:ext cx="77724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动手做 · HANDS-ON   </a:t>
            </a:r>
            <a:r>
              <a:rPr lang="en-US" sz="13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 promptfoo 跑一次多模型矩阵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21208" y="1344168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6" name="Text 4"/>
          <p:cNvSpPr/>
          <p:nvPr/>
        </p:nvSpPr>
        <p:spPr>
          <a:xfrm>
            <a:off x="521208" y="13441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60120" y="12070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安装:npm i -g promptfoo,然后 promptfoo init 生成配置骨架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2002536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9" name="Text 7"/>
          <p:cNvSpPr/>
          <p:nvPr/>
        </p:nvSpPr>
        <p:spPr>
          <a:xfrm>
            <a:off x="521208" y="200253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60120" y="186537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 YAML 里配 2 个模型(旗舰款 + 性价比款)和你第 5 章写的 10 道题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521208" y="2660904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2" name="Text 10"/>
          <p:cNvSpPr/>
          <p:nvPr/>
        </p:nvSpPr>
        <p:spPr>
          <a:xfrm>
            <a:off x="521208" y="266090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960120" y="25237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加两条断言:一条 contains(代码判),一条 llm-rubric(判官判)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21208" y="3319272"/>
            <a:ext cx="274320" cy="274320"/>
          </a:xfrm>
          <a:prstGeom prst="ellipse">
            <a:avLst/>
          </a:prstGeom>
          <a:solidFill>
            <a:srgbClr val="2C6E7E"/>
          </a:solidFill>
          <a:ln/>
        </p:spPr>
      </p:sp>
      <p:sp>
        <p:nvSpPr>
          <p:cNvPr id="15" name="Text 13"/>
          <p:cNvSpPr/>
          <p:nvPr/>
        </p:nvSpPr>
        <p:spPr>
          <a:xfrm>
            <a:off x="521208" y="33192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960120" y="318211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promptfoo eval 跑完看报告:两个模型都挂的题说明题出得好;只挂一个的,就是模型差异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02920" y="402336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02336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这张矩阵报告可直接用于客户汇报——「同一套题、两个模型、判分口径一致」,比任何榜单都有说服力。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0" name="Text 1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80</a:t>
            </a:r>
            <a:endParaRPr lang="en-US" sz="85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评估工具链与生产闭环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Q:评估工具要花钱买吗,开源够不够?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A:起步阶段开源三件套完全够,全部免费;平台型等团队协作和生产监控需求起来再上,也有可自托管的开源选项(Phoenix)。先跑通流程,再谈买平台。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834286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Q:你们云上评估怎么做,要自己搭吗?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A:三大云都有托管评估服务(Bedrock 评估作业 / Foundry 评估器 / Vertex 评估服务),开箱即用,支持判官和 RAG 评估。您在哪朵云就从哪家起步,黄金集保持平台无关、随时可迁。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553005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Q:评估数据会不会泄露我们的业务数据?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A:评估集通常含业务问题,要按数据资产管:评估服务与数据同区域闭环、判官可用私有部署模型、结果落自家存储。合规要求高的场景,全链路可以不出 VPC。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3271723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Q:线上监控和离线评估是什么关系,要重复建吗?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A:一套指标、两个场景:离线管变更(每次改动跑全量),在线管日常(采样 + 告警),判分标准复用不重建——这也是「题和细则平台无关」的价值。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990442"/>
            <a:ext cx="8138160" cy="6821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Q:万一评估平台以后停服了怎么办?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A:好问题——OpenAI 的 Evals 平台今年就宣布退役了。所以方案里评估资产(题集 / 细则 / 结果)全部以开放格式自持,平台只是跑分器,随时可换,不存在绑定风险。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81</a:t>
            </a:r>
            <a:endParaRPr lang="en-US" sz="85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评估工具链与生产闭环 · 本章小结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本章要点收拢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8138160" cy="2560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开发期三件套:Ragas(RAG)/ DeepEval(CI)/ promptfoo(矩阵 + 红队);平台型管生命周期,两套并行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在线评估:采样判官 + 隐式信号 + A/B——离线管变更,在线管日常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评估资产自持:OpenAI Evals 退役是前车之鉴,题在手、平台任你换</a:t>
            </a:r>
            <a:endParaRPr lang="en-US" sz="12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2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三大云均有托管评估服务:客户在哪朵云,就从哪家起步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3977640"/>
            <a:ext cx="8138160" cy="603504"/>
          </a:xfrm>
          <a:prstGeom prst="roundRect">
            <a:avLst>
              <a:gd name="adj" fmla="val 9091"/>
            </a:avLst>
          </a:prstGeom>
          <a:solidFill>
            <a:srgbClr val="E8EEF4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3977640"/>
            <a:ext cx="7863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云服务名与现状核实于 2026-07-09,售前引用前建议复查;红队与安全攻防深入,留给未来 Security 模块。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· 82</a:t>
            </a:r>
            <a:endParaRPr lang="en-US" sz="85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960120"/>
            <a:ext cx="1051560" cy="384048"/>
          </a:xfrm>
          <a:prstGeom prst="roundRect">
            <a:avLst>
              <a:gd name="adj" fmla="val 14286"/>
            </a:avLst>
          </a:prstGeom>
          <a:solidFill>
            <a:srgbClr val="16334C"/>
          </a:solidFill>
          <a:ln w="12700">
            <a:solidFill>
              <a:srgbClr val="9FB8C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960120"/>
            <a:ext cx="1051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777240" y="1536192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售前速查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77240" y="228600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9FB8C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 Guide: Answers, Acceptance &amp; Misconceptions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777240" y="2880360"/>
            <a:ext cx="7589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最后一章不讲新知识,只做武器化整理:一张「哪个模型最好」应答决策图、一套 POC 验收标准模板、一张客户误区总表、六道综合面试题,外加本模块在知识库里的位置——见客户前翻五分钟,足够。</a:t>
            </a:r>
            <a:endParaRPr lang="en-US" sz="12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应答决策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「哪个模型最好」应答三步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1828800" cy="658368"/>
          </a:xfrm>
          <a:prstGeom prst="roundRect">
            <a:avLst>
              <a:gd name="adj" fmla="val 8333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207008"/>
            <a:ext cx="182880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第①步 · 先问场景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606040" y="1207008"/>
            <a:ext cx="6035040" cy="658368"/>
          </a:xfrm>
          <a:prstGeom prst="roundRect">
            <a:avLst>
              <a:gd name="adj" fmla="val 8333"/>
            </a:avLst>
          </a:prstGeom>
          <a:solidFill>
            <a:srgbClr val="F4F7FA"/>
          </a:solidFill>
          <a:ln/>
        </p:spPr>
      </p:sp>
      <p:sp>
        <p:nvSpPr>
          <p:cNvPr id="7" name="Text 5"/>
          <p:cNvSpPr/>
          <p:nvPr/>
        </p:nvSpPr>
        <p:spPr>
          <a:xfrm>
            <a:off x="2743200" y="1207008"/>
            <a:ext cx="5806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什么任务?什么约束(合规 / 成本 / 延迟)?——把「哪个最好」翻译成「哪个最合适」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1417320" y="1865376"/>
            <a:ext cx="0" cy="237744"/>
          </a:xfrm>
          <a:prstGeom prst="line">
            <a:avLst/>
          </a:prstGeom>
          <a:noFill/>
          <a:ln w="25400">
            <a:solidFill>
              <a:srgbClr val="2C6E7E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02920" y="2103120"/>
            <a:ext cx="1828800" cy="658368"/>
          </a:xfrm>
          <a:prstGeom prst="roundRect">
            <a:avLst>
              <a:gd name="adj" fmla="val 8333"/>
            </a:avLst>
          </a:prstGeom>
          <a:solidFill>
            <a:srgbClr val="16334C"/>
          </a:solidFill>
          <a:ln/>
        </p:spPr>
      </p:sp>
      <p:sp>
        <p:nvSpPr>
          <p:cNvPr id="10" name="Text 8"/>
          <p:cNvSpPr/>
          <p:nvPr/>
        </p:nvSpPr>
        <p:spPr>
          <a:xfrm>
            <a:off x="502920" y="2103120"/>
            <a:ext cx="182880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第②步 · 看对口基准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2606040" y="2103120"/>
            <a:ext cx="6035040" cy="658368"/>
          </a:xfrm>
          <a:prstGeom prst="roundRect">
            <a:avLst>
              <a:gd name="adj" fmla="val 8333"/>
            </a:avLst>
          </a:prstGeom>
          <a:solidFill>
            <a:srgbClr val="F4F7FA"/>
          </a:solidFill>
          <a:ln/>
        </p:spPr>
      </p:sp>
      <p:sp>
        <p:nvSpPr>
          <p:cNvPr id="12" name="Text 10"/>
          <p:cNvSpPr/>
          <p:nvPr/>
        </p:nvSpPr>
        <p:spPr>
          <a:xfrm>
            <a:off x="2743200" y="2103120"/>
            <a:ext cx="5806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代码看 SWE-bench,客服 Agent 看 τ²-bench,知识问答看 GPQA / HLE——只当入围参考,不当结论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1417320" y="2761488"/>
            <a:ext cx="0" cy="237744"/>
          </a:xfrm>
          <a:prstGeom prst="line">
            <a:avLst/>
          </a:prstGeom>
          <a:noFill/>
          <a:ln w="25400">
            <a:solidFill>
              <a:srgbClr val="2C6E7E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02920" y="2999232"/>
            <a:ext cx="1828800" cy="658368"/>
          </a:xfrm>
          <a:prstGeom prst="roundRect">
            <a:avLst>
              <a:gd name="adj" fmla="val 8333"/>
            </a:avLst>
          </a:prstGeom>
          <a:solidFill>
            <a:srgbClr val="16334C"/>
          </a:solidFill>
          <a:ln/>
        </p:spPr>
      </p:sp>
      <p:sp>
        <p:nvSpPr>
          <p:cNvPr id="15" name="Text 13"/>
          <p:cNvSpPr/>
          <p:nvPr/>
        </p:nvSpPr>
        <p:spPr>
          <a:xfrm>
            <a:off x="502920" y="2999232"/>
            <a:ext cx="1828800" cy="65836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第③步 · 黄金集实测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2606040" y="2999232"/>
            <a:ext cx="6035040" cy="658368"/>
          </a:xfrm>
          <a:prstGeom prst="roundRect">
            <a:avLst>
              <a:gd name="adj" fmla="val 8333"/>
            </a:avLst>
          </a:prstGeom>
          <a:solidFill>
            <a:srgbClr val="F4F7FA"/>
          </a:solidFill>
          <a:ln/>
        </p:spPr>
      </p:sp>
      <p:sp>
        <p:nvSpPr>
          <p:cNvPr id="17" name="Text 15"/>
          <p:cNvSpPr/>
          <p:nvPr/>
        </p:nvSpPr>
        <p:spPr>
          <a:xfrm>
            <a:off x="2743200" y="2999232"/>
            <a:ext cx="5806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20~50 道客户真题、统一判分、一周出报告——用客户自己的数据定输赢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2920" y="4069080"/>
            <a:ext cx="8138160" cy="566928"/>
          </a:xfrm>
          <a:prstGeom prst="roundRect">
            <a:avLst>
              <a:gd name="adj" fmla="val 9677"/>
            </a:avLst>
          </a:prstGeom>
          <a:solidFill>
            <a:srgbClr val="FBF3E3"/>
          </a:solidFill>
          <a:ln w="9525">
            <a:solidFill>
              <a:srgbClr val="E3D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40080" y="406908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5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口诀:「最好」没有标准答案,「最合适」有——场景、基准、实测三步,把玄学变成工程。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84</a:t>
            </a:r>
            <a:endParaRPr lang="en-US" sz="85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POC 验收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POC 验收标准怎么设计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79576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3D5A80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79576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做法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1371600" y="1152144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验收四件套: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黄金集(客户参与出题、签字确认)+ 判分口径(每题判法写明,判官附细则)+ 验收线(如通过率 ≥ 90%,分维度)+ 复测规则(允许优化后复测几轮)。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2066544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C3B33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2066544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371600" y="2039112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三个谈判要点: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验收线别拍胸脯(先跑基线再谈线)、题集签字防「临场加题」、判官细则双方确认防「标准漂移」。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953512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8A5A32"/>
          </a:solidFill>
          <a:ln/>
        </p:spPr>
      </p:sp>
      <p:sp>
        <p:nvSpPr>
          <p:cNvPr id="11" name="Text 9"/>
          <p:cNvSpPr/>
          <p:nvPr/>
        </p:nvSpPr>
        <p:spPr>
          <a:xfrm>
            <a:off x="502920" y="2953512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1371600" y="2926080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健康的 POC 节奏:</a:t>
            </a:r>
            <a:r>
              <a:rPr lang="en-US" sz="11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周共建题集 + 跑基线,第 2-3 周优化迭代,第 4 周正式验收 + 出报告——评估贯穿全程,不是最后一天才跑。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2920" y="3840480"/>
            <a:ext cx="713232" cy="274320"/>
          </a:xfrm>
          <a:prstGeom prst="roundRect">
            <a:avLst>
              <a:gd name="adj" fmla="val 16667"/>
            </a:avLst>
          </a:prstGeom>
          <a:solidFill>
            <a:srgbClr val="0F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502920" y="3840480"/>
            <a:ext cx="713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口诀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1371600" y="3813048"/>
            <a:ext cx="7269480" cy="832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150" b="1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「先对题、再对线、后跑分」——顺序反了,POC 就会变成扯皮现场。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85</a:t>
            </a:r>
            <a:endParaRPr lang="en-US" sz="85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误区总表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客户误区总表:一句话纠正</a:t>
            </a:r>
            <a:endParaRPr lang="en-US" sz="2400" dirty="0"/>
          </a:p>
        </p:txBody>
      </p:sp>
      <p:graphicFrame>
        <p:nvGraphicFramePr>
          <p:cNvPr id="8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70432"/>
          <a:ext cx="81381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029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客户常说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一句话纠正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34C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「榜单第一,选它准没错」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榜单是统考,您的场景是面试——筛入围可以,定选型要实测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「评估就是跑个分」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跑分只是判分;建题集、定标准、进流程,才是评估体系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「先上线,有问题再说」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没有评估的上线,出了问题连「变差了」都证明不了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「让 AI 自己评自己就行」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判官要人工校准、要防偏差,「自家评自家」更是大忌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「必须 100% 正确才验收」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LLM 到不了 100%——合理做法是定验收线 + 高风险人工兜底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「评估做一次就够了」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333F4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模型在变、数据在漂:评估集是要一直养的活资产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DEE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60520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E8EEF4"/>
          </a:solidFill>
          <a:ln/>
        </p:spPr>
      </p:sp>
      <p:sp>
        <p:nvSpPr>
          <p:cNvPr id="6" name="Text 3"/>
          <p:cNvSpPr/>
          <p:nvPr/>
        </p:nvSpPr>
        <p:spPr>
          <a:xfrm>
            <a:off x="640080" y="4160520"/>
            <a:ext cx="7863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共同解法都指向同一件事:把「感觉」换成「黄金集 + 判分口径 + 验收线」。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86</a:t>
            </a:r>
            <a:endParaRPr lang="en-US" sz="85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客户会怎么问(面试题)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现场最可能被追问的问题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Q:一句话说清你们的评估方法论?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A:三层:榜单筛入围、黄金集定选型、监控保长期;判分三招:代码判打底、判官规模化、人工定标兜底——全流程数据说话。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1714500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Q:我们已有测试团队,和你们说的评估有什么区别?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A:传统测试判「对不对」,LLM 评估判「好不好 + 稳不稳」:没有唯一正确答案,要建黄金集、用判官、算通过率。测试团队是现成班底,补上方法论就能接手。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02920" y="2313432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Q:评估体系建起来要多久、多少钱?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A:最小可用两周:50 题黄金集 + 判官校准 + CI 接入,一名工程师加业务专家兼职即可。工具开源免费,主要成本是判官推理费和少量标注——量级远低于一次返工。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02920" y="2912364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Q:换了新模型,评估要重做吗?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A:题集和细则不用重做——这正是资产价值:直接跑回归对比新旧,只有判官需要抽查一次一致率。有评估体系的客户,换模型是一天的事。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3511296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Q:你们自己的模型也是这么评的吗?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A:是,而且更重:模型厂训练全程跑内部评估,发布前跑公开基准加红队(LLM-Training 模块讲过)。给您建的是同一套方法论的应用版。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502920" y="4110228"/>
            <a:ext cx="8138160" cy="5623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Q:评估结果领导看不懂怎么办?</a:t>
            </a:r>
            <a:endParaRPr lang="en-US" sz="10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0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A:汇报只给三个数:总通过率(及格线)、高风险项通过率(安全线)、环比变化(趋势线),每个数配一句业务话;细节进附录留给技术团队。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87</a:t>
            </a:r>
            <a:endParaRPr lang="en-US" sz="85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01168"/>
            <a:ext cx="8138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50" kern="0" dirty="0" b="1">
                <a:solidFill>
                  <a:srgbClr val="1281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售前速查 · 全库串联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8138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本模块在知识库里的位置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188720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5" name="Text 3"/>
          <p:cNvSpPr/>
          <p:nvPr/>
        </p:nvSpPr>
        <p:spPr>
          <a:xfrm>
            <a:off x="502920" y="1188720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LLM 原理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2587752" y="1188720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7" name="Text 5"/>
          <p:cNvSpPr/>
          <p:nvPr/>
        </p:nvSpPr>
        <p:spPr>
          <a:xfrm>
            <a:off x="2587752" y="1188720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LLM-Training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672584" y="1188720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9" name="Text 7"/>
          <p:cNvSpPr/>
          <p:nvPr/>
        </p:nvSpPr>
        <p:spPr>
          <a:xfrm>
            <a:off x="4672584" y="1188720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LLM-Inference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757416" y="1188720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11" name="Text 9"/>
          <p:cNvSpPr/>
          <p:nvPr/>
        </p:nvSpPr>
        <p:spPr>
          <a:xfrm>
            <a:off x="6757416" y="1188720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MCP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02920" y="1755648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13" name="Text 11"/>
          <p:cNvSpPr/>
          <p:nvPr/>
        </p:nvSpPr>
        <p:spPr>
          <a:xfrm>
            <a:off x="502920" y="17556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RAG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2587752" y="1755648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15" name="Text 13"/>
          <p:cNvSpPr/>
          <p:nvPr/>
        </p:nvSpPr>
        <p:spPr>
          <a:xfrm>
            <a:off x="2587752" y="17556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672584" y="1755648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16334C"/>
          </a:solidFill>
          <a:ln/>
        </p:spPr>
      </p:sp>
      <p:sp>
        <p:nvSpPr>
          <p:cNvPr id="17" name="Text 15"/>
          <p:cNvSpPr/>
          <p:nvPr/>
        </p:nvSpPr>
        <p:spPr>
          <a:xfrm>
            <a:off x="4672584" y="17556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Fine-tuning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6757416" y="1755648"/>
            <a:ext cx="1938528" cy="457200"/>
          </a:xfrm>
          <a:prstGeom prst="roundRect">
            <a:avLst>
              <a:gd name="adj" fmla="val 12000"/>
            </a:avLst>
          </a:prstGeom>
          <a:solidFill>
            <a:srgbClr val="C05621"/>
          </a:solidFill>
          <a:ln/>
        </p:spPr>
      </p:sp>
      <p:sp>
        <p:nvSpPr>
          <p:cNvPr id="19" name="Text 17"/>
          <p:cNvSpPr/>
          <p:nvPr/>
        </p:nvSpPr>
        <p:spPr>
          <a:xfrm>
            <a:off x="6757416" y="1755648"/>
            <a:ext cx="19385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02920" y="2551176"/>
            <a:ext cx="603504" cy="256032"/>
          </a:xfrm>
          <a:prstGeom prst="roundRect">
            <a:avLst>
              <a:gd name="adj" fmla="val 17857"/>
            </a:avLst>
          </a:prstGeom>
          <a:solidFill>
            <a:srgbClr val="2C6E7E"/>
          </a:solidFill>
          <a:ln/>
        </p:spPr>
      </p:sp>
      <p:sp>
        <p:nvSpPr>
          <p:cNvPr id="21" name="Text 19"/>
          <p:cNvSpPr/>
          <p:nvPr/>
        </p:nvSpPr>
        <p:spPr>
          <a:xfrm>
            <a:off x="502920" y="2551176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1234440" y="2514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RAG · 评估章: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那边讲检索质量指标,本模块第 6 章收编为「场景验收」并补全端到端方法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02920" y="3063240"/>
            <a:ext cx="603504" cy="256032"/>
          </a:xfrm>
          <a:prstGeom prst="roundRect">
            <a:avLst>
              <a:gd name="adj" fmla="val 17857"/>
            </a:avLst>
          </a:prstGeom>
          <a:solidFill>
            <a:srgbClr val="2C6E7E"/>
          </a:solidFill>
          <a:ln/>
        </p:spPr>
      </p:sp>
      <p:sp>
        <p:nvSpPr>
          <p:cNvPr id="24" name="Text 22"/>
          <p:cNvSpPr/>
          <p:nvPr/>
        </p:nvSpPr>
        <p:spPr>
          <a:xfrm>
            <a:off x="502920" y="3063240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1234440" y="30266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Agent · 评估与护栏: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那边提出「要评」,本模块第 6 章给出轨迹 / 结果分层的「怎么评」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02920" y="3575304"/>
            <a:ext cx="603504" cy="256032"/>
          </a:xfrm>
          <a:prstGeom prst="roundRect">
            <a:avLst>
              <a:gd name="adj" fmla="val 17857"/>
            </a:avLst>
          </a:prstGeom>
          <a:solidFill>
            <a:srgbClr val="2C6E7E"/>
          </a:solidFill>
          <a:ln/>
        </p:spPr>
      </p:sp>
      <p:sp>
        <p:nvSpPr>
          <p:cNvPr id="27" name="Text 25"/>
          <p:cNvSpPr/>
          <p:nvPr/>
        </p:nvSpPr>
        <p:spPr>
          <a:xfrm>
            <a:off x="502920" y="3575304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1234440" y="353872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Fine-tuning · 评估与部署: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验收四层与回归门禁在本模块第 6 章展开成完整验收方案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502920" y="4087368"/>
            <a:ext cx="603504" cy="256032"/>
          </a:xfrm>
          <a:prstGeom prst="roundRect">
            <a:avLst>
              <a:gd name="adj" fmla="val 17857"/>
            </a:avLst>
          </a:prstGeom>
          <a:solidFill>
            <a:srgbClr val="2C6E7E"/>
          </a:solidFill>
          <a:ln/>
        </p:spPr>
      </p:sp>
      <p:sp>
        <p:nvSpPr>
          <p:cNvPr id="30" name="Text 28"/>
          <p:cNvSpPr/>
          <p:nvPr/>
        </p:nvSpPr>
        <p:spPr>
          <a:xfrm>
            <a:off x="502920" y="4087368"/>
            <a:ext cx="60350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串联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1234440" y="405079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163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 LLM-Training · 评估章:</a:t>
            </a:r>
            <a:r>
              <a:rPr lang="en-US" sz="1050" dirty="0">
                <a:solidFill>
                  <a:srgbClr val="333F4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模型厂「炼模型时评什么」vs 应用方「选模型时评什么」,视角互补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502920" y="4572000"/>
            <a:ext cx="8138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7A87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性能(延迟 / 吞吐)归 LLM-Inference,安全攻防留给未来 Security 模块——本模块专管「质量」这条线。</a:t>
            </a:r>
            <a:endParaRPr lang="en-US" sz="950" dirty="0"/>
          </a:p>
        </p:txBody>
      </p:sp>
      <p:sp>
        <p:nvSpPr>
          <p:cNvPr id="33" name="Text 31"/>
          <p:cNvSpPr/>
          <p:nvPr/>
        </p:nvSpPr>
        <p:spPr>
          <a:xfrm>
            <a:off x="502920" y="4846320"/>
            <a:ext cx="4114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4572000" y="4846320"/>
            <a:ext cx="4069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6A1A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 · 88</a:t>
            </a:r>
            <a:endParaRPr lang="en-US" sz="85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8229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全书小结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77240" y="1600200"/>
            <a:ext cx="758952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一条主线:评估难(第 1 章)→ 统考与自考(第 2、5 章)→ 判分手艺(第 3、4 章)→ 场景验收(第 6 章)→ 工具与闭环(第 7 章)→ 见客户(第 8 章)。</a:t>
            </a:r>
            <a:endParaRPr lang="en-US" sz="120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三句心法:榜单筛入围、黄金集定输赢、监控保长期;先代码判、再判官、人工定标兜底;评估集是活资产,坏例回流、越养越厚。</a:t>
            </a:r>
            <a:endParaRPr lang="en-US" sz="120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一个定位:评估是 AI 应用的质量飞轮——上线不是项目结束,而是飞轮起点;能把这套讲清楚,就是客户眼里「懂工程」的售前。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77240" y="4069080"/>
            <a:ext cx="7589520" cy="658368"/>
          </a:xfrm>
          <a:prstGeom prst="roundRect">
            <a:avLst>
              <a:gd name="adj" fmla="val 8333"/>
            </a:avLst>
          </a:prstGeom>
          <a:solidFill>
            <a:srgbClr val="1F446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4069080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接下来学什么:</a:t>
            </a:r>
            <a:r>
              <a:rPr lang="en-US" sz="105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判官与红队的安全攻防(未来 Security 模块);想动手,先做每章「动手做」——第 5 章的错误分析最值得今天就开始。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77240" y="4828032"/>
            <a:ext cx="7589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 · 2026-07-09</a:t>
            </a:r>
            <a:endParaRPr lang="en-US" sz="85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1633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7240" y="82296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生产验收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777240" y="1600200"/>
            <a:ext cx="7589520" cy="2286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评估体系本身也要验收,六条线:① 目标——指标能支撑明确决策(证据:Eval Plan 与风险责任人);② 数据——样本代表生产风险(证据:数据集版本、分片、来源);</a:t>
            </a:r>
            <a:endParaRPr lang="en-US" sz="120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③ 评分——代码判/判官/人工可校准(证据:评分器说明卡、逐样本理由);④ 诊断——RAG/Agent 根因可定位(证据:Trace、阶段指标、失败簇);</a:t>
            </a:r>
            <a:endParaRPr lang="en-US" sz="1200" dirty="0"/>
          </a:p>
          <a:p>
            <a:pPr marL="342900" indent="-342900">
              <a:spcAft>
                <a:spcPts val="1400"/>
              </a:spcAft>
              <a:buSzPct val="100000"/>
              <a:buChar char="▪"/>
            </a:pPr>
            <a:r>
              <a:rPr lang="en-US" sz="120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⑤ 上线——离线与线上证据连续(证据:shadow/金丝雀、业务结果、预算);⑥ 治理——变更、例外与回滚可审计(证据:审批、版本、复盘)。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77240" y="4069080"/>
            <a:ext cx="7589520" cy="658368"/>
          </a:xfrm>
          <a:prstGeom prst="roundRect">
            <a:avLst>
              <a:gd name="adj" fmla="val 8333"/>
            </a:avLst>
          </a:prstGeom>
          <a:solidFill>
            <a:srgbClr val="1F4462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4069080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终极判断:</a:t>
            </a:r>
            <a:r>
              <a:rPr lang="en-US" sz="1050" dirty="0">
                <a:solidFill>
                  <a:srgbClr val="C6D4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任何发布结论都能回溯到固定样本、评分器版本、关键分片、逐样本证据与可执行的止损动作——一张平均分截图不是上线证据。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777240" y="4828032"/>
            <a:ext cx="7589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93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讲义 · 我的 AI 知识库 · 2026-07-12</a:t>
            </a:r>
            <a:endParaRPr lang="en-US" sz="85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0045"/>
            <a:ext cx="8138160" cy="6172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200" b="1">
                <a:solidFill>
                  <a:srgbClr val="1B2A4A"/>
                </a:solidFill>
                <a:latin typeface="Cambria"/>
                <a:ea typeface="Cambria"/>
              </a:rPr>
              <a:t>附 · 与 Prompt Engineering 的关系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1131570"/>
            <a:ext cx="8138160" cy="5143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350" b="0">
                <a:solidFill>
                  <a:srgbClr val="5A6473"/>
                </a:solidFill>
                <a:latin typeface="Calibri"/>
                <a:ea typeface="Calibri"/>
              </a:rPr>
              <a:t>提示词的「评估驱动优化」直接站在本模块肩膀上。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851660"/>
            <a:ext cx="8138160" cy="2160270"/>
          </a:xfrm>
          <a:prstGeom prst="roundRect">
            <a:avLst>
              <a:gd name="adj" fmla="val 6000"/>
            </a:avLst>
          </a:prstGeom>
          <a:solidFill>
            <a:srgbClr val="EEF3F9"/>
          </a:solidFill>
          <a:ln w="12700">
            <a:solidFill>
              <a:srgbClr val="D6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5800" y="2057400"/>
            <a:ext cx="1188720" cy="385762"/>
          </a:xfrm>
          <a:prstGeom prst="roundRect">
            <a:avLst>
              <a:gd name="adj" fmla="val 6000"/>
            </a:avLst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>
                <a:solidFill>
                  <a:srgbClr val="FFFFFF"/>
                </a:solidFill>
                <a:latin typeface="Calibri"/>
                <a:ea typeface="Calibri"/>
              </a:rPr>
              <a:t>承上启下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97467"/>
            <a:ext cx="7772400" cy="133731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A1A1A"/>
                </a:solidFill>
                <a:latin typeface="Calibri"/>
                <a:ea typeface="Calibri"/>
              </a:rPr>
              <a:t>Prompt Engineering 第 5 章说：改提示词不能凭感觉，要靠评估集打分——用的正是本模块的判分四法与 LLM-as-a-Judge（第 3/4 章）。没有评估集，提示词迭代无从比较，更接不上 DSPy 这类自动优化器。评估，是提示词工程从「手艺」走向「工程」的分水岭。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4371975"/>
            <a:ext cx="8138160" cy="4629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1150" b="1">
                <a:solidFill>
                  <a:srgbClr val="2B6CB0"/>
                </a:solidFill>
                <a:latin typeface="Calibri"/>
                <a:ea typeface="Calibri"/>
              </a:rPr>
              <a:t>↔ 回指：Prompt Engineering《工程化与自动优化》pe#pe-engineering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三层分工  THREE LAYERS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评估三层：基准 / 应用评估 / 生产监控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三层各管一段、互相不能替代——像招人不会只看高考分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0060" y="1611630"/>
            <a:ext cx="8181594" cy="67208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1510" y="1721358"/>
            <a:ext cx="1200150" cy="4526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FFFFF"/>
                </a:solidFill>
                <a:latin typeface="Calibri"/>
                <a:ea typeface="Calibri"/>
              </a:rPr>
              <a:t>高考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7400" y="1693926"/>
            <a:ext cx="6446520" cy="53492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基准测试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Benchmark</a:t>
            </a:r>
          </a:p>
          <a:p>
            <a:pPr algn="l"/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量模型通用能力：一套固定考卷横向比模型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80060" y="2393442"/>
            <a:ext cx="8181594" cy="672084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51510" y="2503170"/>
            <a:ext cx="1200150" cy="452628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FFFFF"/>
                </a:solidFill>
                <a:latin typeface="Calibri"/>
                <a:ea typeface="Calibri"/>
              </a:rPr>
              <a:t>面试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2475738"/>
            <a:ext cx="6446520" cy="53492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993C1D"/>
                </a:solidFill>
                <a:latin typeface="Calibri"/>
                <a:ea typeface="Calibri"/>
              </a:rPr>
              <a:t>应用评估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Application Evals</a:t>
            </a:r>
          </a:p>
          <a:p>
            <a:pPr algn="l"/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量「你的场景 + 你的数据」：岗位到底匹不匹配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80060" y="3175254"/>
            <a:ext cx="8181594" cy="672084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51510" y="3284982"/>
            <a:ext cx="1200150" cy="452628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1125" b="1" i="0">
                <a:solidFill>
                  <a:srgbClr val="FFFFFF"/>
                </a:solidFill>
                <a:latin typeface="Calibri"/>
                <a:ea typeface="Calibri"/>
              </a:rPr>
              <a:t>试用期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57400" y="3257550"/>
            <a:ext cx="6446520" cy="534924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生产监控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Production Monitoring</a:t>
            </a:r>
          </a:p>
          <a:p>
            <a:pPr algn="l"/>
            <a:r>
              <a:rPr sz="862" b="0" i="0">
                <a:solidFill>
                  <a:srgbClr val="1A2733"/>
                </a:solidFill>
                <a:latin typeface="Calibri"/>
                <a:ea typeface="Calibri"/>
              </a:rPr>
              <a:t>量真实流量下的持续质量：上线后还稳不稳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80060" y="3943350"/>
            <a:ext cx="8181594" cy="75438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25646"/>
            <a:ext cx="781812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售前口径：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榜单筛入围 → 应用评估定选型 → 生产监控保长期。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案例：某客户按榜单选第一名，POC 一跑发现自家行业术语不如第二名——榜单是「高考分」，客户场景是「岗位面试」，两码事。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为什么评估这么难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LLM-as-a-Judge  THREE WAYS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三种判法：打分、比较、按细则批改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LLM 更擅长「判别」——比较和逐条核对，远比裸的绝对打分稳定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55648"/>
            <a:ext cx="2366010" cy="4526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0E4D64"/>
                </a:solidFill>
                <a:latin typeface="Calibri"/>
                <a:ea typeface="Calibri"/>
              </a:rPr>
              <a:t>1. 单点打分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Pointwise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235708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输出 → ★ 3/5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2715768"/>
            <a:ext cx="2324862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给单个输出打 1–5 分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最直觉，但绝对分漂移大、难对齐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16402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7852" y="1755648"/>
            <a:ext cx="2366010" cy="4526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27500A"/>
                </a:solidFill>
                <a:latin typeface="Calibri"/>
                <a:ea typeface="Calibri"/>
              </a:rPr>
              <a:t>2. 成对比较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Pairwise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56431" y="2235708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27500A"/>
                </a:solidFill>
                <a:latin typeface="Calibri"/>
                <a:ea typeface="Calibri"/>
              </a:rPr>
              <a:t>A  vs  B → 选 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08426" y="2715768"/>
            <a:ext cx="2324862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两个输出选更好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最稳：谁都答得准「哪个更好」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21323" y="1645920"/>
            <a:ext cx="2708910" cy="181737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92773" y="1755648"/>
            <a:ext cx="2366010" cy="452628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93C1D"/>
                </a:solidFill>
                <a:latin typeface="Calibri"/>
                <a:ea typeface="Calibri"/>
              </a:rPr>
              <a:t>3. 评分细则　</a:t>
            </a:r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Rubric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1353" y="2235708"/>
            <a:ext cx="222885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✓ 准确 ✓ 完整 ✓ 安全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3347" y="2715768"/>
            <a:ext cx="2324862" cy="6858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拆成可核对条款逐条判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最可控：把「好」拆成 ✓ 清单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3669030"/>
            <a:ext cx="8250174" cy="1028700"/>
          </a:xfrm>
          <a:prstGeom prst="roundRect">
            <a:avLst>
              <a:gd name="adj" fmla="val 4000"/>
            </a:avLst>
          </a:prstGeom>
          <a:solidFill>
            <a:srgbClr val="F7FBFC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7220" y="3758184"/>
            <a:ext cx="7886700" cy="92583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类比：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问「这碗面打几分」很难答稳，问「这两碗哪碗好吃」谁都答得准——比较比打分容易，机器也一样。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选题型：回归监控用细则逐条判 · 版本对比用成对比较 · 绝对分数只作趋势参考。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LLM-as-a-Judge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6 章 · 场景验收  RAG TRIANGLE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RAG 评估三角：开卷考试怎么判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Ragas 定义的三角——检索与生成分开评，才知道「谁错了」</a:t>
            </a:r>
          </a:p>
        </p:txBody>
      </p:sp>
      <p:cxnSp>
        <p:nvCxnSpPr>
          <p:cNvPr id="6" name="Connector 5"/>
          <p:cNvCxnSpPr/>
          <p:nvPr/>
        </p:nvCxnSpPr>
        <p:spPr>
          <a:xfrm flipH="1">
            <a:off x="1337310" y="2139696"/>
            <a:ext cx="1062990" cy="1426464"/>
          </a:xfrm>
          <a:prstGeom prst="line">
            <a:avLst/>
          </a:prstGeom>
          <a:ln w="1905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400300" y="2139696"/>
            <a:ext cx="1062990" cy="1426464"/>
          </a:xfrm>
          <a:prstGeom prst="line">
            <a:avLst/>
          </a:prstGeom>
          <a:ln w="1905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1440179" y="3806190"/>
            <a:ext cx="1920240" cy="0"/>
          </a:xfrm>
          <a:prstGeom prst="line">
            <a:avLst/>
          </a:prstGeom>
          <a:ln w="19050">
            <a:solidFill>
              <a:srgbClr val="1281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1748790" y="1714500"/>
            <a:ext cx="1371600" cy="493776"/>
          </a:xfrm>
          <a:prstGeom prst="roundRect">
            <a:avLst>
              <a:gd name="adj" fmla="val 8000"/>
            </a:avLst>
          </a:prstGeom>
          <a:solidFill>
            <a:srgbClr val="F2A65A"/>
          </a:solidFill>
          <a:ln w="11906">
            <a:solidFill>
              <a:srgbClr val="993C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4A1B0C"/>
                </a:solidFill>
                <a:latin typeface="Calibri"/>
                <a:ea typeface="Calibri"/>
              </a:rPr>
              <a:t>忠实度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4A1B0C"/>
                </a:solidFill>
                <a:latin typeface="Calibri"/>
                <a:ea typeface="Calibri"/>
              </a:rPr>
              <a:t>Faithfulness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3621024"/>
            <a:ext cx="1371600" cy="49377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召回率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Context Recall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20390" y="3621024"/>
            <a:ext cx="1371600" cy="49377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75" b="1" i="0">
                <a:solidFill>
                  <a:srgbClr val="FFFFFF"/>
                </a:solidFill>
                <a:latin typeface="Calibri"/>
                <a:ea typeface="Calibri"/>
              </a:rPr>
              <a:t>精确率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EAF3F5"/>
                </a:solidFill>
                <a:latin typeface="Calibri"/>
                <a:ea typeface="Calibri"/>
              </a:rPr>
              <a:t>Context Precision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48790" y="2297430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1">
                <a:solidFill>
                  <a:srgbClr val="993C1D"/>
                </a:solidFill>
                <a:latin typeface="Calibri"/>
                <a:ea typeface="Calibri"/>
              </a:rPr>
              <a:t>生成端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1480" y="4155948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1">
                <a:solidFill>
                  <a:srgbClr val="0E4D64"/>
                </a:solidFill>
                <a:latin typeface="Calibri"/>
                <a:ea typeface="Calibri"/>
              </a:rPr>
              <a:t>检索端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0390" y="4155948"/>
            <a:ext cx="1371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1" i="1">
                <a:solidFill>
                  <a:srgbClr val="0E4D64"/>
                </a:solidFill>
                <a:latin typeface="Calibri"/>
                <a:ea typeface="Calibri"/>
              </a:rPr>
              <a:t>检索端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1630" y="2983229"/>
            <a:ext cx="17145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三关各自把守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34890" y="1645920"/>
            <a:ext cx="4011930" cy="120015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006340" y="1728216"/>
            <a:ext cx="3703320" cy="10629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开卷考试三件事：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翻到对的页（召回）· 别抄不相干段落（精确率）· 答案只依据书上写的（忠实度）。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834890" y="2983229"/>
            <a:ext cx="4011930" cy="13716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06340" y="3065526"/>
            <a:ext cx="3703320" cy="12344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用三角定位问题：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忠实度低 → 生成端在编造：改 prompt / 换模型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召回率低 → 检索端没找到：修 chunking / embedding / 混合检索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6 章 · 场景验收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工具链与闭环  QUALITY FLYWHEEL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质量飞轮：评估驱动的迭代闭环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62990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每转一圈，评估集厚一分、系统稳一分——上线不是结束，是飞轮起点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3456491" y="1837292"/>
            <a:ext cx="330964" cy="213864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H="1">
            <a:off x="4599837" y="2542016"/>
            <a:ext cx="150380" cy="162632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295725" y="3323732"/>
            <a:ext cx="6944" cy="292868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H="1">
            <a:off x="2539700" y="3847042"/>
            <a:ext cx="475580" cy="0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252311" y="3323732"/>
            <a:ext cx="6944" cy="292868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 flipH="1" flipV="1">
            <a:off x="804763" y="2542016"/>
            <a:ext cx="150380" cy="162632"/>
          </a:xfrm>
          <a:prstGeom prst="line">
            <a:avLst/>
          </a:prstGeom>
          <a:ln w="14288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1767524" y="1837292"/>
            <a:ext cx="330964" cy="213864"/>
          </a:xfrm>
          <a:prstGeom prst="line">
            <a:avLst/>
          </a:prstGeom>
          <a:ln w="14288">
            <a:solidFill>
              <a:srgbClr val="F2A65A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143125" y="1488186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128199"/>
          </a:solidFill>
          <a:ln w="11906">
            <a:solidFill>
              <a:srgbClr val="0E4D6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FFFFFF"/>
                </a:solidFill>
                <a:latin typeface="Calibri"/>
                <a:ea typeface="Calibri"/>
              </a:rPr>
              <a:t>线上坏例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32092" y="1906487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错误分析归类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49232" y="2846402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进评估集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80431" y="3600154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针对性修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prompt/检索/微调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5818" y="3600154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过回归门禁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7017" y="2846402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上线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4157" y="1906487"/>
            <a:ext cx="1268730" cy="493776"/>
          </a:xfrm>
          <a:prstGeom prst="roundRect">
            <a:avLst>
              <a:gd name="adj" fmla="val 8000"/>
            </a:avLst>
          </a:prstGeom>
          <a:solidFill>
            <a:srgbClr val="F3F8FA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监控采样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17370" y="2612898"/>
            <a:ext cx="192024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1200" b="1" i="0">
                <a:solidFill>
                  <a:srgbClr val="0E4D64"/>
                </a:solidFill>
                <a:latin typeface="Calibri"/>
                <a:ea typeface="Calibri"/>
              </a:rPr>
              <a:t>质量飞轮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80209" y="2900934"/>
            <a:ext cx="21945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ctr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转起来越转越省力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829300" y="1714500"/>
            <a:ext cx="3017520" cy="24003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00750" y="1824228"/>
            <a:ext cx="270891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类比 · 飞轮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起初推得费劲（建集、校判官），转起来后每圈更省力——数据飞轮讲数据，这个是「质量飞轮」。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00750" y="2688336"/>
            <a:ext cx="2708910" cy="78867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对客运营口径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建议客户设每周半天「评估例会」一起看坏例——整个体系里回报率最高的投入。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00750" y="3566160"/>
            <a:ext cx="270891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客户买的不是一次性交付，是一套会自我改进的质量体系。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7 章 · 工具链与闭环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1 章 · 非确定性  WHY TESTING FAILS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非确定性：传统软件测试为什么失灵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LLM 评估天生是「改作文」，不是「对答案」——拿单元测试思路硬套注定失败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11630"/>
            <a:ext cx="4114800" cy="17145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69392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传统软件 —— 数学题阅卷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1510" y="2057400"/>
            <a:ext cx="1508760" cy="4251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同一输入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180844" y="2269998"/>
            <a:ext cx="219456" cy="0"/>
          </a:xfrm>
          <a:prstGeom prst="line">
            <a:avLst/>
          </a:prstGeom>
          <a:ln w="15240">
            <a:solidFill>
              <a:srgbClr val="128199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434590" y="2057400"/>
            <a:ext cx="1508760" cy="4251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0E4D64"/>
                </a:solidFill>
                <a:latin typeface="Calibri"/>
                <a:ea typeface="Calibri"/>
              </a:rPr>
              <a:t>同一输出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" y="2640330"/>
            <a:ext cx="3771900" cy="6172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1A2733"/>
                </a:solidFill>
                <a:latin typeface="Calibri"/>
                <a:ea typeface="Calibri"/>
              </a:rPr>
              <a:t>写个 assert 就能测：对答案就行。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确定性：同一问题永远同一答案，有唯一正确解。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629150" y="1611630"/>
            <a:ext cx="4114800" cy="17145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800600" y="1693926"/>
            <a:ext cx="384048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LLM —— 作文阅卷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869180" y="2057400"/>
            <a:ext cx="1371600" cy="42519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38" b="1" i="0">
                <a:solidFill>
                  <a:srgbClr val="993C1D"/>
                </a:solidFill>
                <a:latin typeface="Calibri"/>
                <a:ea typeface="Calibri"/>
              </a:rPr>
              <a:t>同一问题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617970" y="1865376"/>
            <a:ext cx="1920240" cy="35661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答案 A：措辞甲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617970" y="2331720"/>
            <a:ext cx="1920240" cy="35661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答案 B：措辞乙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6254495" y="2043684"/>
            <a:ext cx="329185" cy="137160"/>
          </a:xfrm>
          <a:prstGeom prst="line">
            <a:avLst/>
          </a:prstGeom>
          <a:ln w="13335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6254495" y="2290572"/>
            <a:ext cx="329185" cy="178308"/>
          </a:xfrm>
          <a:prstGeom prst="line">
            <a:avLst/>
          </a:prstGeom>
          <a:ln w="13335">
            <a:solidFill>
              <a:srgbClr val="993C1D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69180" y="2592324"/>
            <a:ext cx="16459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概率采样 Sampling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00600" y="2777490"/>
            <a:ext cx="384048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多数任务没有唯一正确答案：只能按维度（切题 / 结构 / 文采）打分。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1480" y="3463290"/>
            <a:ext cx="8250174" cy="123444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17220" y="3552444"/>
            <a:ext cx="7886700" cy="109728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最常见的事故 · 隐性回归：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改一版 prompt，盯着的问题答好了，原本正常的三个场景却悄悄答坏——没有回归评估根本发现不了。</a:t>
            </a:r>
          </a:p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所以：LLM 评估量的不是「对不对」，而是「好不好 + 稳不稳」——需要一套专门的评估工程。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1 章 · 为什么评估这么难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4 章 · LLM-as-a-Judge 深潜  THREE BIASES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判官的三大偏差：都不是故意，但都真实存在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评审客户判官方案的第一批检查点——裁判也会被带偏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645920"/>
            <a:ext cx="270891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2930" y="1755648"/>
            <a:ext cx="236601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93C1D"/>
                </a:solidFill>
                <a:latin typeface="Calibri"/>
                <a:ea typeface="Calibri"/>
              </a:rPr>
              <a:t>1. 位置偏差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Position Bias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19" y="2276856"/>
            <a:ext cx="229743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先说的占便宜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3504" y="2729484"/>
            <a:ext cx="2324862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证据：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换序判决漂移 &gt; 10%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3504" y="3099815"/>
            <a:ext cx="2324862" cy="466344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154680"/>
            <a:ext cx="2173986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缓解：</a:t>
            </a:r>
            <a:r>
              <a:rPr sz="850" b="0" i="0">
                <a:solidFill>
                  <a:srgbClr val="334428"/>
                </a:solidFill>
                <a:latin typeface="Calibri"/>
                <a:ea typeface="Calibri"/>
              </a:rPr>
              <a:t>A-B 与 B-A 各跑一次，一致才计数（换序复核）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216402" y="1645920"/>
            <a:ext cx="270891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87852" y="1755648"/>
            <a:ext cx="236601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93C1D"/>
                </a:solidFill>
                <a:latin typeface="Calibri"/>
                <a:ea typeface="Calibri"/>
              </a:rPr>
              <a:t>2. 冗长偏差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Verbosity Bias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22141" y="2276856"/>
            <a:ext cx="229743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长的占便宜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8426" y="2729484"/>
            <a:ext cx="2324862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证据：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改长不加信息，90%+ 偏好长版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08426" y="3099815"/>
            <a:ext cx="2324862" cy="466344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90722" y="3154680"/>
            <a:ext cx="2173986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缓解：</a:t>
            </a:r>
            <a:r>
              <a:rPr sz="850" b="0" i="0">
                <a:solidFill>
                  <a:srgbClr val="334428"/>
                </a:solidFill>
                <a:latin typeface="Calibri"/>
                <a:ea typeface="Calibri"/>
              </a:rPr>
              <a:t>细则写明简洁条款 + 要求引用证据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21323" y="1645920"/>
            <a:ext cx="2708910" cy="202311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92773" y="1755648"/>
            <a:ext cx="2366010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088" b="1" i="0">
                <a:solidFill>
                  <a:srgbClr val="993C1D"/>
                </a:solidFill>
                <a:latin typeface="Calibri"/>
                <a:ea typeface="Calibri"/>
              </a:rPr>
              <a:t>3. 自我偏好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Self-Preference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27064" y="2276856"/>
            <a:ext cx="2297430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900" b="1" i="0">
                <a:solidFill>
                  <a:srgbClr val="993C1D"/>
                </a:solidFill>
                <a:latin typeface="Calibri"/>
                <a:ea typeface="Calibri"/>
              </a:rPr>
              <a:t>像自己的占便宜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13347" y="2729484"/>
            <a:ext cx="2324862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51606E"/>
                </a:solidFill>
                <a:latin typeface="Calibri"/>
                <a:ea typeface="Calibri"/>
              </a:rPr>
              <a:t>证据：</a:t>
            </a:r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给「更像自己写的」打高分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3347" y="3099815"/>
            <a:ext cx="2324862" cy="466344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95644" y="3154680"/>
            <a:ext cx="2173986" cy="3771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缓解：</a:t>
            </a:r>
            <a:r>
              <a:rPr sz="850" b="0" i="0">
                <a:solidFill>
                  <a:srgbClr val="334428"/>
                </a:solidFill>
                <a:latin typeface="Calibri"/>
                <a:ea typeface="Calibri"/>
              </a:rPr>
              <a:t>判官与被评模型错开厂家、多判官交叉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1480" y="3854196"/>
            <a:ext cx="8250174" cy="82296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7220" y="3936492"/>
            <a:ext cx="7886700" cy="72009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一句话：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「用哪家模型当判官」本身就是评估设计决策——裁判和运动员同门，是客户方案里最常见的坑。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4 章 · LLM-as-a-Judge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第 7 章 · 发布门禁  FOUR GATES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2025" b="1" i="0">
                <a:solidFill>
                  <a:srgbClr val="1A2733"/>
                </a:solidFill>
                <a:latin typeface="Cambria"/>
                <a:ea typeface="Cambria"/>
              </a:rPr>
              <a:t>四道门：把评测结果变成发布决策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1083564"/>
            <a:ext cx="836676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900" b="0" i="1">
                <a:solidFill>
                  <a:srgbClr val="51606E"/>
                </a:solidFill>
                <a:latin typeface="Calibri"/>
                <a:ea typeface="Calibri"/>
              </a:rPr>
              <a:t>像机场安检四道闸——上一道过了不等于下一道免检，更不能用「平均分」混过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1714500"/>
            <a:ext cx="1961388" cy="17145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2356" y="1837944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① 契约门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Contract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788" y="2386584"/>
            <a:ext cx="1604772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schema / 工具 / 权限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9788" y="2852928"/>
            <a:ext cx="1604772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通过条件：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零关键失败，挂了阻断构建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379726" y="2571750"/>
            <a:ext cx="96012" cy="0"/>
          </a:xfrm>
          <a:prstGeom prst="line">
            <a:avLst/>
          </a:prstGeom>
          <a:ln w="17145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482596" y="1714500"/>
            <a:ext cx="1961388" cy="1714500"/>
          </a:xfrm>
          <a:prstGeom prst="roundRect">
            <a:avLst>
              <a:gd name="adj" fmla="val 4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633472" y="1837944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0E4D64"/>
                </a:solidFill>
                <a:latin typeface="Calibri"/>
                <a:ea typeface="Calibri"/>
              </a:rPr>
              <a:t>② 质量门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Quality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60904" y="2386584"/>
            <a:ext cx="1604772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数据集 + 评分器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0904" y="2852928"/>
            <a:ext cx="1604772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通过条件：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基线与分片达标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450842" y="2571750"/>
            <a:ext cx="96012" cy="0"/>
          </a:xfrm>
          <a:prstGeom prst="line">
            <a:avLst/>
          </a:prstGeom>
          <a:ln w="17145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553712" y="1714500"/>
            <a:ext cx="1961388" cy="1714500"/>
          </a:xfrm>
          <a:prstGeom prst="roundRect">
            <a:avLst>
              <a:gd name="adj" fmla="val 4000"/>
            </a:avLst>
          </a:prstGeom>
          <a:solidFill>
            <a:srgbClr val="FBF0E6"/>
          </a:solidFill>
          <a:ln w="9525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04587" y="1837944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993C1D"/>
                </a:solidFill>
                <a:latin typeface="Calibri"/>
                <a:ea typeface="Calibri"/>
              </a:rPr>
              <a:t>③ 风险门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Risk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32019" y="2386584"/>
            <a:ext cx="1604772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F2A6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安全 / 红队 / 隐私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32019" y="2852928"/>
            <a:ext cx="1604772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993C1D"/>
                </a:solidFill>
                <a:latin typeface="Calibri"/>
                <a:ea typeface="Calibri"/>
              </a:rPr>
              <a:t>通过条件：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高风险清零或例外签批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521958" y="2571750"/>
            <a:ext cx="96012" cy="0"/>
          </a:xfrm>
          <a:prstGeom prst="line">
            <a:avLst/>
          </a:prstGeom>
          <a:ln w="17145">
            <a:solidFill>
              <a:srgbClr val="51606E"/>
            </a:solidFill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624828" y="1714500"/>
            <a:ext cx="1961388" cy="1714500"/>
          </a:xfrm>
          <a:prstGeom prst="roundRect">
            <a:avLst>
              <a:gd name="adj" fmla="val 4000"/>
            </a:avLst>
          </a:prstGeom>
          <a:solidFill>
            <a:srgbClr val="E6F2EA"/>
          </a:solidFill>
          <a:ln w="9525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75704" y="1837944"/>
            <a:ext cx="1659636" cy="48006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125" b="1" i="0">
                <a:solidFill>
                  <a:srgbClr val="27500A"/>
                </a:solidFill>
                <a:latin typeface="Calibri"/>
                <a:ea typeface="Calibri"/>
              </a:rPr>
              <a:t>④ 生产门</a:t>
            </a:r>
          </a:p>
          <a:p>
            <a:pPr algn="l"/>
            <a:r>
              <a:rPr sz="850" b="0" i="1">
                <a:solidFill>
                  <a:srgbClr val="51606E"/>
                </a:solidFill>
                <a:latin typeface="Calibri"/>
                <a:ea typeface="Calibri"/>
              </a:rPr>
              <a:t>Production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03136" y="2386584"/>
            <a:ext cx="1604772" cy="38404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1906">
            <a:solidFill>
              <a:srgbClr val="2F85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112"/>
              </a:spcAft>
            </a:pPr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金丝雀 SLI / 业务结果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3136" y="2852928"/>
            <a:ext cx="1604772" cy="5143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1" i="0">
                <a:solidFill>
                  <a:srgbClr val="27500A"/>
                </a:solidFill>
                <a:latin typeface="Calibri"/>
                <a:ea typeface="Calibri"/>
              </a:rPr>
              <a:t>通过条件：</a:t>
            </a:r>
          </a:p>
          <a:p>
            <a:pPr algn="l"/>
            <a:r>
              <a:rPr sz="850" b="0" i="0">
                <a:solidFill>
                  <a:srgbClr val="1A2733"/>
                </a:solidFill>
                <a:latin typeface="Calibri"/>
                <a:ea typeface="Calibri"/>
              </a:rPr>
              <a:t>预算内持续达标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3717036"/>
            <a:ext cx="8250174" cy="960120"/>
          </a:xfrm>
          <a:prstGeom prst="roundRect">
            <a:avLst>
              <a:gd name="adj" fmla="val 4000"/>
            </a:avLst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17220" y="3799332"/>
            <a:ext cx="7886700" cy="85725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00" b="1" i="0">
                <a:solidFill>
                  <a:srgbClr val="0E4D64"/>
                </a:solidFill>
                <a:latin typeface="Calibri"/>
                <a:ea typeface="Calibri"/>
              </a:rPr>
              <a:t>两条铁规矩：</a:t>
            </a:r>
            <a:r>
              <a:rPr sz="900" b="0" i="0">
                <a:solidFill>
                  <a:srgbClr val="1A2733"/>
                </a:solidFill>
                <a:latin typeface="Calibri"/>
                <a:ea typeface="Calibri"/>
              </a:rPr>
              <a:t>① 不能用下游平均分覆盖上游硬失败（比如高危注入用例）；</a:t>
            </a:r>
          </a:p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② 数据集与评分器的版本是门禁的一部分——换了 Judge 必须重新校准、重建可比基线，否则「过门」本身就不可信。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模型评估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第 7 章 · 工具链与闭环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3771" cy="5143500"/>
          </a:xfrm>
          <a:prstGeom prst="rect">
            <a:avLst/>
          </a:prstGeom>
          <a:solidFill>
            <a:srgbClr val="FEFEFE"/>
          </a:solidFill>
          <a:ln w="7144">
            <a:solidFill>
              <a:srgbClr val="FEFEF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77190" y="219456"/>
            <a:ext cx="80924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975" b="1" i="0">
                <a:solidFill>
                  <a:srgbClr val="128199"/>
                </a:solidFill>
                <a:latin typeface="Calibri"/>
                <a:ea typeface="Calibri"/>
              </a:rPr>
              <a:t>来源与核实 ·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190" y="452628"/>
            <a:ext cx="8366760" cy="65151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1950" b="1" i="0">
                <a:solidFill>
                  <a:srgbClr val="1A2733"/>
                </a:solidFill>
                <a:latin typeface="Cambria"/>
                <a:ea typeface="Cambria"/>
              </a:rPr>
              <a:t>本册来源与核实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7190" y="973836"/>
            <a:ext cx="8366760" cy="34290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0" i="0">
                <a:solidFill>
                  <a:srgbClr val="51606E"/>
                </a:solidFill>
                <a:latin typeface="Calibri"/>
                <a:ea typeface="Calibri"/>
              </a:rPr>
              <a:t>本册时效性数字均经联网核实后写入；完整登记（事实 × 核实日期 × 信源）见本模块 MANIFEST.md。以下为各章关键信源一览。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190" y="1385316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第2章 · 模型基准测试全景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40330" y="1385316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techjacksolutions / kili-technology 2026 基准综述；lmmarketcap / kili-technology 等</a:t>
            </a:r>
          </a:p>
        </p:txBody>
      </p:sp>
      <p:sp>
        <p:nvSpPr>
          <p:cNvPr id="8" name="Rectangle 7"/>
          <p:cNvSpPr/>
          <p:nvPr/>
        </p:nvSpPr>
        <p:spPr>
          <a:xfrm>
            <a:off x="377190" y="1728216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7190" y="1769364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第4章 · LLM-as-a-Judge 深潜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40330" y="1769364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arXiv 2306.05685 / 2410.21819 / 2410.02736；adaline / emergentmind 2026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190" y="2112264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7190" y="2153412"/>
            <a:ext cx="2160270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62" b="1" i="0">
                <a:solidFill>
                  <a:srgbClr val="0E4D64"/>
                </a:solidFill>
                <a:latin typeface="Calibri"/>
                <a:ea typeface="Calibri"/>
              </a:rPr>
              <a:t>第7章 · 评估工具链与生产闭环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40330" y="2153412"/>
            <a:ext cx="6137909" cy="370332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l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confident-ai / genai.qa / aiml.qa 2026 对比；developers.openai.com 官方文档 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7190" y="2496312"/>
            <a:ext cx="8387334" cy="8572"/>
          </a:xfrm>
          <a:prstGeom prst="rect">
            <a:avLst/>
          </a:prstGeom>
          <a:solidFill>
            <a:srgbClr val="D6E1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77190" y="4457700"/>
            <a:ext cx="8387334" cy="329184"/>
          </a:xfrm>
          <a:prstGeom prst="roundRect">
            <a:avLst>
              <a:gd name="adj" fmla="val 16000"/>
            </a:avLst>
          </a:prstGeom>
          <a:solidFill>
            <a:srgbClr val="F3F8FA"/>
          </a:solidFill>
          <a:ln w="9525">
            <a:solidFill>
              <a:srgbClr val="12819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850" b="1" i="0">
                <a:solidFill>
                  <a:srgbClr val="0E4D64"/>
                </a:solidFill>
                <a:latin typeface="Calibri"/>
                <a:ea typeface="Calibri"/>
              </a:rPr>
              <a:t>核实窗口 2026-07-09　·　保鲜机制：季度巡检（每年 1/4/7/10 月）＋ 建议复查日定点复查　·　引用任何数字前先核日期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7190" y="4855464"/>
            <a:ext cx="480060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Evaluation 讲义 · 我的 AI 知识库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7820" y="4855464"/>
            <a:ext cx="3360420" cy="205740"/>
          </a:xfrm>
          <a:prstGeom prst="rect">
            <a:avLst/>
          </a:prstGeom>
          <a:noFill/>
        </p:spPr>
        <p:txBody>
          <a:bodyPr wrap="square" lIns="45720" rIns="45720" tIns="18288" bIns="18288">
            <a:spAutoFit/>
          </a:bodyPr>
          <a:lstStyle/>
          <a:p>
            <a:pPr algn="r"/>
            <a:r>
              <a:rPr sz="850" b="0" i="0">
                <a:solidFill>
                  <a:srgbClr val="51606E"/>
                </a:solidFill>
                <a:latin typeface="Calibri"/>
                <a:ea typeface="Calibri"/>
              </a:rPr>
              <a:t>来源与核实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25206" y="150879"/>
            <a:ext cx="788689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>
                <a:solidFill>
                  <a:srgbClr val="128199"/>
                </a:solidFill>
                <a:latin typeface="Calibri"/>
              </a:rPr>
              <a:t>售前速查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5206" y="342908"/>
            <a:ext cx="8293586" cy="651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100" b="1">
                <a:solidFill>
                  <a:srgbClr val="1A2733"/>
                </a:solidFill>
                <a:latin typeface="Cambria"/>
              </a:rPr>
              <a:t>上云追问卡：顺着追问什么 · 云替你做不了什么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206" y="774973"/>
            <a:ext cx="82935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云服务清单答的是「有什么」，这张卡答的是「当场该问什么、哪些事别答应」。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5206" y="1104165"/>
            <a:ext cx="1658717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80072" y="1131598"/>
            <a:ext cx="1548986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落地阶段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83923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38789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顺着追问什么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01358" y="1104165"/>
            <a:ext cx="3317434" cy="233177"/>
          </a:xfrm>
          <a:prstGeom prst="roundRect">
            <a:avLst/>
          </a:prstGeom>
          <a:solidFill>
            <a:srgbClr val="1281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56224" y="1131598"/>
            <a:ext cx="3207703" cy="23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FFFFFF"/>
                </a:solidFill>
                <a:latin typeface="Calibri"/>
              </a:rPr>
              <a:t>云替你做不了什么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5206" y="1371634"/>
            <a:ext cx="1658717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86930" y="1419641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托管评估服务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83923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5647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客户的模型跑在哪朵云——评估服务跟着走，还是单独选？判官用平台内置的，还是私有部署的模型？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01358" y="1371634"/>
            <a:ext cx="3317434" cy="546739"/>
          </a:xfrm>
          <a:prstGeom prst="roundRect">
            <a:avLst/>
          </a:prstGeom>
          <a:solidFill>
            <a:srgbClr val="F3F8FA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63082" y="1419641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托管评估替你跑分、给现成指标，不替你出题——黄金集是客户的真题，谁出题、谁签字，仍是 POC 第一周要谈下来的事。换了判官就得重新校准、重建可比基线。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5206" y="1959522"/>
            <a:ext cx="1658717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6930" y="2007529"/>
            <a:ext cx="1535270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900" b="1">
                <a:solidFill>
                  <a:srgbClr val="0E4D64"/>
                </a:solidFill>
                <a:latin typeface="Calibri"/>
              </a:rPr>
              <a:t>跑在谁的机器上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83923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5647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现在有 CI 吗，评估要不要卡进构建里、挂了就阻断？评估集算不算业务敏感数据，能不能出这朵云？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01358" y="1959522"/>
            <a:ext cx="3317434" cy="546739"/>
          </a:xfrm>
          <a:prstGeom prst="roundRect">
            <a:avLst/>
          </a:prstGeom>
          <a:solidFill>
            <a:srgbClr val="EAF3F5"/>
          </a:solidFill>
          <a:ln w="9525">
            <a:solidFill>
              <a:srgbClr val="D6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63082" y="2007529"/>
            <a:ext cx="3193987" cy="450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0">
                <a:solidFill>
                  <a:srgbClr val="1A2733"/>
                </a:solidFill>
                <a:latin typeface="Calibri"/>
              </a:rPr>
              <a:t>自托管解决的是数据放在谁的机器上，解决不了「谁来运维」——部署、升级、扩容会跟着搬到你这边。判官校准托管、自托管都一样，始终是你的活。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5206" y="4766429"/>
            <a:ext cx="5486537" cy="205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1606E"/>
                </a:solidFill>
                <a:latin typeface="Calibri"/>
              </a:rPr>
              <a:t>Evaluation 讲义 · 售前速查 · 上云追问卡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100</Slides>
  <ScaleCrop>false</ScaleCrop>
  <HeadingPairs>
    <vt:vector size="2" baseType="variant">
      <vt:variant>
        <vt:lpstr>幻灯片标题</vt:lpstr>
      </vt:variant>
      <vt:variant>
        <vt:i4>100</vt:i4>
      </vt:variant>
    </vt:vector>
  </HeadingPairs>
  <TitlesOfParts>
    <vt:vector size="100" baseType="lpstr">
      <vt:lpstr>LLM 评估体系</vt:lpstr>
      <vt:lpstr>导览</vt:lpstr>
      <vt:lpstr>重点术语中英对照(中文为主)</vt:lpstr>
      <vt:lpstr>为什么评估这么难</vt:lpstr>
      <vt:lpstr>学完这一章,你能对客户讲清楚</vt:lpstr>
      <vt:lpstr>非确定性:传统软件测试为什么失灵</vt:lpstr>
      <vt:lpstr>「感觉不错」不可规模化:手感的天花板</vt:lpstr>
      <vt:lpstr>评估三层:基准 / 应用评估 / 生产监控</vt:lpstr>
      <vt:lpstr>评估集是 AI 应用真正的护城河</vt:lpstr>
      <vt:lpstr>边界与串联:本模块管什么、不管什么</vt:lpstr>
      <vt:lpstr>第 1 章 · 为什么评估这么难 · 动手做</vt:lpstr>
      <vt:lpstr>现场最可能被追问的问题</vt:lpstr>
      <vt:lpstr>本章要点收拢</vt:lpstr>
      <vt:lpstr>模型基准测试全景</vt:lpstr>
      <vt:lpstr>学完这一章,你能对客户讲清楚</vt:lpstr>
      <vt:lpstr>基准=统考:一套固定考卷横向比模型</vt:lpstr>
      <vt:lpstr>饱和的证据:头部分数挤在一起</vt:lpstr>
      <vt:lpstr>Agent 基准:考「干活」而不是「答题」</vt:lpstr>
      <vt:lpstr>2026 主流基准速查表</vt:lpstr>
      <vt:lpstr>数据污染:考前泄题</vt:lpstr>
      <vt:lpstr>Arena 与 Elo:众包对战怎么排名</vt:lpstr>
      <vt:lpstr>榜单的暗面:The Leaderboard Illusion</vt:lpstr>
      <vt:lpstr>第 2 章 · 模型基准测试全景 · 动手做</vt:lpstr>
      <vt:lpstr>现场最可能被追问的问题</vt:lpstr>
      <vt:lpstr>本章要点收拢</vt:lpstr>
      <vt:lpstr>评估方法谱系</vt:lpstr>
      <vt:lpstr>学完这一章,你能对客户讲清楚</vt:lpstr>
      <vt:lpstr>人工评估:金标准,但要省着用</vt:lpstr>
      <vt:lpstr>代码判分:便宜精确,只管硬指标</vt:lpstr>
      <vt:lpstr>参考指标的黄昏:BLEU / ROUGE 为何失灵</vt:lpstr>
      <vt:lpstr>四种判分方式对比</vt:lpstr>
      <vt:lpstr>LLM-as-a-Judge 初识:请模型当阅卷老师</vt:lpstr>
      <vt:lpstr>第 3 章 · 评估方法谱系 · 动手做</vt:lpstr>
      <vt:lpstr>现场最可能被追问的问题</vt:lpstr>
      <vt:lpstr>本章要点收拢</vt:lpstr>
      <vt:lpstr>LLM-as-a-Judge 深潜</vt:lpstr>
      <vt:lpstr>学完这一章,你能对客户讲清楚</vt:lpstr>
      <vt:lpstr>三种判法:打分、比较、按细则批改</vt:lpstr>
      <vt:lpstr>位置偏差:先说的占便宜</vt:lpstr>
      <vt:lpstr>冗长偏差与自我偏好:长的、像自己的占便宜</vt:lpstr>
      <vt:lpstr>判官校准:先对齐人工,再谈上量</vt:lpstr>
      <vt:lpstr>判官偏差与缓解速查</vt:lpstr>
      <vt:lpstr>判官的边界:辅助而非替代</vt:lpstr>
      <vt:lpstr>第 4 章 · LLM-as-a-Judge 深潜 · 动手做</vt:lpstr>
      <vt:lpstr>现场最可能被追问的问题</vt:lpstr>
      <vt:lpstr>本章要点收拢</vt:lpstr>
      <vt:lpstr>自建评估:数据集与指标设计</vt:lpstr>
      <vt:lpstr>学完这一章,你能对客户讲清楚</vt:lpstr>
      <vt:lpstr>黄金集:为你的业务出一张校本卷</vt:lpstr>
      <vt:lpstr>错误分析:评估项从错题里长出来</vt:lpstr>
      <vt:lpstr>没有标注数据:三条起步路</vt:lpstr>
      <vt:lpstr>指标与业务对齐:先标准,后指标</vt:lpstr>
      <vt:lpstr>评估进 CI:每次变更都要过门禁</vt:lpstr>
      <vt:lpstr>评估集要持续生长:一次建成必然过时</vt:lpstr>
      <vt:lpstr>第 5 章 · 自建评估:数据集与指标设计 · 动手做</vt:lpstr>
      <vt:lpstr>现场最可能被追问的问题</vt:lpstr>
      <vt:lpstr>本章要点收拢</vt:lpstr>
      <vt:lpstr>场景验收:RAG / Agent / 微调</vt:lpstr>
      <vt:lpstr>学完这一章,你能对客户讲清楚</vt:lpstr>
      <vt:lpstr>RAG 评估三角:开卷考试怎么判</vt:lpstr>
      <vt:lpstr>RAG 实务:检索质量先行</vt:lpstr>
      <vt:lpstr>Agent 评估:结果与轨迹双轨</vt:lpstr>
      <vt:lpstr>把双轨展开：Agent 评测五层栈</vt:lpstr>
      <vt:lpstr>Agent 实务:分层验收,别只评顺风局</vt:lpstr>
      <vt:lpstr>微调验收:别只看 loss</vt:lpstr>
      <vt:lpstr>安全与合规维度:验收里别漏这条</vt:lpstr>
      <vt:lpstr>三场景验收要点对照</vt:lpstr>
      <vt:lpstr>第 6 章 · 场景验收:RAG / Agent / 微调 · 动手做</vt:lpstr>
      <vt:lpstr>现场最可能被追问的问题</vt:lpstr>
      <vt:lpstr>本章要点收拢</vt:lpstr>
      <vt:lpstr>评估工具链与生产闭环</vt:lpstr>
      <vt:lpstr>学完这一章,你能对客户讲清楚</vt:lpstr>
      <vt:lpstr>开发期框架三件套</vt:lpstr>
      <vt:lpstr>平台型:从数据集管理到生产监控</vt:lpstr>
      <vt:lpstr>在线评估与 A/B:生产是最终考场</vt:lpstr>
      <vt:lpstr>评估资产要可迁移:OpenAI Evals 退役的启示</vt:lpstr>
      <vt:lpstr>上云怎么落地:三大云评估服务对照</vt:lpstr>
      <vt:lpstr>评估驱动的迭代闭环:质量飞轮</vt:lpstr>
      <vt:lpstr>四道门:把评测结果变成发布决策</vt:lpstr>
      <vt:lpstr>第 7 章 · 评估工具链与生产闭环 · 动手做</vt:lpstr>
      <vt:lpstr>现场最可能被追问的问题</vt:lpstr>
      <vt:lpstr>本章要点收拢</vt:lpstr>
      <vt:lpstr>售前速查</vt:lpstr>
      <vt:lpstr>「哪个模型最好」应答三步</vt:lpstr>
      <vt:lpstr>POC 验收标准怎么设计</vt:lpstr>
      <vt:lpstr>客户误区总表:一句话纠正</vt:lpstr>
      <vt:lpstr>现场最可能被追问的问题</vt:lpstr>
      <vt:lpstr>本模块在知识库里的位置</vt:lpstr>
      <vt:lpstr>全书小结</vt:lpstr>
      <vt:lpstr>生产验收</vt:lpstr>
      <vt:lpstr>附 · 与 Prompt Engineering 的关系</vt:lpstr>
      <vt:lpstr>评估三层：基准 / 应用评估 / 生产监控</vt:lpstr>
      <vt:lpstr>三种判法：打分、比较、按细则批改</vt:lpstr>
      <vt:lpstr>RAG 评估三角：开卷考试怎么判</vt:lpstr>
      <vt:lpstr>质量飞轮：评估驱动的迭代闭环</vt:lpstr>
      <vt:lpstr>非确定性：传统软件测试为什么失灵</vt:lpstr>
      <vt:lpstr>判官的三大偏差：都不是故意，但都真实存在</vt:lpstr>
      <vt:lpstr>四道门：把评测结果变成发布决策</vt:lpstr>
      <vt:lpstr>来源与核实</vt:lpstr>
      <vt:lpstr>上云追问卡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讲义</dc:title>
  <dc:subject>PptxGenJS Presentation</dc:subject>
  <dc:creator>我的 AI 知识库</dc:creator>
  <cp:lastModifiedBy>我的 AI 知识库</cp:lastModifiedBy>
  <cp:revision>1</cp:revision>
  <dcterms:created xsi:type="dcterms:W3CDTF">2026-07-09T07:07:21Z</dcterms:created>
  <dcterms:modified xsi:type="dcterms:W3CDTF">2026-07-09T07:07:21Z</dcterms:modified>
</cp:coreProperties>
</file>