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325" r:id="rId76"/>
    <p:sldId id="277" r:id="rId28"/>
    <p:sldId id="326" r:id="rId77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327" r:id="rId78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328" r:id="rId79"/>
    <p:sldId id="320" r:id="rId71"/>
    <p:sldId id="323" r:id="rId7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29" r:id="rId80"/>
    <p:sldId id="330" r:id="rId81"/>
    <p:sldId id="321" r:id="rId72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22" r:id="rId73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24" r:id="rId75"/>
    <p:sldId id="319" r:id="rId70"/>
    <p:sldId id="331" r:id="rId8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70" Type="http://schemas.openxmlformats.org/officeDocument/2006/relationships/slide" Target="slides/slide67.xml"/><Relationship Id="rId71" Type="http://schemas.openxmlformats.org/officeDocument/2006/relationships/slide" Target="slides/slide39.xml"/><Relationship Id="rId72" Type="http://schemas.openxmlformats.org/officeDocument/2006/relationships/slide" Target="slides/slide49.xml"/><Relationship Id="rId73" Type="http://schemas.openxmlformats.org/officeDocument/2006/relationships/slide" Target="slides/slide58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9144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mbria"/>
              </a:rPr>
              <a:t>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>
                <a:solidFill>
                  <a:srgbClr val="D6E1E8"/>
                </a:solidFill>
                <a:latin typeface="Cambria"/>
              </a:rPr>
              <a:t>LLM 可观测与运维 · 上线之后的日子怎么过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931920"/>
            <a:ext cx="8686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Tracing 与 OTel GenAI · 在线评估与反馈回流 · 漂移监测 · 发布管理 · 事故响应 · 工具格局 · 运营包</a:t>
            </a:r>
          </a:p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边界纪律：网关计量引 AI-Gateway、离线评估引 Evaluation、GPU 利用率引 AI-Infra-Platform——本册只讲三片之间的生命周期线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面向售前技术 · 2026-07 · 配套：电子书书单 + MANIFEST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 · 八章一条线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2296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导览</a:t>
            </a:r>
          </a:p>
        </p:txBody>
      </p:sp>
      <p:sp>
        <p:nvSpPr>
          <p:cNvPr id="4" name="Oval 3"/>
          <p:cNvSpPr/>
          <p:nvPr/>
        </p:nvSpPr>
        <p:spPr>
          <a:xfrm>
            <a:off x="566928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1728216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为什么是新学科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" y="2093976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传统 APM 之外的两根新轴：质量与 token 成本；边界地图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271576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2660903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Tracing 与 OTel GenAI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3026663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span 四类解剖、标准已迁独立仓、一条请求的旅程、PII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64845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593592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在线评估与反馈回流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959352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采样 5–10% 异步打分；告警/评审队列/数据集晋升闭环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4581144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526280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漂移与静默退化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892040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三类漂移；全绿但变笨怎么发现；检测组合拳</a:t>
            </a:r>
          </a:p>
        </p:txBody>
      </p:sp>
      <p:sp>
        <p:nvSpPr>
          <p:cNvPr id="16" name="Oval 15"/>
          <p:cNvSpPr/>
          <p:nvPr/>
        </p:nvSpPr>
        <p:spPr>
          <a:xfrm>
            <a:off x="6355080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2008" y="1728216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发布管理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008" y="2093976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提示词是生产工件：版本注册表、评估门禁、金丝雀、回滚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271576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2660903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事故响应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3026663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AI runbook 四问、成本尖峰信号、急停开关、HITL 分级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364845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3593592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工具格局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3959352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六平台锚定 + Braintrust/AgentOps；APM 系 vs 专用系分工</a:t>
            </a:r>
          </a:p>
        </p:txBody>
      </p:sp>
      <p:sp>
        <p:nvSpPr>
          <p:cNvPr id="25" name="Oval 24"/>
          <p:cNvSpPr/>
          <p:nvPr/>
        </p:nvSpPr>
        <p:spPr>
          <a:xfrm>
            <a:off x="6355080" y="4581144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008" y="4526280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008" y="4892040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运营包清单与报价、指标速查卡、选型卡、串联地图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806440"/>
            <a:ext cx="11064240" cy="566928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5888736"/>
            <a:ext cx="109728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怎么读：第 1 章立边界，第 2 章打地基（数据从哪来），第 3–6 章是四大运维动作（评估/巡检/发布/救火），第 7 章选工具，第 8 章把这一切打包成「运营包」卖出去。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为什么 LLM 应用的 Ops 是新学科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Why AI-Ops · 系统全绿，答案在变差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为什么是新学科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 LLM（Large Language Model） 应用运维与传统 APM 的本质差异：多了「质量」与「token 成本」两根新轴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说出「静默退化」这个核心痛点：基础设施指标全绿，输出质量在悄悄下滑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画出本模块的边界地图：与 AI-Gateway / Evaluation / AI-Infra-Platform 三片可观测的分工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警惕观测自身的成本：AI 负载遥测量是传统 API 的 10–50 倍，观测账单会涨 40–200%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两根新轴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传统三支柱之外：质量轴与成本轴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维度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389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传统 APM 能看到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3488" y="1554480"/>
            <a:ext cx="4297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LLM 应用还需要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三支柱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389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日志 / 指标 / 追踪：错误率、延迟、吞吐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33488" y="2011680"/>
            <a:ext cx="4297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照旧需要——但远远不够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3774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质量轴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788920"/>
            <a:ext cx="438912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看不到：200 OK 里装着一本正经的胡说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33488" y="2788920"/>
            <a:ext cx="429768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幻觉率、答案质量分、护栏违规率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成本轴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566160"/>
            <a:ext cx="4389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按请求数粗算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33488" y="3566160"/>
            <a:ext cx="4297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 token 计量：一次深思考 = 一百次普通调用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传统运维问「系统挂没挂」，AI 运维还要问「答得对不对、烧钱烧得值不值」——这两问传统 APM 一个都答不了。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边界地图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三片已有可观测 + 本模块补的生命周期线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已有位置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5887" y="1554480"/>
            <a:ext cx="4754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管什么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0767" y="1554480"/>
            <a:ext cx="32004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本模块的关系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AI-Gateway 第 6 章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75887" y="2011680"/>
            <a:ext cx="47548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流量高度：token 计量、成本归因、统一采集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30767" y="2011680"/>
            <a:ext cx="32004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网关是数据源，本册是消费与行动层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310896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Evaluation 全模块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5887" y="2788920"/>
            <a:ext cx="475488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质量方法：评估集怎么建、判官怎么用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30767" y="2788920"/>
            <a:ext cx="32004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离线方法在那边，线上运营在本册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AI-Infra-Platform 第 6 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7" y="3566160"/>
            <a:ext cx="47548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基础设施：GPU 利用率、MFU（Model FLOPs Utilization）/goodput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30767" y="3566160"/>
            <a:ext cx="32004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自建算力才涉及，引用不重讲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本模块只讲三片之间缺的「生命周期线」：在线评估 → 漂移巡检 → 发布门禁 → 事故响应——一条上线后的运维主线。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观测的成本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观测自身也要做成本工程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10–50×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遥测数据量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RAG 管线 vs 等价传统 API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2920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7512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+40–200%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7512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观测账单涨幅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7512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接入 AI 负载后的普遍区间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8911" y="1691640"/>
            <a:ext cx="3572255" cy="17830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3503" y="1856232"/>
            <a:ext cx="324307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0E4D64"/>
                </a:solidFill>
                <a:latin typeface="Cambria"/>
              </a:rPr>
              <a:t>5–10%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3503" y="2468880"/>
            <a:ext cx="324307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采样是解法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3503" y="2834640"/>
            <a:ext cx="3243072" cy="5943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1606E"/>
                </a:solidFill>
                <a:latin typeface="Calibri"/>
              </a:rPr>
              <a:t>质量评估不必全量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749039"/>
            <a:ext cx="110642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一条 RAG（Retrieval-Augmented Generation） 请求 = 检索 span + 重排 span + LLM span + 后处理 span，还带着完整 prompt 文本——观测数据本身成了大数据。方案里要设计采样率、保留期、脱敏三个开关。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对客的加分句：「我们连观测的账都替您算了」——采样率与保留期是观测方案里最常被漏掉的报价项。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1 章 · 为什么是新学科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找一个你跑过的 LLM demo，列出它现有监控能回答的三个问题和回答不了的三个问题——后三个就是本模块的价值。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拿计算器算：日 1 万次 RAG 调用、每次 4 个 span、每 span 平均 2KB，一个月观测数据多少 GB？体会 10–50× 的含义。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把「边界地图」那页讲给自己听一遍：三片已有可观测各管什么、本模块补什么——这是对客的开场白。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题的「回答不了的三个问题」通常是：答得对不对、为什么这周变贵了、上周改的提示词有没有影响质量。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 · 动手做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我们已经有 Datadog 了，为什么还要一套 AI 观测？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Datadog 管「挂没挂、慢不慢」很好，但「答得对不对」只有基础评估——200 OK 里可能装着胡说。质量轴需要评估型观测，两者是互补不是替换，第 7 章有分工表。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系统没报错，但用户说 AI 变笨了，怎么排查？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这就是静默退化——基础设施指标全绿、质量在下滑。排查靠质量遥测：拉最近的评估分趋势、对比模型版本与提示词变更记录、看漂移监测——没有这套东西，这类问题只能靠猜。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上线之后你们还管吗？管什么？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管，而且这正是运维包的内容：在线评估持续打分、漂移巡检、发布门禁、事故值守、月度质量报告——第 8 章有完整清单，每一项都能落到 SLA。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观测会不会很贵？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不做设计会贵：遥测量是传统的 10–50 倍。我们的方案自带三个成本开关：质量评估采样 5–10%、分级保留期、prompt 脱敏截断——观测的账我们也替您算好。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两根新轴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质量轴（幻觉率/质量分）+ 成本轴（token 计量）——传统 APM 都看不到。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核心痛点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静默退化：全绿但变笨——AI 运维的第一敌人。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边界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网关是数据源、Evaluation 给方法、Infra 管卡——本册只讲生命周期线。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遥测 10–50×、账单 +40–200%：采样率/保留期/脱敏是三个必设开关。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为什么是新学科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Tracing 与 OTel GenAI 深潜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Tracing · 数据从哪来，标准长什么样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Tracing 与 OTel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说出 OTel（OpenTelemetry） GenAI 的四类 span（agent / workflow / tool / model）各记录什么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报出标准现状的精确口径：gen_ai.* 已整体迁入独立仓（2026-06），全部约定仍 Development、无 Stable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画出一条 RAG/Agent 请求的完整 trace 旅程，指出排障时先看哪个 span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设计 PII（Personally Identifiable Information） 三开关：记什么、不记什么、记多久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span 四类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OTel GenAI：四类 span 解剖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560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span 类型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312724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记录什么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3488" y="1554480"/>
            <a:ext cx="4297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标准状态（2026-08）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560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gen_ai.client（model）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7248" y="2011680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一次 LLM 往返：模型名、token 用量、延迟、参数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33488" y="2011680"/>
            <a:ext cx="4297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实验态，实践已稳（未 Stable）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5603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tool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27248" y="2670048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一次工具调用：入参、返回、耗时、错误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33488" y="2670048"/>
            <a:ext cx="4297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实验态，实践已稳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560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agent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3328416"/>
            <a:ext cx="42062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一次 agent 调用：目标、步数、终态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33488" y="3328416"/>
            <a:ext cx="4297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实验态，实践已稳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5603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workflow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27248" y="3986784"/>
            <a:ext cx="42062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一次编排流程：多 agent / 多步的父级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33488" y="3986784"/>
            <a:ext cx="4297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实验态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对客的精确口径值钱：「gen_ai.* 已整体迁入独立仓（2026-06，semconv v1.42.0），全部仍 Development、无 Stable」——命名仍可能变，封装一层再用。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trace 旅程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一条 RAG 请求的 trace 长什么样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workflow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会话/请求根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tool: 检索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向量库查询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tool: 重排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reranker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model: LLM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生成，token 大头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tool: 后处理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引用/格式化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排障先看哪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慢：先看 model span 的首 token 时延，再看检索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贵：看 model span 的 input token——通常是上下文塞多了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错：先看 tool span 的返回——幻觉常源于检索喂了脏数据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与网关采集的关系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网关看到「进出模型的流量」（AI-Gateway 第 6 章）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应用内 span 看到「一次请求的内部结构」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两层拼起来才是完整链路——trace id 要贯通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类比：</a:t>
            </a:r>
            <a:r>
              <a:rPr sz="1250" b="0">
                <a:solidFill>
                  <a:srgbClr val="1A2733"/>
                </a:solidFill>
                <a:latin typeface="Calibri"/>
              </a:rPr>
              <a:t>trace 是 AI 应用的「行车记录仪」——出事故时你要能回放每一步谁说了什么、调了什么工具、花了多少 token。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PII 三开关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敏感数据：记什么、不记什么、记多久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记什么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结构：span 树、时延、token 数、模型版本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质量：评估分、护栏命中、失败标签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默认全量记结构，采样记内容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不记什么 / 脱敏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prompt/输出里的 PII：身份证、手机号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正则 + NER（Named Entity Recognition，命名实体识别） 脱敏后再入库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客户密钥、内部系统返回的敏感字段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记多久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内容类：短保留（7–30 天）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指标类：长保留（趋势要用）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事故相关 trace：单独归档留证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观测系统常是「数据泄漏的第二现场」——把 prompt 明文原样进日志，等于把客户数据复制了一份。安全评审必查这里。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2 章 · Tracing 与 OTel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Langfuse（docker compose 自托管）接一个现成 demo，跑 10 条请求，打开 trace 视图数一数每条请求有几个 span。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对照 OTel GenAI 规范页，把你 demo 里的 span 属性和标准属性对一遍，标出哪些是自定义的——将来标准稳定要迁移的就是它们。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往 prompt 里故意塞一个手机号，看你的观测链路里它出现在几个地方——这就是脱敏开关要堵的口子。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题的结果通常吓人一跳：一个手机号会出现在 span 属性、日志、评估队列三个地方——脱敏要在采集点做，不是在展示层。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 · 动手做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你们的追踪是私有格式还是标准的？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走 OTel GenAI 语义约定：标准已整体迁入独立仓、暂无 Stable 版，我们封装一层跟进演进。好处是不锁定——换观测后端不用改埋点，这正是标准的价值。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trace 里有我们客户的对话内容，安全吗？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内容与结构分离处理：结构全量、内容采样并在采集点脱敏（正则+NER），保留期分级，事故 trace 单独归档。观测系统按「第二数据库」的安全标准建。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排障的时候这些 span 真有用吗？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有套路：慢看 model span 首 token、贵看 input token、错先看检索工具的返回。没有 trace 时这三类问题平均要复现半天，有 trace 是分钟级定位。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我们自研框架，能接上吗？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能，OTel SDK 手动埋点即可，四类 span 的语义按规范对齐。主流框架（LangChain/LlamaIndex 等）已有自动埋点，自研的埋点工作量约一周。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四类 span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agent / workflow / tool / model——已迁独立仓，全部仍实验态但实践稳。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旅程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慢看首 token、贵看 input token、错看检索返回——排障三板斧。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两层拼接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网关看进出流量、应用 span 看内部结构，trace id 贯通才完整。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PII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结构全量、内容采样脱敏、保留分级——观测别成泄漏第二现场。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Tracing 与 OTel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在线评估与反馈回流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Online Eval · 评估指标正在变成监控指标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在线评估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讲清在线与离线评估的分工：离线建集验收（Evaluation 模块），在线持续运营（本章）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说出标准做法：采样 5–10% 真实流量、异步打分、零应用时延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画出评估漏斗：inline 检查 → judge 打分 → 人工评审 → 离线学习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把「数据集晋升」讲成资产故事：生产失败自动变成回归测试覆盖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评估漏斗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四级漏斗：从毫秒级检查到数据集学习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inline 检查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格式/护栏，同步毫秒级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9968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judge 打分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采样异步，LLM 判官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736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244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人工评审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低分/争议进队列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8012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离线学习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失败进数据集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315468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各级管什么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inline：挡住格式错误与护栏违规，唯一同步层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judge：质量分与失败模式标签，成本可控的主力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人工：判官拿不准的 + 高价值样本抽检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6208" y="315468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36208" y="315468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成本控制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776472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采样 5–10% 真实流量，不全量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异步执行：先回复用户，后打分——零应用时延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判官用便宜档模型 + 定期用人工校准判官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漏斗设计的灵魂是「越贵的手段处理越少的样本」——inline 全量、judge 采样、人工只看队列。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闭环三件套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让打分变成行动：告警、队列、晋升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告警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评估分骤降 → 急性回归告警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和发布记录联动：先问「刚才谁改了什么」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阈值来自基线，不拍脑袋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评审队列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低分 trace 自动进人工队列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评审动作标准化：打失败模式标签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非工程角色（运营/业务）也能参与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8892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数据集晋升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2020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打好标签的失败样本 → 进回归集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生产事故变成永久测试覆盖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评估集从「一次性资产」变「滚雪球资产」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数据集晋升是对客最有说服力的一页：您的每次故障都会让系统更难再犯同样的错——这是运维包「越用越值」的证据。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3 章 · 在线评估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给你的 demo 加一个异步 judge：每 10 条请求抽 1 条，用便宜档模型按 1–5 分打质量分，写进观测平台。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故意把系统提示改坏（删掉一条关键约束），看评估分多久能反映出来——这就是在线评估的「烟雾报警器」体验。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 3 条低分 trace 打上失败模式标签，加进你的评估集，重跑离线评估确认它们被覆盖——完整走一遍数据集晋升。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题的答案取决于采样率与流量：这正是对客解释「为什么采样 5–10% 而不是 1%」的直观论据。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 · 动手做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线上打分会不会拖慢用户请求？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不会：唯一同步的是毫秒级 inline 检查（格式/护栏）；质量打分全部异步——先回复用户、后采样打分，应用时延零增加。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LLM 给 LLM 打分，可信吗？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判官有已知偏差，所以三重保险：判官定期用人工标注校准、拿不准的自动进人工队列、关键决策不单靠判官分。判官方法的完整弹药在 Evaluation 模块第 4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为什么只采样 5–10%，不全量评估？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成本与收益：质量问题是分布性的，5–10% 采样足以抓住趋势和回归；全量打分的钱不如花在提高判官质量和人工评审上。急性问题另有 inline 层全量兜底。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这套东西给我们带来的资产是什么？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一个滚雪球的评估集：每个生产失败都被标注、入集、变成永久回归覆盖。合作越久，您的系统越难犯重复错误——这是数据资产，不是服务开销。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离线验收（Evaluation）× 在线运营（本章）——共享同一套判分器定义。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标准做法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采样 5–10%、异步打分、零应用时延——漏斗越贵的手段管越少的样本。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闭环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告警联动发布记录、低分进评审队列、失败晋升进回归集。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资产故事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数据集晋升 = 生产失败变永久覆盖——运维包「越用越值」的证据。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在线评估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漂移与静默退化监测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Drift · 上月测的模型，不是这月答题的模型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漂移监测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说出三类漂移：供应商静默换 checkpoint、输出漂移、性能漂移——各自的成因与信号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讲清为什么传统监控抓不到静默退化：系统「看起来正常」是最危险的状态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给出检测组合拳：嵌入距离 + judge 持续打分 + 护栏违规率 + 成本突变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把漂移巡检做成运维节奏：日看板、周报告、月深检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三类漂移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三类漂移：变的可能是模型、输入或世界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651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类型</a:t>
            </a:r>
          </a:p>
        </p:txBody>
      </p:sp>
      <p:sp>
        <p:nvSpPr>
          <p:cNvPr id="7" name="Rectangle 6"/>
          <p:cNvSpPr/>
          <p:nvPr/>
        </p:nvSpPr>
        <p:spPr>
          <a:xfrm>
            <a:off x="321868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发生了什么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典型信号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6517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供应商静默更新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8688" y="2011680"/>
            <a:ext cx="4480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API 背后的 checkpoint 被换了，你没收到通知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同样的回归集，分数突然变了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65176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输出漂移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18688" y="2788920"/>
            <a:ext cx="448056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输入没变，输出的风格/长度/结构在变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788920"/>
            <a:ext cx="393192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嵌入距离拉大、格式失败率上升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6517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性能漂移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18688" y="3566160"/>
            <a:ext cx="4480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语法还对，事实错得更多、相关性下降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566160"/>
            <a:ext cx="39319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judge 分缓降、用户负反馈增多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最阴险的是第一类：合同里写着同一个模型名，背后的权重已经不是上月那份——「上月测的 ≠ 这月答的」要讲给每个客户听。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检测组合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检测组合拳与巡检节奏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9260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手段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300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抓什么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节奏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9260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judge 持续打分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93008" y="2011680"/>
            <a:ext cx="4206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性能漂移的主探测器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实时采样，日看板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29260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嵌入距离监测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3008" y="2633472"/>
            <a:ext cx="420624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输出分布偏移（风格/语义走样）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633472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日聚合，周报告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29260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护栏违规率 / 格式失败率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93008" y="3255264"/>
            <a:ext cx="4206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输出结构性变化的廉价信号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255264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实时，进告警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29260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回归集定期重跑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93008" y="3877056"/>
            <a:ext cx="420624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供应商静默更新的「试金石」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3877056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周跑 + 模型版本变更时立即跑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498848"/>
            <a:ext cx="29260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成本 / token 用量突变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93008" y="4498848"/>
            <a:ext cx="4206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行为变化的旁证（想得更久=变了）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99248" y="4498848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实时，进告警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单一手段都有盲区，组合才可靠——回归集重跑是唯一能「证明」供应商换了模型的手段，别省。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4 章 · 漂移监测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把你的评估集在同一个 API 上间隔一周跑两次，对比分数分布——亲测「模型是移动靶」是不是真的。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 demo 加一条嵌入距离监测：对每天的输出算平均嵌入，和基线周对比，画出距离曲线。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写一页「漂移巡检 SOP」：日看什么、周跑什么、发现漂移后第一步做什么（提示：先查供应商变更公告，再查自己的发布记录）。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题若分数确实变了，把两次的 diff 样本存好——这是你对客讲「为什么需要漂移巡检」的第一手证据。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 · 动手做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模型是大厂的，还能悄悄变吗？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能，而且是常态：API 背后的 checkpoint 会被静默更新，上月验收的模型不等于这月答题的模型。破法是您自己的回归集每周重跑——版本变没变，分数会说话。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漂移听起来很玄，能量化吗？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能，三个数字：judge 分趋势（性能）、嵌入距离（分布）、回归集通过率（供应商变更）。我们的周报就报这三个，玄学变成仪表盘。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发现漂移之后怎么办？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标准动作链：先查供应商公告和自己的发布记录定位来源；供应商侧的漂移用提示词补偿或锁定版本/换档位；自己侧的回滚（第 5 章）。关键是有基线才谈得上「回」。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这项巡检为什么要持续收费？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因为威胁是持续的：供应商月月在更新、您的数据分布在变、提示词在被人改。巡检停一个月，基线就断了——就像体检，价值在连续性。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三类漂移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供应商静默换模、输出漂移、性能漂移——上月测的 ≠ 这月答的。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静默退化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全绿仪表盘会骗人：质量必须成为一等监控对象。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组合拳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judge 趋势 + 嵌入距离 + 护栏违规 + 回归集重跑 + 成本突变。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节奏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日看板、周报告（三个数字）、模型版本变更立即重跑回归集。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漂移监测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发布管理：提示词也是生产工件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Release · 改一行提示词 = 一次生产发布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发布管理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建立核心观念：提示词/RAG 配置/工具定义都是生产工件，改动就是发布，发布就要走流程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列出版本注册表该管的六件东西：提示词、评估集、模型与参数、RAG 配置、工具与护栏、发布记录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 LLM 金丝雀与传统金丝雀的关键差异：必须在金丝雀流量上跑自动评估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守住回滚纪律：回滚是改配置指针，不是重新部署；旧版本不可变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版本注册表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六件东西入册：可复现才可回滚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入册对象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为什么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提示词（含系统提示）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3310128" y="2011680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改一个词就可能改变行为——最高频的变更源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578608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评估集版本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10128" y="2578608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分数要可比，评估集就得有版本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145536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模型与参数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3145536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换档位/调温度都是行为变更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712464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RAG 配置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0128" y="3712464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切分/检索/重排参数——检索质量的隐形旋钮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279392"/>
            <a:ext cx="27432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工具与护栏定义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10128" y="4279392"/>
            <a:ext cx="83210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agent 的手和缰绳，变更必须留痕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846320"/>
            <a:ext cx="274320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发布记录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4846320"/>
            <a:ext cx="83210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谁、何时、改了什么、评估结果——事故排查的第一入口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注册表回答一个朴素问题：「上周三线上跑的到底是哪套配置？」——答不出这个问题的团队，排障只能靠考古。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环境与 A/B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环境拓扑与 A/B：金丝雀之外的两个工具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机制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用途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与金丝雀的差别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环境隔离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dev（随便试）→ staging（跑全量回归）→ prod（只接受晋升）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8" y="201168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空间隔离 vs 流量切分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3774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金丝雀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788920"/>
            <a:ext cx="45720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新版本切 5–10% 流量验证「没变坏」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8" y="2788920"/>
            <a:ext cx="41148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验证安全性，短期跑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A/B 实验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56616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两版本长期分流，验证「哪个更好」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356616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带统计显著性，长期跑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61772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金丝雀答「敢不敢全量」，A/B 答「该选哪一版」——前者是发布安全件（必备），后者是优化工具（有流量才值得上）。两者都要接第 3 章的自动评估。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>
                <a:solidFill>
                  <a:srgbClr val="1A2733"/>
                </a:solidFill>
                <a:latin typeface="Calibri"/>
              </a:rPr>
              <a:t>staging 的全量回归是最后一道离线门禁——评估集不过线的版本连金丝雀的资格都没有。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回滚纪律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回滚：改指针，不重部署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纪律三条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旧版本不可变、永远保留在注册表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回滚 = 生产 tag 指回上一已知好版本，秒级生效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回滚后必须补事故记录——回滚不是终点是开始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常见反模式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直接在控制台改提示词——无版本无门禁无记录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回滚靠「记得之前怎么写的」——靠记忆不靠注册表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金丝雀只看延迟不跑评估——等于没做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43484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数据锚点：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金丝雀窗口的三件套：质量分、错误率、延迟——观测一个定义好的窗口（小时级到天级，按流量定）再晋升，全程可回。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对客一句话：我们把「改提示词」从「编辑框里的手滑」升级成「有门禁有金丝雀有回滚的生产发布」——这就是发布管理卖的东西。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5 章 · 发布管理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把你 demo 的系统提示放进 git（或 Langfuse prompt registry），打上 v1 tag，再改一版打 v2——体会「提示词也是代码」。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设计你的评估门禁：回归集哪几条是「一票否决」（答错就不许上线）？把它们标记出来。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演练一次回滚：v2 上线后发现问题，30 秒内切回 v1——如果做不到，找出流程里卡住的那一步。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题的目标是「秒级回滚」：达不到通常是因为提示词被硬编码在代码里——这就是要上注册表的原因。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 · 动手做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改个提示词而已，为什么要走发布流程？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因为一个词就能改变线上行为——我们见过删掉一句约束导致客服乱承诺的事故。流程不重：注册打 tag、门禁自动跑、金丝雀自动切，多花分钟级时间，换回滚和留痕。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金丝雀发布我们做惯了，AI 的有什么不同？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一个关键差异：传统金丝雀看错误率延迟就够，LLM 金丝雀必须在金丝雀流量上跑自动评估——因为坏的是答案质量，HTTP 全是 200。评估器就是第 3 章那套在线评估。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出了问题多快能回滚？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秒级：回滚是把生产 tag 指回上一个已知好版本，不是重新部署。前提是所有工件在版本注册表里、旧版本不可变——这是我们方案的默认架构。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模型升级（比如厂商出新版）怎么管理？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当成一次大发布：新模型进注册表、全量回归集跑门禁、金丝雀放量、观测窗对比，随时可回旧模型。配合 Model-Landscape 的「保持可换」策略，换模型是流程不是冒险。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提示词/配置都是生产工件：改动即发布，发布即流程。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注册表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六件入册，回答「上周三线上跑的是哪套配置」。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金丝雀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5–10% 流量 + 必须跑自动评估——与传统金丝雀的分水岭。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回滚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改指针秒级生效、旧版不可变、回滚后补事故记录。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事故响应：AI 应用的 on-call 手册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Incident · 答错了、被攻破了、卡死了、复盘不了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事故响应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写出 AI runbook 四问：agent 答错了 / 被攻破了 / 卡死了 / 无法复盘推理链，各怎么办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记住「成本尖峰常是第一信号」：等人发现时，有写权限的 agent 可能已经把事情搞大了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设计急停开关：从事故频道一键触发、停任务不砸状态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 HITL（Human-in-the-Loop） 三分级（in / on / out-of-the-loop）给客户的高危操作定人机边界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四问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AI runbook 四问：传统 runbook 没有的章节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问题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传统 runbook 有吗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7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AI 版怎么答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答错了怎么办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2062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没有——传统系统不会「答错」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7" y="2011680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幻觉率告警 → 降级到保守模式 / 升级人工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4320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被攻破了怎么办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743200"/>
            <a:ext cx="42062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有，但不含提示注入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7" y="2743200"/>
            <a:ext cx="41148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注入检测 + 工具权限急冻（弹药在 Security）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474720"/>
            <a:ext cx="2743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卡死 / 死循环怎么办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474720"/>
            <a:ext cx="42062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有超时,但不懂「思维循环」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7" y="3474720"/>
            <a:ext cx="4114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循环检测（重复模式）→ 步数/预算上限强制中断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206240"/>
            <a:ext cx="27432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复盘不了怎么办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10128" y="4206240"/>
            <a:ext cx="420624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日志总能复盘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16367" y="4206240"/>
            <a:ext cx="4114800" cy="73152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必须靠 trace 留证——第 2 章是本章的前提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四问里三问的答案都依赖前面的章节——事故响应不是一章 SOP，是整个观测体系的压力测试。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分级与 SLA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事故分级与响应 SLA：值守怎么承诺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1554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级别</a:t>
            </a:r>
          </a:p>
        </p:txBody>
      </p:sp>
      <p:sp>
        <p:nvSpPr>
          <p:cNvPr id="7" name="Rectangle 6"/>
          <p:cNvSpPr/>
          <p:nvPr/>
        </p:nvSpPr>
        <p:spPr>
          <a:xfrm>
            <a:off x="212140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典型场景</a:t>
            </a:r>
          </a:p>
        </p:txBody>
      </p:sp>
      <p:sp>
        <p:nvSpPr>
          <p:cNvPr id="8" name="Rectangle 7"/>
          <p:cNvSpPr/>
          <p:nvPr/>
        </p:nvSpPr>
        <p:spPr>
          <a:xfrm>
            <a:off x="660196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响应目标（示例）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9345168" y="1554480"/>
            <a:ext cx="2286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第一动作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011680"/>
            <a:ext cx="1554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P1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21408" y="2011680"/>
            <a:ext cx="4480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高危错误输出已触达客户 / agent 失控执行写操作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01968" y="2011680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15 分钟响应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45168" y="2011680"/>
            <a:ext cx="22860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急停 + 升级人工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5544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P2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1408" y="2670048"/>
            <a:ext cx="4480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质量分骤降 / 成本尖峰 / 注入攻击迹象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01968" y="2670048"/>
            <a:ext cx="27432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 小时响应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45168" y="2670048"/>
            <a:ext cx="22860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降级保守模式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28416"/>
            <a:ext cx="1554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P3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21408" y="3328416"/>
            <a:ext cx="4480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漂移趋势告警 / 单点失败模式聚集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01968" y="3328416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1 个工作日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345168" y="3328416"/>
            <a:ext cx="22860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进评审队列排查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986784"/>
            <a:ext cx="15544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P4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21408" y="3986784"/>
            <a:ext cx="4480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优化类发现（月报建议项）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01968" y="3986784"/>
            <a:ext cx="27432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下个迭代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45168" y="3986784"/>
            <a:ext cx="22860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进 backlog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4800600"/>
            <a:ext cx="11064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分级标准和响应时限写进运营包 SLA——「AI 事故」从吓人的未知数变成有价格、有承诺的服务条款。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>
                <a:solidFill>
                  <a:srgbClr val="1A2733"/>
                </a:solidFill>
                <a:latin typeface="Calibri"/>
              </a:rPr>
              <a:t>P1 的定义要和客户共创：什么算「高危错误输出」由业务定，不由工程师拍——这场共创会议本身就是交付物。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6 章 · 事故响应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给你的 agent demo 写一个急停：一条 IM 指令置全局暂停位，agent 每步开始前检查——测试从触发到停止要几秒。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模拟一次死循环（让工具永远返回「再试一次」），看你的成本告警多久能发现——没有告警就是本练习的发现。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按 HITL 三分级给你手头客户场景的所有 agent 动作分类，标出哪些必须 in-the-loop——这张表直接进方案书。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题的标准答案是「分钟级」：如果你的成本粒度是日账单，死循环会在账单出来前烧一整天。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 · 动手做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出事故和普通系统事故有什么不一样？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多了四种传统 runbook 没有的事故：答错、被注入、思维死循环、无法复盘。我们的 runbook 专门补这四章，且都有工程件兜底——幻觉告警、注入检测、循环中断、trace 留证。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你们的 AI 有没有「刹车」？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有，两层：急停开关（事故频道一键暂停所有任务、保留现场）+ 硬上限（步数/预算/权限边界，超限自动中断）。恢复要走发布门禁，不会「手一抖又跑起来」。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干错事了，怎么定责和复盘？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靠 trace 留证：每一步的输入、推理、工具调用、返回都可回放（第 2 章行车记录仪）。复盘产出失败模式标签，进评估集变成回归覆盖——同样的错不犯第二次。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高危操作敢让 AI 做吗？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按 HITL 三分级：高危写操作永远人工确认（in-the-loop）起步，评估分稳定后按放权路线图逐级放——放多快由数据说话，不由胆子说话。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四问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答错 / 被攻破 / 卡死 / 复盘不了——AI runbook 的新四章。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第一信号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成本尖峰先于一切质量告警：成本粒度要分钟级。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刹车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急停开关（停任务不砸状态）+ 硬上限；恢复走发布门禁。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人机边界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HITL 三分级 + 放权路线图：放多快由评估数据说话。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事故响应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工具格局与选型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Tooling · 六平台锚定，APM 系与专用系分工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工具格局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 2026 年六平台锚定格局：LangSmith / Langfuse / Phoenix / Helicone / Datadog / Honeycomb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讲清两个专用补充：Braintrust（评估一体）与 AgentOps（会话回放；循环检测在路线图）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给客户答"我们有 Datadog 还要买吗"：APM（Application Performance Monitoring） 系管成本延迟，深度质量评估仍需专用系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按约束选型：开源自托管 / 框架绑定 / 企业已有栈三个决策变量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六平台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六平台锚定（2026-10 口径）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平台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663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定位</a:t>
            </a:r>
          </a:p>
        </p:txBody>
      </p:sp>
      <p:sp>
        <p:nvSpPr>
          <p:cNvPr id="8" name="Rectangle 7"/>
          <p:cNvSpPr/>
          <p:nvPr/>
        </p:nvSpPr>
        <p:spPr>
          <a:xfrm>
            <a:off x="7607808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关键事实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LangSmith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663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LangChain 系原生，框架集成最深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7808" y="2011680"/>
            <a:ext cx="4023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非 LangChain 栈体验打折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78608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Langfuse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578608"/>
            <a:ext cx="4663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开源领袖：自托管、OTel 框架无关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07808" y="2578608"/>
            <a:ext cx="40233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2026-01 被 ClickHouse 收购，开源线维护不变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145536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Arize Phoenix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145536"/>
            <a:ext cx="4663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ML 级统计功底：漂移检测、嵌入分析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7808" y="3145536"/>
            <a:ext cx="4023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OTel 原生；主仓 ELv2 许可（限托管转售）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712464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Helicone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712464"/>
            <a:ext cx="4663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drop-in 代理，安装最简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3712464"/>
            <a:ext cx="40233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兼带网关能力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79392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Datadog LLM Obs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44368" y="4279392"/>
            <a:ext cx="4663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Datadog 系企业默认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4279392"/>
            <a:ext cx="4023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成本延迟够用；有评审队列，评估尚浅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846320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Honeycomb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44368" y="4846320"/>
            <a:ext cx="4663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事件级深追踪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07808" y="4846320"/>
            <a:ext cx="40233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非 AI 专用，深排障强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格局在快速并购整合（Langfuse 进 ClickHouse 是信号）——选型合同里写清数据导出条款，防止工具被收购后被动。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专用补充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两个值得单独认识的：Braintrust 与 AgentOps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Braintrust · 评估一体派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立场：观测与评估不该是两个系统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定位「AI 产品质量管理系统」，CI/CD 评估门禁强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免费档：1GB 处理数据/月 + 10k scores（非 span 口径）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AgentOps · agent 专用派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签名功能：会话回放（Session replays）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无限循环检测：识别递归思维模式、告警或暂停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长任务 agent 的排障利器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这两家代表两个趋势：评估与观测融合（第 3 章的架构落地）、agent 专用能力下沉（第 6 章循环检测的工具化）。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分工与选型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APM 系 vs 专用系 + 三变量选型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已有 Datadog/New Relic 的客户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留着：token 成本、延迟、基础告警它够用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补专用系管质量：深度评估、漂移分析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两层用 trace id 打通，不是二选一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选型三变量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要自托管/数据不出域 → Langfuse / Phoenix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深绑 LangChain 栈 → LangSmith 顺理成章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评估驱动开发文化 → Braintrust；重 agent → 加 AgentOps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43484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成本提醒：</a:t>
            </a:r>
            <a:r>
              <a:rPr sz="1250" b="0">
                <a:solidFill>
                  <a:srgbClr val="1A2733"/>
                </a:solidFill>
                <a:latin typeface="Calibri"/>
              </a:rPr>
              <a:t>把 AI 遥测全量灌进按量计费的 APM 是账单事故的常见起点（+40–200%）——专用系或自托管承接大头、APM 只收指标，是省钱的常见架构。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答客户「Datadog 够不够」的一句话：够看「贵不贵、慢不慢」，不够看「好不好」——好不好需要评估型观测，这正是运维包的核心。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上云怎么落地：托管观测与云内置能力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环节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83210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代表云服务（多家选项，不绑一家）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托管观测底座</a:t>
            </a:r>
          </a:p>
        </p:txBody>
      </p:sp>
      <p:sp>
        <p:nvSpPr>
          <p:cNvPr id="9" name="Rectangle 8"/>
          <p:cNvSpPr/>
          <p:nvPr/>
        </p:nvSpPr>
        <p:spPr>
          <a:xfrm>
            <a:off x="3310128" y="2011680"/>
            <a:ext cx="83210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各云 APM / 托管 Prometheus·Grafana——指标与告警的承载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33472"/>
            <a:ext cx="27432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LLM 专用观测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10128" y="2633472"/>
            <a:ext cx="832104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Datadog LLM Obs · 云市场部署 Langfuse/Phoenix 自托管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255264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托管评估服务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3255264"/>
            <a:ext cx="83210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Bedrock 模型评估 / Vertex 评估服务 / Azure AI Foundry 评估器（离线侧，见 Evaluation）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877056"/>
            <a:ext cx="27432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网关采集层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0128" y="3877056"/>
            <a:ext cx="832104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云 API 网关 + AI Gateway（token 计量与审计，见 AI-Gateway）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498848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告警与值守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10128" y="4498848"/>
            <a:ext cx="83210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云监控告警 + IM 机器人（急停指令通道）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>
                <a:solidFill>
                  <a:srgbClr val="1A2733"/>
                </a:solidFill>
                <a:latin typeface="Calibri"/>
              </a:rPr>
              <a:t>云内置评估偏离线验收、专用系管在线运营——给客户组合时讲清这条分界，避免「云上都有了为什么还要你」的追问卡壳。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7 章 · 工具格局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起一套 Langfuse 自托管 + 你第 3 章的 judge 采样打分，搭出「开源全栈观测」的最小闭环——半天内可完成。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同一个 demo 再接 Datadog LLM Obs（或任一 APM 系）试用档，对比两边各能回答什么问题——亲手验证分工表。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写一页选型建议书：假设客户「有 Datadog、数据要出域审批、重 agent」，给出组合与理由。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题的体感通常是：APM 系十分钟接完但只有成本延迟，专用系要配评估器但能回答「好不好」——这就是给客户讲分工的底气。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 · 动手做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我们已经买了 Datadog，还要再买一套吗？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不冲突：Datadog 继续管成本、延迟、基础告警；补一层专用系管深度质量评估与漂移分析，两层 trace id 打通。预算敏感可用开源自托管（Langfuse/Phoenix）承接专用层。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开源工具靠谱吗，会不会没人维护？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主力开源项目（Langfuse/Phoenix）社区活跃且有商业公司背书；注意的是并购整合趋势——Langfuse 今年进了 ClickHouse。我们在合同里写数据导出条款，工具可换、数据是您的。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这么多工具，会不会又变成一堆孤岛？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架构上用 OTel 做底：埋点标准化后，工具只是「后端」，换后端不改埋点。这也是我们坚持标准埋点而不是某家 SDK 私有格式的原因。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观测工具本身的成本怎么控？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三招：专用系/自托管承接大头遥测、APM 只收聚合指标、内容类数据采样加短保留。AI 遥测全量进按量 APM 是账单事故常见起点——方案里我们默认规避。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六平台锚定 + Braintrust（评估一体）+ AgentOps（会话回放）——并购整合进行中。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分工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APM 系管「贵不贵慢不慢」，专用系管「好不好」——互补不替换。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选型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三变量：自托管要求、框架绑定、评估文化——按约束收敛。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底座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OTel 标准埋点：工具是可换后端，数据与埋点是资产。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工具格局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售前速查：运营包怎么定义怎么卖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Cheatsheet · 把运维打包成可续费的产品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运营包清单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运营包五件套：每件对应一章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服务项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内容</a:t>
            </a:r>
          </a:p>
        </p:txBody>
      </p:sp>
      <p:sp>
        <p:nvSpPr>
          <p:cNvPr id="8" name="Rectangle 7"/>
          <p:cNvSpPr/>
          <p:nvPr/>
        </p:nvSpPr>
        <p:spPr>
          <a:xfrm>
            <a:off x="7882128" y="1554480"/>
            <a:ext cx="1737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对应</a:t>
            </a:r>
          </a:p>
        </p:txBody>
      </p:sp>
      <p:sp>
        <p:nvSpPr>
          <p:cNvPr id="9" name="Rectangle 8"/>
          <p:cNvSpPr/>
          <p:nvPr/>
        </p:nvSpPr>
        <p:spPr>
          <a:xfrm>
            <a:off x="9619488" y="1554480"/>
            <a:ext cx="2011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报价口径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011680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在线评估运营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368" y="2011680"/>
            <a:ext cx="49377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采样打分、判官校准、评审队列、月度质量报告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82128" y="2011680"/>
            <a:ext cx="1737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第 3 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19488" y="2011680"/>
            <a:ext cx="2011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按月，含人力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漂移巡检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44368" y="2670048"/>
            <a:ext cx="49377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日看板、周三数字报告、回归集重跑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2128" y="2670048"/>
            <a:ext cx="17373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第 4 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619488" y="2670048"/>
            <a:ext cx="2011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按月订阅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2841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发布门禁服务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328416"/>
            <a:ext cx="49377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版本注册表托管、门禁执行、金丝雀陪跑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82128" y="3328416"/>
            <a:ext cx="1737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第 5 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19488" y="3328416"/>
            <a:ext cx="2011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按次或包月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986784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事故值守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44368" y="3986784"/>
            <a:ext cx="49377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on-call 响应、急停授权、事后复盘报告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882128" y="3986784"/>
            <a:ext cx="17373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第 6 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19488" y="3986784"/>
            <a:ext cx="20116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 SLA 分级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464515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数据集资产运营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944368" y="4645152"/>
            <a:ext cx="49377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失败样本标注入集、评估集版本管理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82128" y="4645152"/>
            <a:ext cx="1737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第 3 章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619488" y="4645152"/>
            <a:ext cx="20116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按月，资产归客户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这张表是 Solution-Patterns「人力账」的答案：运营包不是「售后服务」，是有清单、有 SLA、有产出物的订阅产品。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指标速查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指标速查卡：日 / 周 / 月各看什么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节奏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1488" y="1554480"/>
            <a:ext cx="4754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指标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异常时的第一动作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194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实时告警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61488" y="2011680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inline 违规率、成本分钟级突变、错误率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8" y="2011680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查发布记录 → 急停评估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194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日看板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61488" y="2670048"/>
            <a:ext cx="47548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judge 质量分、采样覆盖率、延迟 P95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8" y="2670048"/>
            <a:ext cx="4114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对比昨日基线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1945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周报告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61488" y="3328416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漂移三数字（judge 趋势/嵌入距离/回归通过率）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3328416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漂移则溯源：供应商 or 自己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1945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月度报告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1488" y="3986784"/>
            <a:ext cx="47548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质量趋势、事故复盘、数据集增长、成本优化建议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16368" y="3986784"/>
            <a:ext cx="411480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给客户的续费价值证明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月度报告是运营包的「可见产出物」——客户续不续费，往往取决于这份报告讲不讲得出价值故事。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选型速查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工具选型速查卡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客户约束</a:t>
            </a:r>
          </a:p>
        </p:txBody>
      </p:sp>
      <p:sp>
        <p:nvSpPr>
          <p:cNvPr id="7" name="Rectangle 6"/>
          <p:cNvSpPr/>
          <p:nvPr/>
        </p:nvSpPr>
        <p:spPr>
          <a:xfrm>
            <a:off x="4590288" y="1554480"/>
            <a:ext cx="7040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推荐组合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011680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已有 Datadog/New Relic</a:t>
            </a:r>
          </a:p>
        </p:txBody>
      </p:sp>
      <p:sp>
        <p:nvSpPr>
          <p:cNvPr id="9" name="Rectangle 8"/>
          <p:cNvSpPr/>
          <p:nvPr/>
        </p:nvSpPr>
        <p:spPr>
          <a:xfrm>
            <a:off x="4590288" y="2011680"/>
            <a:ext cx="7040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保留 APM 管成本延迟 + 专用系管质量（trace id 打通）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33472"/>
            <a:ext cx="40233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数据不出域 / 预算敏感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90288" y="2633472"/>
            <a:ext cx="70408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Langfuse 或 Phoenix 自托管全栈（开源）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255264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深绑 LangChain 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90288" y="3255264"/>
            <a:ext cx="7040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LangSmith 顺理成章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877056"/>
            <a:ext cx="402336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评估驱动 / CI 门禁文化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90288" y="3877056"/>
            <a:ext cx="704088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Braintrust（观测评估一体）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498848"/>
            <a:ext cx="40233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重 agent / 长任务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90288" y="4498848"/>
            <a:ext cx="70408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加配 AgentOps 类会话回放与循环检测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底座统一 OTel GenAI 埋点——工具可换、埋点与数据是客户资产，这句话写进每份方案书。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跨模块串联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本模块在知识库里的位置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AI-Ops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Evaluation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离线建集与判官方法 ↔ 在线运营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AI-Gateway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数据源与统一采集 ↔ 消费与行动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Security / 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事故防护弹药 · 提示词工程→发布工程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Solution-Patterns / Model-Landscape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运营包=人力账的展开 · 换模型的运维面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定位：工程保障层第五员。与 Evaluation 是全库最强的新搭档：那边给方法、这边管运营——离线验收 × 在线巡逻。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mbria"/>
              </a:rPr>
              <a:t>运维观测讲义 · 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D6E1E8"/>
                </a:solidFill>
                <a:latin typeface="Cambria"/>
              </a:rPr>
              <a:t>从「系统全绿答案变差」的问题 → 四大运维动作（评估/巡检/发布/救火）→ 打包成运营包，一条线讲透。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EAF3F5"/>
                </a:solidFill>
                <a:latin typeface="Calibri"/>
              </a:rPr>
              <a:t>怎么用这份讲义：对客先讲第 1 章两根新轴；方案书用第 8 章运营包清单；被问工具翻第 7 章分工表；出了事故按第 6 章 runbook 走。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配套：精选电子书书单（10 项，1 份 PDF 入库 + 1 份引用 Security）· 时效性事实核实于 2026-07-10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发布管理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四层版本键：一次输出由谁决定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发布管理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层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版本键</a:t>
            </a:r>
          </a:p>
        </p:txBody>
      </p:sp>
      <p:sp>
        <p:nvSpPr>
          <p:cNvPr id="8" name="Rectangle 7"/>
          <p:cNvSpPr/>
          <p:nvPr/>
        </p:nvSpPr>
        <p:spPr>
          <a:xfrm>
            <a:off x="7516368" y="1554480"/>
            <a:ext cx="41148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回答什么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应用层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服务 / 环境 / 发布号 / 代码 commit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6368" y="201168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谁在运行？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788920"/>
            <a:ext cx="237744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生成层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788920"/>
            <a:ext cx="45720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提示词 / 模型 / 参数 / 路由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6368" y="2788920"/>
            <a:ext cx="4114800" cy="777240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怎么生成的？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66160"/>
            <a:ext cx="2377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上下文层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566160"/>
            <a:ext cx="45720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索引 / embedding / 工具 / 外部数据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3566160"/>
            <a:ext cx="411480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依据什么？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61772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怎么讲：</a:t>
            </a:r>
            <a:r>
              <a:rPr sz="1250" b="0">
                <a:solidFill>
                  <a:srgbClr val="1A2733"/>
                </a:solidFill>
                <a:latin typeface="Calibri"/>
              </a:rPr>
              <a:t>第四层是质量层（评估集/判官/细则/人工策略）：怎么判定的？四层拼成一个组合发布号——从任何一条 trace 一跳定位到每层的不可变版本。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80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>
                <a:solidFill>
                  <a:srgbClr val="1A2733"/>
                </a:solidFill>
                <a:latin typeface="Calibri"/>
              </a:rPr>
              <a:t>任何一层漂移都可能改变质量、延迟、成本或安全——「什么都没改质量却掉了」，十有八九是没版本化的那层在动（供应商静默换模就是生成层漂移，第 4 章）。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观测体系自身的验收：六个「可」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验收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可见 · 可复现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同一条 trace 贯穿模型/检索/工具/网关（父子链、TTFT（Time To First Token）、token、成本）；组合发布号四层血缘可回放（见版本键页）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可评测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规则 / 判官 / 专家 / 用户结果四路打分——评分器说明卡、校准集、逐样本理由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可治理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PII、密钥、租户、采样与保留有策略——脱敏测试、权限、审计与删除演练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可发布 · 可恢复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离线 → 影子 → 金丝雀 → 门禁，SLO（Service Level Objective） 与错误预算——差异报告、kill switch、runbook、复盘回归样本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760720"/>
            <a:ext cx="11064240" cy="54864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85216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终极判断：任意一次质量或成本异常都能回放「哪个版本、哪里变化、为何放行、如何止损、怎样防复发」——看板能打开只是联调，不是运营闭环。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运维观测讲义 · AI-Ops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在线 vs 离线  ACCEPTANCE vs PATROL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两种评估的分工：验收 vs 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共享同一套判分器与指标——离线用它验收，在线用它巡逻；定义不一致，两边分数就没法互相解释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离线评估 · 像「高考」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852928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回答：能不能上线？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520440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固定评估集、发布前跑</a:t>
            </a:r>
          </a:p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一次性、覆盖面广、有标准答案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方法论深潜见 Evaluation 第 5 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在线评估 · 像「体检」（本章）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2852928"/>
            <a:ext cx="4846320" cy="512064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4A1B0C"/>
                </a:solidFill>
                <a:latin typeface="Calibri"/>
                <a:ea typeface="Calibri"/>
              </a:rPr>
              <a:t>回答：线上还好吗？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520440"/>
            <a:ext cx="50292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真实流量采样、持续跑</a:t>
            </a:r>
          </a:p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周期性、抓趋势、早发现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评估指标在这里变成了监控指标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4160520"/>
            <a:ext cx="2423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同一套判分器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029200"/>
            <a:ext cx="11000232" cy="120700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5138928"/>
            <a:ext cx="1051560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2026 年的共识句：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「生产团队把模型当移动靶」——离线过了不等于线上一直好。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在线评估是移动靶时代的标配：离线验收 + 在线巡逻，同一套指标定义两头对齐。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在线评估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评估漏斗  FOUR LEVELS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四级漏斗：越贵的手段，处理越少的样本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从毫秒级检查到数据集学习——inline 全量、judge 采样、人工只看队列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6400800" cy="65836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313432"/>
            <a:ext cx="60350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128199"/>
                </a:solidFill>
                <a:latin typeface="Calibri"/>
                <a:ea typeface="Calibri"/>
              </a:rPr>
              <a:t>inline 检查　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格式 / 护栏 · 同步毫秒级 · 全量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9480" y="2350008"/>
            <a:ext cx="41148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唯一同步层，挡住格式错误与护栏违规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840480" y="2898648"/>
            <a:ext cx="0" cy="146304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371600" y="3044952"/>
            <a:ext cx="4937760" cy="65836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00200" y="3118104"/>
            <a:ext cx="457200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128199"/>
                </a:solidFill>
                <a:latin typeface="Calibri"/>
                <a:ea typeface="Calibri"/>
              </a:rPr>
              <a:t>judge 打分　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采样 5–10% · 异步 · LLM 判官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154680"/>
            <a:ext cx="484632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质量分与失败模式标签，成本可控的主力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840480" y="3703320"/>
            <a:ext cx="0" cy="146304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057400" y="3849624"/>
            <a:ext cx="3566160" cy="658368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86000" y="3922776"/>
            <a:ext cx="320040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F2A65A"/>
                </a:solidFill>
                <a:latin typeface="Calibri"/>
                <a:ea typeface="Calibri"/>
              </a:rPr>
              <a:t>人工评审　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低分 / 争议进队列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3959352"/>
            <a:ext cx="553212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判官拿不准的 + 高价值样本抽检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840480" y="4507992"/>
            <a:ext cx="0" cy="146304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697480" y="4654296"/>
            <a:ext cx="2286000" cy="658368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26080" y="4727448"/>
            <a:ext cx="192024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F2A65A"/>
                </a:solidFill>
                <a:latin typeface="Calibri"/>
                <a:ea typeface="Calibri"/>
              </a:rPr>
              <a:t>离线学习　</a:t>
            </a: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失败进数据集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80" y="4764024"/>
            <a:ext cx="617220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回流到评估集，让下一轮更强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394960"/>
            <a:ext cx="11000232" cy="84124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486400"/>
            <a:ext cx="10515600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27500A"/>
                </a:solidFill>
                <a:latin typeface="Calibri"/>
                <a:ea typeface="Calibri"/>
              </a:rPr>
              <a:t>成本控制：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采样 5–10% 真实流量、异步执行（先回复用户后打分，零应用时延）、判官用便宜档 + 定期人工校准。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在线评估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静默退化  THE GREEN LIE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为什么全绿的仪表盘会骗人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200 OK 不代表答案 OK——模型「答了」，只是答错了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486400" cy="269748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27500A"/>
                </a:solidFill>
                <a:latin typeface="Calibri"/>
                <a:ea typeface="Calibri"/>
              </a:rPr>
              <a:t>传统仪表盘看到的 —— 一切「健康」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52928"/>
            <a:ext cx="493776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27500A"/>
                </a:solidFill>
                <a:latin typeface="Calibri"/>
                <a:ea typeface="Calibri"/>
              </a:rPr>
              <a:t>· 可用性 99.9%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310128"/>
            <a:ext cx="493776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27500A"/>
                </a:solidFill>
                <a:latin typeface="Calibri"/>
                <a:ea typeface="Calibri"/>
              </a:rPr>
              <a:t>· 延迟正常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767328"/>
            <a:ext cx="493776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27500A"/>
                </a:solidFill>
                <a:latin typeface="Calibri"/>
                <a:ea typeface="Calibri"/>
              </a:rPr>
              <a:t>· 错误率 0.1%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224528"/>
            <a:ext cx="493776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9B2C2C"/>
                </a:solidFill>
                <a:latin typeface="Calibri"/>
                <a:ea typeface="Calibri"/>
              </a:rPr>
              <a:t>· ——因为模型「答了」，只是答错了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2194560"/>
            <a:ext cx="5486400" cy="269748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质量仪表盘看到的 —— 正在退化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720840" y="3017520"/>
            <a:ext cx="0" cy="777240"/>
          </a:xfrm>
          <a:prstGeom prst="line">
            <a:avLst/>
          </a:prstGeom>
          <a:ln w="12700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720840" y="3794760"/>
            <a:ext cx="1828800" cy="0"/>
          </a:xfrm>
          <a:prstGeom prst="line">
            <a:avLst/>
          </a:prstGeom>
          <a:ln w="12700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720840" y="3134106"/>
            <a:ext cx="731520" cy="116586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452360" y="3250692"/>
            <a:ext cx="548640" cy="155448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001000" y="3406140"/>
            <a:ext cx="548640" cy="116586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00800" y="2743200"/>
            <a:ext cx="21031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1" i="0">
                <a:solidFill>
                  <a:srgbClr val="9B2C2C"/>
                </a:solidFill>
                <a:latin typeface="Calibri"/>
                <a:ea typeface="Calibri"/>
              </a:rPr>
              <a:t>judge 分 4.2→3.6（三周）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2880360"/>
            <a:ext cx="2788920" cy="1828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· 「无法回答」类回复占比翻倍</a:t>
            </a:r>
          </a:p>
          <a:p>
            <a:pPr algn="l"/>
            <a:r>
              <a:rPr sz="1050" b="0" i="0">
                <a:solidFill>
                  <a:srgbClr val="1A2733"/>
                </a:solidFill>
                <a:latin typeface="Calibri"/>
                <a:ea typeface="Calibri"/>
              </a:rPr>
              <a:t>· 退款类意图失败模式聚集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缓降以「周」为单位，客诉爆发时已煮熟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029200"/>
            <a:ext cx="11000232" cy="120700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138928"/>
            <a:ext cx="1051560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类比 · 温水煮青蛙：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没有质量遥测的 AI 应用，退化是以周为单位缓慢发生的。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破法只有一个：让「质量」成为和「可用性」并列的一等监控对象——这正是在线评估存在的理由。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漂移监测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发布流水线  FIVE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从改动到全量：五步流水线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没有在线评估的金丝雀是裸奔——LLM 金丝雀必须在金丝雀流量上跑自动评估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31720"/>
            <a:ext cx="2084831" cy="10515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① 版本注册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工件入册打 tag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42615" y="2857500"/>
            <a:ext cx="109729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61488" y="2331720"/>
            <a:ext cx="2084831" cy="105156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② 评估门禁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离线集必须过线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855464" y="2857500"/>
            <a:ext cx="109728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974336" y="2331720"/>
            <a:ext cx="2084831" cy="10515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③ 金丝雀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5–10% 流量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68311" y="2857500"/>
            <a:ext cx="109728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187183" y="2331720"/>
            <a:ext cx="2084831" cy="10515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④ 观测窗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质量分/错误率/延迟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281159" y="2857500"/>
            <a:ext cx="109729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400032" y="2331720"/>
            <a:ext cx="2084831" cy="10515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⑤ 晋升或回滚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改指针，秒级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03320"/>
            <a:ext cx="5440680" cy="11887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813048"/>
            <a:ext cx="502920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评估门禁 · 不过线不出门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自动：回归集通过率不得低于基线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人工：高风险变更（人设 / 护栏）加专家评审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08192" y="3703320"/>
            <a:ext cx="5440680" cy="11887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36792" y="3813048"/>
            <a:ext cx="502920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与传统金丝雀的关键差异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传统金丝雀看健康指标（错误率/延迟）就够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LLM 金丝雀必须在流量上跑自动评估——坏掉的是答案质量，不是 HTTP 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5074920"/>
            <a:ext cx="11000232" cy="116128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5212080"/>
            <a:ext cx="105156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这条流水线把「评估」和「基线」串起来了——改个提示词也要走它，因为一个词就能改变线上行为。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发布管理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信号与急停  BILL &amp; KILL-SWITCH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第一信号常是账单，第一动作是急停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客户高管最容易被打动的一页：「你们的 AI 有没有刹车？」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成本尖峰 —— 最早的警报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914400" y="3429000"/>
            <a:ext cx="2926080" cy="0"/>
          </a:xfrm>
          <a:prstGeom prst="line">
            <a:avLst/>
          </a:prstGeom>
          <a:ln w="12700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914400" y="3360420"/>
            <a:ext cx="1024128" cy="13716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938528" y="3346704"/>
            <a:ext cx="585216" cy="13716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523744" y="2811780"/>
            <a:ext cx="380390" cy="534924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904134" y="2777490"/>
            <a:ext cx="351130" cy="34290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255264" y="2777490"/>
            <a:ext cx="585216" cy="20574"/>
          </a:xfrm>
          <a:prstGeom prst="line">
            <a:avLst/>
          </a:prstGeom>
          <a:ln w="27940">
            <a:solidFill>
              <a:srgbClr val="9B2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26080" y="2697480"/>
            <a:ext cx="29260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token 暴涨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794760"/>
            <a:ext cx="5029200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死循环 / 被注入的 agent 先表现为 token 暴涨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有写权限的 agent：等人发现时可能已执行了动作</a:t>
            </a:r>
          </a:p>
          <a:p>
            <a:pPr algn="l"/>
            <a:r>
              <a:rPr sz="1100" b="1" i="0">
                <a:solidFill>
                  <a:srgbClr val="9B2C2C"/>
                </a:solidFill>
                <a:latin typeface="Calibri"/>
                <a:ea typeface="Calibri"/>
              </a:rPr>
              <a:t>· 成本告警要分钟级粒度，不是日账单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304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急停开关 kill switch —— 第一动作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92240" y="2834640"/>
            <a:ext cx="4846320" cy="5669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一键急停（IM 机器人指令）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566160"/>
            <a:ext cx="5029200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停任务不砸状态：暂停新任务、保留执行现场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恢复要走发布门禁，不是「再点一下」</a:t>
            </a:r>
          </a:p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· 案例：agent 递归循环，十分钟烧掉一天预算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74920"/>
            <a:ext cx="11000232" cy="116128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212080"/>
            <a:ext cx="105156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急停开关 + 分钟级成本告警，就是 AI 的「刹车」的工程形态——成本告警常比任何质量告警都先响。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6 章 · 事故响应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HITL 分级  HUMAN IN/ON/OUT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人机边界三分级：按风险配人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分级不是一次定终身——新场景从 in-the-loop 起步，评估分稳定后逐级放权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9B2C2C"/>
                </a:solidFill>
                <a:latin typeface="Calibri"/>
                <a:ea typeface="Calibri"/>
              </a:rPr>
              <a:t>Human-in-the-Loop</a:t>
            </a:r>
          </a:p>
          <a:p>
            <a:pPr algn="l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人开车，AI 副驾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59" y="3108960"/>
            <a:ext cx="30632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B2C2C"/>
                </a:solidFill>
                <a:latin typeface="Calibri"/>
                <a:ea typeface="Calibri"/>
              </a:rPr>
              <a:t>每个动作人工确认后执行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822191"/>
            <a:ext cx="3099816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B2C2C"/>
                </a:solidFill>
                <a:latin typeface="Calibri"/>
                <a:ea typeface="Calibri"/>
              </a:rPr>
              <a:t>适用：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高危写操作：退款 / 删除 / 对外发送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Human-on-the-Loop</a:t>
            </a:r>
          </a:p>
          <a:p>
            <a:pPr algn="l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人监督，AI 有界行动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62855" y="3108960"/>
            <a:ext cx="30632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低危动作自动执行，人看仪表盘可随时接管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822191"/>
            <a:ext cx="3099816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适用：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客服回复、内部查询类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8431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27500A"/>
                </a:solidFill>
                <a:latin typeface="Calibri"/>
                <a:ea typeface="Calibri"/>
              </a:rPr>
              <a:t>Human-out-of-the-Loop</a:t>
            </a:r>
          </a:p>
          <a:p>
            <a:pPr algn="l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人审计，AI 按策略行动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02752" y="3108960"/>
            <a:ext cx="30632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27500A"/>
                </a:solidFill>
                <a:latin typeface="Calibri"/>
                <a:ea typeface="Calibri"/>
              </a:rPr>
              <a:t>事后抽检 + 完整 trace 留证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3" y="3822191"/>
            <a:ext cx="3099816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27500A"/>
                </a:solidFill>
                <a:latin typeface="Calibri"/>
                <a:ea typeface="Calibri"/>
              </a:rPr>
              <a:t>适用：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低风险高频批量任务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828032"/>
            <a:ext cx="10972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风险越高 →→ 越往左，人越靠前；风险越低 →→ 越往右，越自动化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5138928"/>
            <a:ext cx="11000232" cy="10972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5248656"/>
            <a:ext cx="105156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「放权路线图」本身就是方案书的一节：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新场景从 in-the-loop 起步，等在线评估分稳定、坏例可控后，再逐级放权到 on / out。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对客一句话：不是「敢不敢让 AI 自动干」，而是「用什么条件、分几步把手放开」。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6 章 · 事故响应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第1章 · 为什么 LLM 应用的 Ops 是新学科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oneuptime 2026-04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Tracing 与 OTel GenAI 深潜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opentelemetry.io semconv / OTel 官方博客 2026；opentelemetry.io/docs/specs/otlp/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在线评估与反馈回流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braintrust.dev / towardsai 2026-04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漂移与静默退化监测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stackpulsar / galileo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发布管理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tianpan.co 2026-03 / arthur.ai / calmops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事故响应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zylos 2026-03 SRE-AI / deepinspect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91947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工具格局与选型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1947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GitHub（Arize-ai/phoenix、langfuse/langfuse、mlflow/mlflow） 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37667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2026-07-10 至 2026-07-12　·　保鲜机制：季度巡检（每年 1/4/7/10 月）＋ 建议复查日定点复查　·　引用任何数字前先核日期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运维观测讲义 · AI-Ops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71</Slides>
  <ScaleCrop>false</ScaleCrop>
  <HeadingPairs>
    <vt:vector size="2" baseType="variant">
      <vt:variant>
        <vt:lpstr>幻灯片标题</vt:lpstr>
      </vt:variant>
      <vt:variant>
        <vt:i4>71</vt:i4>
      </vt:variant>
    </vt:vector>
  </HeadingPairs>
  <TitlesOfParts>
    <vt:vector size="71" baseType="lpstr">
      <vt:lpstr>AI 知识库 · 讲义式 PPT</vt:lpstr>
      <vt:lpstr>本讲义 · 八章一条线</vt:lpstr>
      <vt:lpstr>为什么 LLM 应用的 Ops 是新学科</vt:lpstr>
      <vt:lpstr>学完这一章，你能讲清楚</vt:lpstr>
      <vt:lpstr>传统三支柱之外：质量轴与成本轴</vt:lpstr>
      <vt:lpstr>三片已有可观测 + 本模块补的生命周期线</vt:lpstr>
      <vt:lpstr>观测自身也要做成本工程</vt:lpstr>
      <vt:lpstr>动手做 · HANDS-ON</vt:lpstr>
      <vt:lpstr>客户会怎么问（面试题）</vt:lpstr>
      <vt:lpstr>本章小结</vt:lpstr>
      <vt:lpstr>Tracing 与 OTel GenAI 深潜</vt:lpstr>
      <vt:lpstr>学完这一章，你能讲清楚</vt:lpstr>
      <vt:lpstr>OTel GenAI：四类 span 解剖</vt:lpstr>
      <vt:lpstr>一条 RAG 请求的 trace 长什么样</vt:lpstr>
      <vt:lpstr>敏感数据：记什么、不记什么、记多久</vt:lpstr>
      <vt:lpstr>动手做 · HANDS-ON</vt:lpstr>
      <vt:lpstr>客户会怎么问（面试题）</vt:lpstr>
      <vt:lpstr>本章小结</vt:lpstr>
      <vt:lpstr>在线评估与反馈回流</vt:lpstr>
      <vt:lpstr>学完这一章，你能讲清楚</vt:lpstr>
      <vt:lpstr>两种评估的分工：验收 vs 运营</vt:lpstr>
      <vt:lpstr>四级漏斗：从毫秒级检查到数据集学习</vt:lpstr>
      <vt:lpstr>四级漏斗：越贵的手段，处理越少的样本</vt:lpstr>
      <vt:lpstr>让打分变成行动：告警、队列、晋升</vt:lpstr>
      <vt:lpstr>动手做 · HANDS-ON</vt:lpstr>
      <vt:lpstr>客户会怎么问（面试题）</vt:lpstr>
      <vt:lpstr>本章小结</vt:lpstr>
      <vt:lpstr>漂移与静默退化监测</vt:lpstr>
      <vt:lpstr>学完这一章，你能讲清楚</vt:lpstr>
      <vt:lpstr>三类漂移：变的可能是模型、输入或世界</vt:lpstr>
      <vt:lpstr>为什么全绿的仪表盘会骗人</vt:lpstr>
      <vt:lpstr>检测组合拳与巡检节奏</vt:lpstr>
      <vt:lpstr>动手做 · HANDS-ON</vt:lpstr>
      <vt:lpstr>客户会怎么问（面试题）</vt:lpstr>
      <vt:lpstr>本章小结</vt:lpstr>
      <vt:lpstr>发布管理：提示词也是生产工件</vt:lpstr>
      <vt:lpstr>学完这一章，你能讲清楚</vt:lpstr>
      <vt:lpstr>六件东西入册：可复现才可回滚</vt:lpstr>
      <vt:lpstr>从改动到全量：五步流水线</vt:lpstr>
      <vt:lpstr>环境拓扑与 A/B：金丝雀之外的两个工具</vt:lpstr>
      <vt:lpstr>四层版本键：一次输出由谁决定</vt:lpstr>
      <vt:lpstr>回滚：改指针，不重部署</vt:lpstr>
      <vt:lpstr>动手做 · HANDS-ON</vt:lpstr>
      <vt:lpstr>客户会怎么问（面试题）</vt:lpstr>
      <vt:lpstr>本章小结</vt:lpstr>
      <vt:lpstr>事故响应：AI 应用的 on-call 手册</vt:lpstr>
      <vt:lpstr>学完这一章，你能讲清楚</vt:lpstr>
      <vt:lpstr>AI runbook 四问：传统 runbook 没有的章节</vt:lpstr>
      <vt:lpstr>第一信号常是账单，第一动作是急停</vt:lpstr>
      <vt:lpstr>人机边界三分级：按风险配人</vt:lpstr>
      <vt:lpstr>事故分级与响应 SLA：值守怎么承诺</vt:lpstr>
      <vt:lpstr>动手做 · HANDS-ON</vt:lpstr>
      <vt:lpstr>客户会怎么问（面试题）</vt:lpstr>
      <vt:lpstr>本章小结</vt:lpstr>
      <vt:lpstr>工具格局与选型</vt:lpstr>
      <vt:lpstr>学完这一章，你能讲清楚</vt:lpstr>
      <vt:lpstr>六平台锚定（2026-07 口径）</vt:lpstr>
      <vt:lpstr>两个值得单独认识的：Braintrust 与 AgentOps</vt:lpstr>
      <vt:lpstr>APM 系 vs 专用系 + 三变量选型</vt:lpstr>
      <vt:lpstr>上云怎么落地：托管观测与云内置能力</vt:lpstr>
      <vt:lpstr>动手做 · HANDS-ON</vt:lpstr>
      <vt:lpstr>客户会怎么问（面试题）</vt:lpstr>
      <vt:lpstr>本章小结</vt:lpstr>
      <vt:lpstr>售前速查：运营包怎么定义怎么卖</vt:lpstr>
      <vt:lpstr>运营包五件套：每件对应一章</vt:lpstr>
      <vt:lpstr>指标速查卡：日 / 周 / 月各看什么</vt:lpstr>
      <vt:lpstr>工具选型速查卡</vt:lpstr>
      <vt:lpstr>本模块在知识库里的位置</vt:lpstr>
      <vt:lpstr>生产验收</vt:lpstr>
      <vt:lpstr>从「系统全绿答案变差」的问题 → 四大运维动作（评估/巡检/发布/救火）→ 打包成运营包，一条线讲透。</vt:lpstr>
      <vt:lpstr>来源与核实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