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9"/>
  </p:notesMasterIdLst>
  <p:sldIdLst>
    <p:sldId id="256" r:id="rId2"/>
    <p:sldId id="257" r:id="rId3"/>
    <p:sldId id="258" r:id="rId4"/>
    <p:sldId id="259" r:id="rId5"/>
    <p:sldId id="260" r:id="rId6"/>
    <p:sldId id="261" r:id="rId7"/>
    <p:sldId id="333" r:id="rId84"/>
    <p:sldId id="33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334" r:id="rId85"/>
    <p:sldId id="338" r:id="rId89"/>
    <p:sldId id="339" r:id="rId90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335" r:id="rId8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340" r:id="rId91"/>
    <p:sldId id="298" r:id="rId45"/>
    <p:sldId id="336" r:id="rId87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31" r:id="rId61"/>
    <p:sldId id="314" r:id="rId62"/>
    <p:sldId id="315" r:id="rId63"/>
    <p:sldId id="337" r:id="rId88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41" r:id="rId92"/>
    <p:sldId id="332" r:id="rId78"/>
    <p:sldId id="342" r:id="rId9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0" d="100"/>
          <a:sy n="160" d="100"/>
        </p:scale>
        <p:origin x="4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3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讲义式 PPT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84632" y="914400"/>
            <a:ext cx="81747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集群平台与调度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02920" y="169164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Infrastructure II: Cluster Platform &amp; Orchestration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103120"/>
            <a:ext cx="8138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有了卡、网、存储（姊妹模块 AI-Infra-Compute），怎么把它们变成一个好用的平台？这本讲义讲平台层四件事：调度（让最贵的卡不空转）、隔离（一张卡切给多个团队）、容错（万卡集群故障是常态）、观测（利用率到底多少）——再落到云上四种算力形态，帮客户选对采购方式。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02920" y="3401568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02920" y="340156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平台全景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656332" y="3401568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2656332" y="340156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 + GPU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809744" y="3401568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4809744" y="340156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作业调度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963156" y="3401568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963156" y="340156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切分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02920" y="3931920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02920" y="3931920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训练容错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656332" y="3931920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2656332" y="3931920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可观测性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809744" y="3931920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809744" y="3931920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推理平台化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963156" y="3931920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6963156" y="3931920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云上形态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02920" y="4773168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读者定位：AI 平台售前技术 · 有 Python/API 基础 · 重底层概念与取舍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669280" y="4773168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2026-07-09 · 时效性事实已联网核实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全书导览：8 章一条主线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主线：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先说清平台层到底解决什么问题（第 1 章：裸机之痛与四大职责）；再自底向上搭：K8s 怎么管 GPU（第 2 章）、作业怎么调度不空转（第 3 章）、一张卡怎么切给多租户（第 4 章）；然后是大规模训练绕不开的两块硬骨头——容错（第 5 章）和可观测（第 6 章）；最后看推理服务怎么平台化（第 7 章），收拢到云上四种算力形态与售前速查（第 8 章）。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30936" y="1947672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30936" y="19476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014984" y="1828800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裸机之痛、四大职责、算力界的塔台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02920" y="2505456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30936" y="2670048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0936" y="26700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014984" y="2551176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 基础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 plugin → DRA(1.34 GA)、GPU Operator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02920" y="3227832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30936" y="339242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30936" y="33924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014984" y="3273552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作业调度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gang 调度、Kueue/Volcano/KAI/Slurm、碎片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02920" y="3950208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30936" y="411480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30936" y="4114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014984" y="3995928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 / 时间片 / MPS / HAMi、配额公平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727448" y="1783080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855464" y="1947672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55464" y="19476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239512" y="1828800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故障是常态、checkpoint、自动续训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727448" y="2505456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855464" y="2670048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855464" y="26700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239512" y="2551176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可观测性与利用率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DCGM、MFU/goodput、利用率三层口径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727448" y="3227832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4855464" y="339242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855464" y="33924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5239512" y="3273552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 vs 训练调度、KServe/llm-d/Dynamo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727448" y="3950208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855464" y="411480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855464" y="4114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5239512" y="3995928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云上形态与售前速查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裸金属/托管 K8s/托管训练/API、速查表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502920" y="4590288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本讲义怎么读：每个概念按「概念 → 类比 → 案例 → 小结」展开；每章末尾有「动手做」和「客户会怎么问」两页——赶时间就直接翻每章的这两页加小结。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开场必备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重点术语中英对照（中文为主）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编排（Orchestration）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把作业自动放到合适的机器上并管好其生命周期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65354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Kubernetes（K8s）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事实标准的容器编排系统，AI 平台的通用底座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220980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设备插件（Device Plugin）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 感知 GPU 的老机制，只能「数卡」不懂属性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276606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DRA（Dynamic Resource Allocation，动态资源分配）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 1.34 GA 的新机制，按设备属性灵活申请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02920" y="332232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成组调度（Gang Scheduling）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一个作业要的卡凑齐才一起启动，否则谁都不占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87858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MIG（Multi-Instance GPU，多实例 GPU）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把一张卡硬件切成最多 7 个隔离的小 GPU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727448" y="109728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时间片（Time-Slicing）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多个任务轮流用整卡，无显存与故障隔离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727448" y="165354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多租户（Multi-Tenancy）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多个团队/用户共享同一集群，需配额与隔离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727448" y="220980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检查点（Checkpoint）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把训练状态周期性存盘，故障后从这里续跑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27448" y="276606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有效吞吐（Goodput）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扣掉故障重算与浪费后，真正有效的产出速率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27448" y="332232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自动扩缩容（Autoscaling）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按负载自动增减副本/节点，推理服务的关键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27448" y="387858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DCGM（Data Center GPU Manager，数据中心 GPU 管理）</a:t>
            </a:r>
            <a:endParaRPr lang="en-US" sz="11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 的 GPU 监控指标底座，观测从它出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术语表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从「一堆卡」到「一个平台」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a Pile of GPUs to a Usable Platform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买回一柜柜 GPU 只是第一步——没有平台层，你会遇到「谁在用哪张卡没人知道、贵卡半夜空转、一个团队跑挂全组、训练崩了从头再来」。这一章讲平台层到底解决什么：调度、隔离、容错、观测四大职责，以及为什么这些活儿几乎都构建在 Kubernetes 上。它是后面七章的总纲。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讲清「裸机之痛」：没有平台层时，一堆 GPU 会以哪四种方式浪费掉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说出平台层的四大职责：调度、隔离、容错、观测，各对应一个痛点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讲明白为什么 AI 平台几乎都长在 Kubernetes 上，而不是自己写一套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理清本模块和姊妹模块 AI-Infra-Compute 的分工：那边讲铁，这边讲让铁好用的软件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 · 裸机之痛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裸机之痛：一堆 GPU 的四种浪费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没有平台层会怎样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卡在谁手里靠群里喊、Excel 记；② 贵卡半夜没人用照样空转（利用率常低到个位数）；③ 一个人的进程 OOM（Out of Memory）/占满，把同机别人一起拖垮；④ 训练跑到第 20 天崩了，没自动 checkpoint 就从头再来。四种浪费，每一种都在烧钱。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17055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7055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4312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像一家没有排班和调度系统的医院：手术室（GPU）谁抢到算谁的，贵重设备空置没人知道，两台急诊撞车没人协调，病历（训练状态）丢了重新问诊——不是缺设备，是缺「让设备高效运转的那套系统」。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常见真实数字：没有平台管理的 GPU 集群，平均利用率经常只有 10–20%；上了调度 + 配额 + 抢占后翻到 50%+ 很常见——等于「不花钱多买了一倍的卡」。这是平台层最硬的 ROI 故事。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85076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85076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82333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卖 AI 平台的第一句话不是「我们能管 GPU」，而是「我们能把您已经买的卡的利用率翻一倍」——痛点比功能更打动人。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 · 深潜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四大职责之外：四条控制链要有执行点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控制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身份与租户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SSO（Single Sign-On）、RBAC（Role-Based Access Control）/ABAC（Attribute-Based Access Control）、命名空间、网络与密钥——证据：主体、授权决定、资源归属；失败动作：拒绝、吊销、隔离。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供应链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源码、CI、签名、镜像仓库、准入控制——证据：commit、digest、SBOM（Software Bill of Materials，软件物料清单）、来源证明；失败动作：阻断晋级、召回制品。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控制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运行与数据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沙箱、策略引擎、DLP（Data Loss Prevention）、存储与设备权限——证据：策略版本、访问与数据流事件；失败动作：限权、停止、保全。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运营治理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SLO（Service Level Objective）、成本、审计、例外与响应——证据：告警、审批、责任人与时间线；失败动作：降级、回滚、通报复盘。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小区物业四条线：门禁（身份）、进货查验（供应链）、装修监管（运行）、物业费与投诉处理（运营）——每条线都要有「拦得住的闸」和「留得下的记录」，贴在墙上的规定不算控制。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策略文档不等于控制生效：每项控制写清主体、对象、执行点、证据、例外与失效模式；高风险默认拒绝（fail closed）。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 · 为什么是 K8s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为什么 AI 平台都长在 Kubernetes 上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Kubernetes（K8s）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容器编排的事实标准：声明式 API、自愈、可扩展（CRD/Operator）、云厂商全托管。AI 平台需要的「调度、弹性、多租户、生态插件」它都有现成地基——没人再从零写一套资源管理器。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像盖楼不自己烧砖：K8s 是行业公认的钢筋混凝土框架，GPU 调度、监控、存储都是往这个框架上挂的插件。自研一套等于自己烧砖盖楼——能盖，但为什么？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对照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 vs Slurm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Slurm 是 HPC/超算世界的老牌批调度器，训练大集群里仍大量使用、且常与 K8s 并存；K8s 胜在生态、弹性和推理服务能力。趋势是两者融合（第 3 章展开），云上托管训练服务常同时支持这两种编排。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记住一句话：AI 平台 ≈ K8s + 一堆 GPU 感知的插件（GPU Operator、调度器、监控）——后面几章就是逐个拆这些插件。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 · 本模块在知识库的位置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承上启下：这本讲义讲「软件」，谁讲铁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姊妹模块 AI-Infra-Compute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那本讲硬件本身：GPU 怎么算账、机柜怎么组网、存储怎么配、算力怎么算钱；本模块讲让这些硬件好用的软件层。买硬件看那本，用好硬件看这本。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LLM-Training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训练作业是集群调度和容错的头号「客户」：那边讲并行策略怎么切模型，本模块第 3、5 章讲这些作业怎么被调度、崩了怎么续。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推理引擎（vLLM/SGLang）和 P/D（Prefill/Decode） 分离（Dynamo/llm-d）在那本讲；本模块第 7 章讲这些引擎怎么被平台承载、扩缩容和路由——引擎是「货」，平台是「货架和物流」。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一句话分工：Compute 讲铁、Training/Inference 讲负载本身、本模块讲「把负载高效跑在铁上」的中间层。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20624"/>
          </a:xfrm>
          <a:prstGeom prst="rect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85800" y="475488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188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32688" y="117043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拿你接触过的任一 GPU 环境（自建或云），问四个问题并记录答案：谁在用哪张卡？平均利用率多少？一个作业挂了会怎样？训练崩了能自动恢复吗？——这就是它的「平台成熟度体检」。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2240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32688" y="2221992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把上面四个问题分别归类到「调度/隔离/容错/观测」，看看哪一项最弱——那就是这个环境最该补的短板。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16382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31638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32688" y="3145536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查一下你所在云的「托管 Kubernetes + GPU」产品页，找出它默认带了哪几个 GPU 插件（提示：GPU 驱动、设备插件、监控），对照本章的「K8s + 插件」心智模型。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" y="4279392"/>
            <a:ext cx="8138160" cy="384048"/>
          </a:xfrm>
          <a:prstGeom prst="rect">
            <a:avLst/>
          </a:prstGeom>
          <a:solidFill>
            <a:srgbClr val="FCF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85800" y="435254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步的四问体检表，是你面对任何客户 GPU 环境时的通用开场——比 PPT 更能快速定位痛点。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我们卡不多，直接 SSH 上去跑不行吗？要平台干嘛？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几张卡、一个团队时确实够用。但只要卡数或用卡的人一多，SSH 模式立刻失控：抢卡、空转、互相踩踏。平台层的价值就是把利用率从个位数拉到 50%+——卡越贵、人越多，这笔账越划算。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平台层能帮我们省多少钱？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最直接的一笔：利用率。无管理集群常年 10–20%，上调度和配额后翻到 50%+ 很常见，相当于同样的卡产出翻倍。再加上容错省下的重算时间、观测暴露的浪费——平台层通常是整个 AI 投资里 ROI 最高的一环。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为什么一定要 Kubernetes？我们运维不熟。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因为生态：GPU 调度、监控、弹性伸缩都有现成插件，云上还有全托管版本，不用自己养控制面。不熟可以从托管 K8s + GPU 起步，把复杂度交给云。自研资源管理器才是真正的坑。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Slurm 我们用了很多年，非得换 K8s 吗？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不用二选一。Slurm 在纯训练/HPC（High-Performance Computing） 场景依然好用，很多平台是两者并存——训练走 Slurm、推理和服务走 K8s，甚至托管服务里两种编排都支持。趋势是融合，不是替代，我们按您现有栈给方案。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上了平台会不会反而增加复杂度和故障点？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有学习成本，但换来的是可控性:资源可见、故障自愈、成本可算。而且托管方案把控制面的复杂度交给云。相比「一堆卡各自为战、出事全靠人肉排查」，平台化其实是把复杂度收敛而不是增加。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裸机之痛四种浪费：卡在谁手里靠喊、贵卡空转、互相踩踏、崩了从头再来——都是钱。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92833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9283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074545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平台四大职责：调度（不空转）、隔离（多租户）、容错（故障常态）、观测（利用率可见），对应第 3–6 章。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34106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3410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115818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平台 ≈ Kubernetes + GPU 感知插件；Slurm 在训练场景仍主流，趋势是两者融合而非替代。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38219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3821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19931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分工：Compute 讲铁、Training/Inference 讲负载、本模块讲「把负载高效跑在铁上」的中间层。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平台全景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K8s + GPU：从数卡到懂卡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Kubernetes Meets the GPU: Device Plugin to DRA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 天生只懂 CPU 和内存，怎么让它感知 GPU？这一章讲两代机制：老的 device plugin「只会数卡」有哪些天花板，2026 年成为主线的 DRA（K8s 1.34 GA）怎么「按属性灵活申请设备」，以及把这一切在集群里装好的 GPU Operator。这是搭平台的第一块地基。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 基础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K8s 原生的资源模型，以及为什么它管不了 GPU 这种「有属性、能共享」的设备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 device plugin 机制：怎么让 K8s「看见」GPU，以及它「只能数卡」的三个天花板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讲明白 DRA（K8s 1.34 GA）新在哪：按属性/拓扑/共享方式声明式申请，为什么是 2026 主线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 GPU Operator 干了什么：一键把驱动、运行时、监控、切分能力装进集群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 基础 · 原生资源模型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K8s 的原生资源模型：为什么天生不懂 GPU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 资源模型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原生只认可压缩/可数的资源：CPU 可以切成毫核、内存可以按字节分。GPU 却是「整块、有型号差异、可用多种方式共享」的特殊设备——K8s 内核不认识它，必须靠扩展机制把 GPU「翻译」成它能调度的资源。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 像个只会按「人数」和「面积」分房的物业系统；GPU 却像带独立车位、健身房、朝向的复式——物业默认表格填不下这些属性，得给它加一套专门的登记插件。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最朴素的做法把 GPU 当成一种「扩展资源」nvidia.com/gpu: 1 来申请——能跑，但 K8s 眼里它只是个可数的整数，型号、显存、是否支持 MIG 一概不知。这就埋下了后面所有麻烦。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记住起点：K8s 需要一个「翻译层」把 GPU 讲给调度器听——device plugin 是第一代翻译，DRA 是第二代。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 基础 · device plugin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第一代：Device Plugin，让 K8s「看见」卡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设备插件（Device Plugin）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 提供的插件向 K8s 上报「本节点有 N 张 GPU」，Pod 就能申请 nvidia.com/gpu: 2。它解决了「看见卡」的问题——多年来是生产标配。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三个天花板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只能数数量，表达不了「要 80GB 显存的那种卡」「要 NVLink 直连的两张」；② 共享方式僵硬（时间片/MIG 要靠约定俗成的 label 硬凑）；③ 调度器看不到设备拓扑，跨 NUMA/跨交换机的坏组合它照排不误。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像点菜只能说「来 2 份」，不能说「要不辣的、靠窗的、能拼桌的」——需求全靠额外备注（label/annotation）打补丁，服务员（调度器）还经常看不懂。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 plugin 让 GPU 能被申请，但「申请得精细、共享得灵活、放置得聪明」它都做不到——这正是 DRA 要解决的。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 基础 · DRA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第二代：DRA，从「数卡」到「懂卡」（K8s 1.34 GA）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DRA（Dynamic Resource Allocation，动态资源分配）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 v1.34（2025-08）正式 GA 并默认启用，GKE/AKS/OpenShift 等托管发行版已跟进；KubeCon EU 2026 上 NVIDIA 把 GPU 的 DRA 驱动捐给 CNCF——2026 年 GPU 调度的社区主线就是它。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新在哪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用「设备类 + 声明」的方式描述需求：要什么属性（型号/显存/是否 MIG）、要不要拓扑相邻、以什么方式共享，全部结构化表达。调度器第一次真正「读懂」GPU，而不只是数个数。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从「来 2 份」升级成一张标准点餐单：忌口、位置、能否拼桌全都有勾选框——厨房（调度器）照单精准配菜，不再靠猜。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给客户的一句话：2026 年起新平台按 DRA 设计，老平台 device plugin 仍能跑；DRA 让「精细申请 + 灵活共享 + 拓扑感知」第一次成为原生能力。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 基础 · GPU Operator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GPU Operator：一键把 GPU 能力装进集群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Operator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 官方的「一揽子安装器」：自动在每个 GPU 节点部署驱动、容器运行时（container toolkit）、device plugin/DRA 驱动、DCGM 监控、MIG 管理器等。一个 CRD 搞定，免去逐台手装驱动的噩梦。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像新机装机的「全家桶一键安装」：显卡驱动、监控软件、管理工具一次配齐，还能随节点扩容自动给新机装好——不用一台台 SSH 上去敲命令。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扩容 100 个 GPU 节点，手装驱动要一天且版本容易飘；GPU Operator 声明一次，新节点加入自动就绪、版本统一——这是「集群能弹性长大」的前提。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搭 GPU 平台的标准起手式：托管 K8s → 装 GPU Operator → 选调度器（第 3 章）→ 配切分（第 4 章）→ 接监控（第 6 章）。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 基础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20624"/>
          </a:xfrm>
          <a:prstGeom prst="rect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85800" y="475488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188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32688" y="117043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在任一带 GPU 的 K8s 环境跑 kubectl describe node &lt;gpu节点&gt;，找到 Capacity/Allocatable 里的 nvidia.com/gpu 一行——这就是 device plugin 上报的「卡数」。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211226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211226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32688" y="2093976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部署一个申请 GPU 的 Pod（resources.limits 加 nvidia.com/gpu: 1），进容器跑 nvidia-smi 确认它真拿到了卡；再申请超过节点卡数的数量，观察它 Pending——体会「只能数数」的调度。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035808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303580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32688" y="3017520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查阅 K8s DRA 官方文档（书单 #2）的一个 ResourceClaim 示例，对照本章「点餐单」类比，指出它比 nvidia.com/gpu: 1 多表达了哪些信息。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" y="4096512"/>
            <a:ext cx="8138160" cy="566928"/>
          </a:xfrm>
          <a:prstGeom prst="rect">
            <a:avLst/>
          </a:prstGeom>
          <a:solidFill>
            <a:srgbClr val="FCF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85800" y="4169664"/>
            <a:ext cx="7772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没有现成 GPU 集群也没关系：读 GPU Operator 文档（书单 #3）的架构图，把它装的每个组件对到本讲义后面的章节，就是一张最好的平台地图。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 基础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我们现在用 nvidia.com/gpu 申请卡，要马上换 DRA 吗？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不急。device plugin 依然稳定可用，存量平台继续跑没问题。DRA 是新建平台或需要精细共享/拓扑感知时的更优解——建议新项目按 DRA 设计，老平台按需演进，两者可共存过渡。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 到底解决了我们什么实际痛点？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三个：① 能精确申请「哪种卡」（显存/型号/MIG），不再靠 label 硬凑；② 灵活共享一张卡给多任务，原生支持；③ 调度器懂拓扑，不会把要 NVLink 直连的两卡排到跨机去。落地就是更高的利用率和更少的踩坑。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Operator 是必须的吗？能不能手装驱动？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小规模手装能跑，但一到几十上百节点，驱动版本漂移和扩容就成灾。GPU Operator 让节点即插即用、版本统一,是生产集群的事实标配。云上托管 K8s 通常已经帮你集成好了。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这些是 NVIDIA 专属的吗？换 AMD 卡怎么办？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机制是 K8s 通用的（DRA 是上游标准），厂商各自提供自己的驱动/插件——AMD 有 ROCm 的 device plugin 与 Operator。平台层设计不变，换的是底层驱动组件，这也是 DRA 标准化的价值之一。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托管 K8s 和自建，GPU 这块差别大吗？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托管版通常预集成了 GPU Operator、DRA、监控，开箱即用，还负责控制面升级；自建要自己维护这套并跟上 K8s 版本。除非有强定制需求，多数客户从托管起步更省心——把地基交给云。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 基础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 原生只懂可数资源，GPU 需要「翻译层」才能被调度——device plugin 是第一代，DRA 是第二代。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39112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391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02082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 plugin「只会数卡」，三个天花板：申请不精细、共享不灵活、放置不懂拓扑。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889504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8895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2871216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DRA（K8s 1.34 GA、2026 主线、NVIDIA 驱动已捐 CNCF）让「精细申请 + 灵活共享 + 拓扑感知」成为原生能力。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77056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8770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3858768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Operator 一键装齐驱动/运行时/插件/监控，是集群弹性扩容的前提；平台起手式：托管 K8s → Operator → 调度器 → 切分 → 监控。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K8s + GPU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作业调度：让最贵的卡不空转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Scheduling: Keep the Expensive GPUs Busy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调度是平台层最能直接省钱的一环。这一章讲清 AI 调度和普通 Web 调度的根本不同——成组调度（gang scheduling）为什么必须、碎片为什么致命，然后把四个主流调度器（Kueue、Volcano、KAI、Slurm）的分工和「分层叠用」讲明白，最后落到配额与抢占怎么让贵卡永远有活干。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作业调度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gang scheduling：为什么「半个作业等于零个作业」，不成组会死锁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92833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9283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074545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说明 GPU 碎片问题：卡是整的、需求是零散的，碎片怎么吃掉利用率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96946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9694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2978658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给出四个调度器的定位：Kueue（配额准入）、Volcano/KAI（gang 与公平）、Slurm（HPC 老将）及分层叠用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38219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3821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19931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讲清配额、优先级、抢占怎么协同，让贵卡在多团队间既公平又不空转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作业调度</a:t>
            </a:r>
            <a:endParaRPr lang="en-US" sz="8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作业调度 · 配额与抢占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配额、优先级、抢占：贵卡既公平又不空转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配额（Quota）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给每个团队分保底份额，防止一家独占；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抢占（Preemption）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高优先级作业（如线上训练）来了，可暂停低优先级作业（如实验）腾卡；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回填（Backfill）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大作业排队等资源时，见缝插针塞进能立刻跑完的小作业，别让空窗期浪费。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像医院手术室排班：各科室有保底额度（配额）、急诊能插队（抢占）、大手术备台的空档先安排个小手术（回填）——既公平分配又不让手术室空着。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典型策略：研发团队的实验作业设为「可抢占」，享受平时的空闲卡但随时让位；生产训练高优先级、保证按时。这样贵卡白天服务生产、夜间被实验填满——利用率就是这么一点点抠出来的。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配额保公平、抢占保重点、回填保填满——三件套一起上，「贵卡永远有活干」才落地。这也是 Run:ai 这类商业平台的核心卖点。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作业调度</a:t>
            </a:r>
            <a:endParaRPr lang="en-US" sz="8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作业调度 · 调度器速查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调度器速查：位置、能力与适用</a:t>
            </a:r>
            <a:endParaRPr lang="en-US" sz="25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097280"/>
          <a:ext cx="8138160" cy="914400"/>
        </p:xfrm>
        <a:graphic>
          <a:graphicData uri="http://schemas.openxmlformats.org/drawingml/2006/table">
            <a:tbl>
              <a:tblPr/>
              <a:tblGrid>
                <a:gridCol w="1302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7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8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调度器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主位置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关键能力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Kueue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准入 / 配额层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队列、配额、作业准入控制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多团队配额治理，与下层调度器叠用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Volcano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成组调度层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gang、DRF 公平、优先级，成熟稳定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通用批训练，社区生态广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KAI Scheduler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成组调度层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gang + 拓扑感知 + bin-packing + DRA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GPU 专用、要拓扑与碎片治理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Run:ai（商业）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整套平台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KAI 内核 + UI + 多集群 + 分片 GPU + SLA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要企业级面板、保证隔离与支持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Slurm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HPC 批调度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成熟 gang、超算生态、作业记账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纯训练/HPC，或与 K8s 并存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49884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共识：准入（Kueue）+ 放置（Volcano/KAI）分层叠用；KAI 与 Run:ai 同一调度核，前者开源、后者加企业能力。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作业调度</a:t>
            </a:r>
            <a:endParaRPr lang="en-US" sz="8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作业调度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 自带调度器不能跑训练吗？非要装一个？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默认调度器没有 gang scheduling，会造成「半个作业占着卡启动不了」的死锁。跑分布式训练必须上支持成组调度的调度器（Volcano/KAI 等）——这不是优化项，是能不能正确跑起来的问题。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Kueue、Volcano、KAI 到底选哪个？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不是三选一。常见组合是 Kueue 管配额准入 + Volcano 或 KAI 管成组放置，两层配合。小集群单用 KAI 或 Kueue 够用；要 GPU 拓扑感知和碎片治理选 KAI；要企业面板和保证隔离上商业版 Run:ai。给我您的规模和团队数，我给具体组合。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 和 Run:ai 是什么关系？花钱买 Run:ai 值吗？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同一个调度内核——NVIDIA 把它开源成 KAI。Run:ai 在这个内核上加了管理 UI、多集群、分片 GPU 运行时和商业 SLA。16 卡以下或有自研能力，KAI 免费够用；要企业级面板、保证隔离和厂商支持，Run:ai 的溢价买的是这些。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我们利用率一直上不去，是调度器的问题吗？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很可能是碎片和缺抢占：总空闲卡够但拼不出作业要的形状，或低优作业占着不让位。装上 bin-packing + 配额 + 抢占三件套通常能明显改善。我们可以先做一次利用率画像,定位是碎片、排队还是空转。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抢占会不会把我团队正在跑的任务弄丢？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设计得当不会:被抢占的作业先 checkpoint 再暂停,资源释放后重新排队、从断点续跑（依赖第 5 章的容错能力）。通常把生产设高优先级、实验设可抢占，实验享受空闲红利、又不影响生产——是双赢而非牺牲。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作业调度</a:t>
            </a:r>
            <a:endParaRPr lang="en-US" sz="8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作业调度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gang scheduling 是 AI 调度的分水岭：卡不凑齐就别启动，否则死锁+空转；跑训练的调度器必须支持。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92833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9283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074545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碎片是隐形元凶：总量够但拼不出形状；bin-packing + 拓扑感知直接等于利用率。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96946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9694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2978658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四调度器分层叠用：Kueue 管准入配额、Volcano/KAI 管成组放置、Slurm 守 HPC；KAI=Run:ai 内核开源版。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38219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3821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19931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配额（公平）+ 抢占（保重点）+ 回填（填满）三件套，让最贵的卡白天服务生产、夜间被实验填满。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作业调度</a:t>
            </a:r>
            <a:endParaRPr lang="en-US" sz="8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GPU 切分：一张卡切给几个团队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GPU Sharing &amp; Multi-Tenancy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 H100 给一个只跑小推理的团队独占，太奢侈。这一章讲把一张卡安全切给多任务的四种办法——MIG 硬件切分、时间片、MPS（Multi-Process Service）、HAMi 软件配额，用一张对比表讲清它们在「显存隔离/故障隔离/灵活度」上的取舍，最后落到多租户平台怎么用配额和公平共享把切分管起来。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讲清为什么要切分：整卡独占对小负载是巨大浪费，切分是提利用率的第二板斧（第一是调度）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说清四种切法：MIG、时间片、MPS、HAMi，各自怎么切、隔离到什么程度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用「显存隔离 / 故障隔离 / 灵活度」三把尺子，为不同场景选对切法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讲明白多租户下切分怎么和配额、公平共享配合，防止「一租户拖垮全卡」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</a:t>
            </a:r>
            <a:endParaRPr lang="en-US" sz="8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 · 为什么切分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为什么要切分：整卡独占是奢侈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切分的动机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很多负载吃不满一整张卡：小模型推理、开发调试、Jupyter notebook、CI 测试——给它们各配一张 H100，等于用跑车送外卖。把一张卡切成几份分给它们，是继调度之后提利用率的第二板斧。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像一套大三居：一个单身租客住整套太浪费，隔成三个独立单间分租，每间有独立门锁和水电表——既住满了、租客间又互不打扰。切分就是给 GPU 做「隔断分租」。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一张卡跑 5 个小模型推理服务，各占 20% 显存和算力，整体利用率从独占时的 15% 拉到 70%+——切分对「小而多」的推理场景效果最立竿见影。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切分的适用场景是「小负载、多任务」；大训练作业反而要的是把多张卡合成一张用（第 5 章的另一个方向）。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</a:t>
            </a:r>
            <a:endParaRPr lang="en-US" sz="8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 · 时间片与 MPS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时间片与 MPS：软件共享，灵活但不隔离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时间片（Time-Slicing）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多个任务轮流用整卡，GPU 在它们之间快速上下文切换。密度高、配置简单，但没有显存和故障隔离——一个任务 OOM 或崩溃会波及同卡其它任务。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MPS（Multi-Process Service）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让多进程真正并发共享 SM（Streaming Multiprocessor），比时间片吞吐更好，但隔离同样弱。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时间片像共享一间办公室轮班用：便宜、灵活，但没隔墙——一个人把桌子掀了大家都遭殃。MPS 是「同时办公但共用一张大桌」，效率高、可还是没隔断。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适用场景：内部开发测试、CI、低优先级批处理——这些任务信任彼此、崩了代价小，用时间片把利用率榨到最高。绝不建议用在互不信任的外部多租户或线上生产。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时间片/MPS 是「熟人之间挤一挤」：内部可信、成本敏感场景很香；要隔离性一律别用它扛生产多租户。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</a:t>
            </a:r>
            <a:endParaRPr lang="en-US" sz="8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 · HAMi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HAMi：任意卡上的细粒度软件配额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HAMi（CNCF 项目）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在任意 NVIDIA 卡上做细粒度切分：给容器限定「4GB 显存 + 约 30% 算力」，运行时强制不超额。不依赖 MIG 硬件、任意卡型可用，粒度比 MIG 的固定档位更灵活。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像给合租的每个房间装智能水电表并设上限：不砌承重墙（非硬件隔离），但每户用超了就自动限流——比时间片的「大家随便用」多了一层软性约束。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隔离强度介于 MIG（硬）和时间片（无）之间：软件层限额，故障隔离弱于 MIG 但显存有保护。优点是任意卡可用、粒度灵活、开源免费。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卡型不支持 MIG、又想要比时间片更可控的显存配额时，HAMi 是主流开源答案——填补了「硬隔离」和「无隔离」之间的空档。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</a:t>
            </a:r>
            <a:endParaRPr lang="en-US" sz="8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 · 切分对比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四种切法对比：三把尺子量取舍</a:t>
            </a:r>
            <a:endParaRPr lang="en-US" sz="2500" dirty="0"/>
          </a:p>
        </p:txBody>
      </p:sp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097280"/>
          <a:ext cx="8138160" cy="914400"/>
        </p:xfrm>
        <a:graphic>
          <a:graphicData uri="http://schemas.openxmlformats.org/drawingml/2006/table">
            <a:tbl>
              <a:tblPr/>
              <a:tblGrid>
                <a:gridCol w="1302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2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2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31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786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方式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显存隔离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故障隔离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灵活度 / 卡型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典型场景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强（硬件）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强（硬件）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档位固定 / 特定卡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生产多租户、对外服务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时间片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 / 任意卡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内部开发、CI、低优批处理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MPS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弱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弱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 / 任意卡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可信任务并发提吞吐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中（软件限额）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 / 任意卡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非 MIG 卡要显存配额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DRA 集成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随底层方式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随底层方式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统一声明式管理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 主线：用 DRA 统一编排以上切法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49884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选型口诀：要硬隔离选 MIG，要极致灵活且可信选时间片/MPS，非 MIG 卡要配额选 HAMi；2026 年趋势是 DRA 把这些统一到声明式接口下。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</a:t>
            </a:r>
            <a:endParaRPr lang="en-US" sz="8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一张卡到底能给几个团队用？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看隔离要求：MIG 硬件切分最多 7 个隔离实例，适合互不信任的多租户；软件方式（时间片/HAMi）可以更多，但隔离弱、适合内部可信任务。先问「这些租户彼此信任吗、是不是线上服务」，再定切法和份数。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 和时间片有什么区别，我该用哪个？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核心差别是隔离：MIG 是硬件砌墙，显存和故障都隔开，性能可预测，适合生产和对外；时间片是软件轮流用整卡，没隔离、密度高、便宜，适合内部开发测试。生产多租户用 MIG，内部榨利用率用时间片。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我们的卡不支持 MIG，就只能用时间片吗？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还有 HAMi：任意 NVIDIA 卡上做软件显存配额和算力限制，比时间片可控得多——能保证每个任务至少拿到承诺的显存。是「非 MIG 卡想要隔离」的主流开源答案，隔离性介于 MIG 和时间片之间。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切分会不会损失性能？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 因为硬件隔离,性能几乎线性、可预测；时间片有上下文切换开销、抖动大;HAMi 有轻微软件开销。关键是切分换来的是利用率从 15% 到 70% 的量级提升——对小负载,这笔账远远划算。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 出来了,这些切分方式会被取代吗?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不是取代是统一。MIG/时间片/HAMi 是底层「怎么切」的能力,DRA 是上层「怎么声明式地申请这些切法」的标准接口。2026 年趋势是用 DRA 把它们统一编排,你按需求声明、平台选合适的底层方式——更好用而非推倒重来。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</a:t>
            </a:r>
            <a:endParaRPr lang="en-US" sz="8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切分是提利用率的第二板斧,适合「小而多」的负载;整卡独占对小推理/开发是奢侈。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92833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9283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074545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四种切法:MIG(硬件强隔离,最多7实例)、时间片(无隔离、高密度)、MPS(并发共享)、HAMi(任意卡软件配额)。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34106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3410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115818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三把尺子选型:显存隔离/故障隔离/灵活度——生产多租户用 MIG,内部可信用时间片,非 MIG 卡用 HAMi。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38219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3821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19931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主线:DRA 把各种切法统一到声明式接口下;切分要配合配额与公平共享,防「一租户拖垮全卡」。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GPU 切分与多租户</a:t>
            </a:r>
            <a:endParaRPr lang="en-US" sz="8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容错工程：万卡集群故障是常态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Fault Tolerance: Failure Is the Norm at Scale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一万张卡跑一个月,坏卡坏网几乎天天有——同步训练里任何一个节点出错,整个作业就停。这一章讲怎么让训练在故障常态下依然跑完:为什么规模越大故障越频繁、checkpoint 怎么设计才不拖后腿、以及「自动检测-驱逐-替换-续训」这套自愈循环——这是托管训练服务(如 HyperPod)最核心的卖点。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用数据讲清「规模 × 时间 = 故障必然」:为什么万卡集群故障是每天的事,不是意外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checkpoint 的两难:存得勤浪费吞吐、存得疏故障重算,以及异步/分级 checkpoint 怎么破局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说清自愈循环:检测→驱逐→替换→从断点续训,平台怎么把人从半夜爬起来救火里解放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知道托管训练服务(HyperPod 等)的容错设计,以及它为什么是「大规模训练该不该上云」的关键论据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</a:t>
            </a:r>
            <a:endParaRPr lang="en-US" sz="8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 · checkpoint 两难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Checkpoint:存太勤浪费,存太疏重算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检查点(Checkpoint)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周期性把模型权重、优化器状态整体存盘,故障后从最近一个 checkpoint 续跑。两难:存得勤→每次都暂停训练写 TB 级数据、浪费吞吐;存得疏→一崩就重算好几小时。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像写长篇论文存档:每写一句就 Ctrl-S 太耽误思路,几小时不存又怕断电全丢。要找到那个「保险费」和「效率」的平衡点——还最好有个「后台自动静默保存」不打断你写作。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破局:异步 + 分级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异步 checkpoint 先把状态快速拷到内存/本地盘(暂停秒级)、再后台慢慢刷到远端存储,把「暂停时间」和「落盘时间」解耦;分级 checkpoint 高频存内存、低频存远端,兼顾恢复速度和持久性。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 频率是「拿存储换算力」的保险费——异步和分级让这份保险变便宜;这条直接串到 Compute 模块第 7 章的存储洪峰设计。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</a:t>
            </a:r>
            <a:endParaRPr lang="en-US" sz="8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 · 自愈循环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自愈循环:检测→驱逐→替换→续训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四步自愈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检测:健康检查发现坏卡/坏链路(常靠 DCGM 指标+主动探测);② 驱逐:把故障节点踢出作业;③ 替换:从备用池调健康节点补位;④ 续训:全体从最近 checkpoint 恢复、接着跑。全程平台自动完成,不用人半夜爬起来。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像自动驾驶的赛车维修队:传感器发现爆胎(检测),赛车进站(驱逐),换上新胎(替换),从上一个记录圈速继续比赛(续训)——车手(工程师)不用下车。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有无自愈的差距:同样 466 次中断,人工救火每次可能损失几十分钟到几小时;自动化自愈能压到分钟级。乘以中断次数,有效算力(goodput)差距可达一成以上——纯利润。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容错的终极指标不是「不坏」,而是「坏了到恢复用几分钟」;这段时间的长短,平台自愈能力说了算。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</a:t>
            </a:r>
            <a:endParaRPr lang="en-US" sz="8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 · 托管容错 · 上云怎么落地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托管训练的容错:HyperPod 这类服务在替你扛什么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SageMaker HyperPod 为例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托管训练集群内建自愈:自动健康检查、故障节点替换、从最近 checkpoint 自动续训;2026 年还加了 Slurm 集群的持续供给(continuous provisioning)、一键建集群等。Google 侧对应 AI Hypercomputer + GKE 的弹性训练能力。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17055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7055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4312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为什么这是上云的关键论据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自建集群要自己造这套自愈体系(检测/备用池/自动续训),工程量巨大且容易出错;托管服务开箱即带。对「要跑大规模训练但没有专职基础设施团队」的客户,这一条常常是决定性的。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典型价值:客户自建时一次夜间坏卡要工程师 2 小时手动恢复;换成带自愈的托管训练,平台自动补位续训、次日看日志才知道昨晚坏过——有效算力和团队睡眠都救回来了。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85076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85076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82333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讲大规模训练上云,容错自愈是最有力的卖点之一;把「省下的救火人力 + 挽回的 goodput」摆出来,比讲功能清单更打动人。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</a:t>
            </a:r>
            <a:endParaRPr lang="en-US" sz="8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20624"/>
          </a:xfrm>
          <a:prstGeom prst="rect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85800" y="475488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188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32688" y="117043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读 Llama 3 论文的基础设施小节(Compute 模块书单 #6),找到中断次数和硬件占比的原文数字,把它做成一张「大规模训练故障画像」卡片——客户面前一亮就有说服力。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217322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21732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32688" y="2154936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给一个虚拟场景算账:1000 卡训练,平均每天中断 3 次,人工恢复每次 40 分钟 vs 自愈每次 3 分钟;一个月下来两种方式各损失多少卡时?折算成钱是多少?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157728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31577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32688" y="3139440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翻 SageMaker HyperPod 文档(书单 #6)的 resiliency/自愈章节,列出它自动做的三件事,对照本章「检测→驱逐→替换→续训」四步,看它替你扛了哪几步。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" y="4279392"/>
            <a:ext cx="8138160" cy="384048"/>
          </a:xfrm>
          <a:prstGeom prst="rect">
            <a:avLst/>
          </a:prstGeom>
          <a:solidFill>
            <a:srgbClr val="FCF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85800" y="435254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步的账是容错卖点的核心弹药:客户往往低估中断频率、高估自己的恢复速度——用他自己的规模算给他看。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</a:t>
            </a:r>
            <a:endParaRPr lang="en-US" sz="8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我们规模没那么大,也需要担心容错吗?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规模越大越刚需,但只要是多机训练、跑好几天,就该有 checkpoint 和基本自愈。几百卡量级人工救火还能勉强扛;上千卡、跑数周,没有自动化容错,工程师会被半夜告警拖垮,有效算力也上不去。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故障真有那么频繁吗?感觉有点夸张。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有公开数据:Llama 3 在 1.6 万卡上 54 天中断了 466 次,约八成是硬件问题——平均每天好几次。这是万卡尺度的物理规律,不是某家运气差。客户通常会低估这个频率,拿论文数字给他看最有说服力。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 存那么勤,不浪费存储和时间吗?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所以现代做法是异步+分级:先秒级快照到本地/内存、再后台刷远端,暂停时间压到很短;高频存内存、低频存远端兼顾恢复速度和成本。频率是保险费,异步技术让这份保险变便宜——不是存得越少越好。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自建能不能做到和托管一样的容错?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能,但要自己造检测、备用池、自动续训这一整套,工程量大且踩坑多。托管训练服务(HyperPod、GKE 弹性训练等)开箱即带这些。有专职基础设施团队可以自建;没有的话,容错自愈往往是选择托管的决定性理由。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容错会拖慢正常训练的速度吗?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设计良好的话开销很小:健康检查是旁路的,异步 checkpoint 几乎不打断训练。它换来的是故障恢复从小时级降到分钟级——正常时几乎无感,出事时救回大量算力,是净收益。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</a:t>
            </a:r>
            <a:endParaRPr lang="en-US" sz="8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规模×时间=故障必然:Llama 3 万卡 54 天中断 466 次、八成硬件相关——不是会不会坏,是坏了多快恢复。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 两难:勤则浪费、疏则重算;异步+分级把「暂停时间」和「落盘时间」解耦,让保险变便宜。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自愈循环四步:检测→驱逐→替换→从断点续训,全程自动化,把有效算力(goodput)差距抠回一成以上。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托管训练(HyperPod 等)开箱带自愈,是「大规模训练该不该上云」最有力的论据之一。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训练容错工程</a:t>
            </a:r>
            <a:endParaRPr lang="en-US" sz="8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可观测性:利用率到底是多少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Observability: What's the Real Utilization?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「我们 GPU 利用率 90%」——这句话往往是幻觉。这一章拆穿利用率的三层口径:nvidia-smi 的数字为什么不能信、MFU（Model FLOPs Utilization） 和 goodput 才是真相、利用率的钱都黑洞在哪(数据加载、通信等待),以及 DCGM 这套观测底座和成本分摊(showback/chargeback)怎么让浪费无处遁形。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可观测性与利用率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拆穿利用率三层口径:占用率 vs 活跃率 vs 有效率,为什么 nvidia-smi 的 90% 会骗人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MFU 和 goodput:训练看 MFU、生产看 goodput,它们才是「真吃到几成」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指出利用率黑洞:算力都漏在哪(数据加载、通信等待、碎片、故障重算)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 DCGM 观测底座 + showback/chargeback 成本分摊,怎么让每张卡的浪费都有主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</a:t>
            </a:r>
            <a:endParaRPr lang="en-US" sz="8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可观测性与利用率 · 三层口径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利用率三层口径:90% 可能是幻觉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三层不是一回事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占用率:卡被分配出去了(但可能在空跑);② 活跃率:nvidia-smi 说有 kernel 在跑(但可能是低效小算子);③ 有效率(MFU/goodput):真正用在有效计算上的比例。三者能差出好几倍。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像出租车三本账:车被派出去了(占用)≠ 表在跳字(活跃)≠ 真载着客人往目的地开(有效)。一辆空放着打表的车,「利用率」看着满,其实一分钱有效产出没有。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陷阱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nvidia-smi 的 90% 陷阱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它的 GPU-Util 只表示「这段时间有 kernel 在执行」,不管这个 kernel 是不是在做有用功、有没有把算力吃满。看到 90% 就以为榨干了,是最常见的误判。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客户报「利用率很高」时,第一句追问:这是哪层口径?带他从 nvidia-smi 走到 MFU,往往能挖出一大块被掩盖的浪费。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</a:t>
            </a:r>
            <a:endParaRPr lang="en-US" sz="8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可观测性与利用率 · MFU 与 goodput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MFU 与 goodput:两个诚实指标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MFU(Model FLOPs Utilization)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训练侧的有效率:模型理论所需算力 ÷ 硬件标称算力,把通信、等待、重算全折进去。大规模训练做到 35–45% 算优秀(与 Compute 模块第 2 章同源口径)。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goodput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生产/推理侧:扣掉故障重算和浪费后真正有效的产出速率。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MFU 像考试的「有效得分率」:满分(标称算力)很高,但审题、涂卡、检查(通信、等待)都占时间,真正答题拿分的比例才是实力。goodput 则是「扣掉作废重考后的净成绩」。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同一个训练,nvidia-smi 显示 95% 活跃,MFU 一算只有 38%——中间 57 个百分点漏在数据加载等待、通信没和计算重叠、以及故障重算上。这 57% 就是优化空间的地图。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给客户承诺和验收都用 MFU/goodput,别用 nvidia-smi 的活跃率——前者是钱,后者是错觉。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</a:t>
            </a:r>
            <a:endParaRPr lang="en-US" sz="85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可观测性与利用率 · 利用率黑洞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利用率黑洞:算力都漏在哪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四大黑洞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数据加载:GPU 等着存储喂数据(串 Compute 第 7 章);② 通信等待:集合通信没和计算重叠,卡空转(串 Compute 第 6 章);③ 碎片与排队:卡拼不出形状(第 3 章);④ 故障重算:崩了回退(第 5 章)。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像工厂产线的停工损失:原料没到位(数据)、工序间等待(通信)、机台排布不合理(碎片)、返工(故障)——每一项都让最贵的机器(GPU)干等。诊断利用率就是逐个堵这些漏。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优化的常见收益顺序:先修数据管线(常是最大黑洞)、再让通信和计算重叠、然后治碎片、最后强化容错。每堵一个洞,MFU 提几个点,等于白捡卡。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利用率低不是单一原因,而是四个黑洞的合计;观测的价值就是告诉你「今天漏得最多的是哪个洞」——本讲义前几章正好是四把铲子。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</a:t>
            </a:r>
            <a:endParaRPr lang="en-US" sz="85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可观测性与利用率 · DCGM 与成本分摊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DCGM 与成本分摊:让每份浪费都有主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DCGM(Data Center GPU Manager)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 的 GPU 监控底座:显存、算力占用、温度、功耗、NVLink 流量、XID 错误码全从它出,喂给 Prometheus/Grafana 看板。观测的原始数据几乎都来自它。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showback / chargeback(成本回显/分摊)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把「哪个团队用了多少卡时、利用率多少、花了多少钱」算清并回给各团队。看得见账单,浪费才会被自己人管起来——没有分摊,利用率是「公地悲剧」。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像合租装了分户电表:以前电费均摊、没人关灯;一旦每户看到自己的账单,浪费立刻自觉下降。chargeback 就是给 GPU 装分户电表。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观测闭环:DCGM 采数据 → 看板暴露黑洞 → MFU/goodput 定基线 → chargeback 让各团队为自己的利用率负责。技术+机制双管,利用率才可持续。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</a:t>
            </a:r>
            <a:endParaRPr lang="en-US" sz="8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可观测性与利用率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20624"/>
          </a:xfrm>
          <a:prstGeom prst="rect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85800" y="475488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188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32688" y="117043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在任一 GPU 环境同时看两个数:nvidia-smi 的 GPU-Util,和(若有)DCGM 的 SM 活跃度/占用指标;跑一个小 batch 训练,观察两个数怎么背离——亲手体会「活跃 ≠ 有效」。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217322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21732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32688" y="2154936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给你熟悉的一个训练任务估一次 MFU:查模型理论 FLOPs、卡的标称算力、实测每步时间,套公式算有效率;结果大概率远低于你的直觉。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157728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31577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32688" y="3139440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设计一张「利用率体检表」:占用率、活跃率、MFU/goodput 三层各填一个数,再对四大黑洞逐个打勾——这就是你给客户做利用率诊断的模板。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" y="4279392"/>
            <a:ext cx="8138160" cy="384048"/>
          </a:xfrm>
          <a:prstGeom prst="rect">
            <a:avLst/>
          </a:prstGeom>
          <a:solidFill>
            <a:srgbClr val="FCF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85800" y="435254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步的三层体检表 + 四黑洞清单,是售前做「免费利用率诊断」的现成工具——先帮客户量出浪费,方案自然就有了。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</a:t>
            </a:r>
            <a:endParaRPr lang="en-US" sz="8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可观测性与利用率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 nvidia-smi 看利用率一直 90%+,还有优化空间吗?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大概率有。nvidia-smi 的 90% 只说明「有 kernel 在跑」,不代表算力被有效利用。真正的指标是 MFU,大规模训练能到 40% 就算优秀。我们可以先做一次三层口径体检,90% 的活跃率背后往往藏着一半的浪费。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MFU 只有 40%,是不是我们水平差?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不是,这就是行业顶尖水平——Llama 3、GPT 级训练公开的 MFU 也在 40% 上下。剩下的漏在通信、数据加载、容错,是物理和工程的必然。目标不是 100%,而是把黑洞一个个堵小、比同行多榨几个点。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利用率低,到底该先优化什么?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按黑洞大小排:通常先查数据管线(最常见的大洞),再让通信和计算重叠,然后治调度碎片,最后强化容错。得先观测定位——不同集群漏的洞不一样,没有万能药。我们建议先上 DCGM 看板量一量。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装监控和成本分摊,是不是又增加负担?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DCGM + Grafana 是轻量标配,云上托管常已集成。成本分摊(chargeback)看着是管理动作,实则最省钱:各团队看到自己的账单,浪费自觉下降,比任何技术优化都直接。这是「公地悲剧」变「各扫门前雪」。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goodput 和利用率是一回事吗?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不是。利用率(尤其活跃率)可能很高但都是无效功;goodput 是扣掉故障重算和浪费后真正有效的产出。对生产服务,goodput 才是和钱、和 SLA 直接挂钩的那个数——我们承诺和验收都用它。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</a:t>
            </a:r>
            <a:endParaRPr lang="en-US" sz="8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可观测性与利用率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利用率三层口径:占用≠活跃≠有效;nvidia-smi 的 90% 是活跃率,常是幻觉。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MFU(训练)和 goodput(生产)才是诚实指标:大规模训练 MFU 40% 即优秀;承诺验收都用它们。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四大黑洞:数据加载、通信等待、碎片排队、故障重算——观测的价值是告诉你今天哪个洞漏最多。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DCGM 采数 + 看板暴露 + MFU 定基线 + chargeback 分摊,技术加机制,利用率才可持续。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可观测性</a:t>
            </a:r>
            <a:endParaRPr lang="en-US" sz="85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推理服务平台化:引擎之上的一层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Serving LLMs on the Platform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训练作业跑完就走,推理服务要 7×24 扛流量——两者对平台的要求几乎相反。这一章讲推理平台化:推理调度和训练调度差在哪、KServe/llm-d/Dynamo 这些平台组件承载什么(引擎细节归 LLM-Inference,这里讲承载)、以及推理服务该按什么信号弹性扩缩容。是连接本模块和 LLM-Inference 的桥。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 · 深潜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四类对象连成一张可追溯发布图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源与数据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输入是什么：代码 commit、数据快照、schema、许可——全部用不可变 ID 记，别拿 latest 当生产证据。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运行与环境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怎样产生：流水线 run、镜像 digest、配置、算力环境——同一模型重训一次，就是一个新对象。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制品与评测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产出可靠吗：模型 digest、评测指标、评分细则、签名——评测结果绑定制品本身，不绑「名字」。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发布与运营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何时在用：发布单、审批、endpoint、回滚、责任人——线上出问题，从 endpoint 一路反查到数据快照。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食品溯源码：扫一下能查到原料批次（源）、加工厂与生产线（运行）、质检报告（制品）、上架门店（发布）——出问题一码到底；模型发布同理，双向可查：从 endpoint 反查组合，从受污染数据正查所有受影响的部署。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平台的「可追溯」不是日志多，是四类对象用不可变 ID 连成图——审批与质量门禁长在图上，而不是流程文档里。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</a:t>
            </a:r>
            <a:endParaRPr lang="en-US" sz="85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讲清推理调度 vs 训练调度的根本不同:一个延迟敏感常驻、一个吞吐优先批处理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说清推理平台组件的分工:引擎(vLLM/SGLang)是货,KServe/llm-d/Dynamo 是货架和物流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讲明白推理该按什么信号扩缩容:为什么 CPU 利用率不管用,要看队列/延迟/并发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理清本章与 LLM-Inference 的边界:引擎和 P/D 分离细节在那本,平台承载在这本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</a:t>
            </a:r>
            <a:endParaRPr lang="en-US" sz="85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 · 推理 vs 训练调度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推理 vs 训练调度:几乎相反的两套要求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训练调度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批处理心态:gang 一次要一大把卡、跑完释放、要吞吐、能等排队。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推理调度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服务心态:常驻不走、延迟敏感(用户等着首字)、按流量弹性伸缩、要多副本高可用。同一个平台上,两类作业的调度策略截然不同。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训练像包场办婚宴:一次占满整个宴会厅、办完撤场;推理像开快餐店:全天营业、客人随到随吃、高峰加开窗口、低谷收人力。宴会厅调度和快餐店排班,是两套逻辑。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混部的常见做法:推理服务占基线卡、保 SLA;训练/批处理作为低优先级填空,在推理低谷期用空闲卡,流量一涨就被抢占让位。一套集群两种节奏,靠优先级和抢占协调(串第 3 章)。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设计推理平台先记住:它是「服务」不是「作业」——高可用、弹性、延迟 SLA 是第一位,吞吐和成本在这个前提下优化。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</a:t>
            </a:r>
            <a:endParaRPr lang="en-US" sz="85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 · 平台组件分工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引擎是货,平台是货架:KServe / llm-d / Dynamo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分层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推理引擎(vLLM/SGLang/TensorRT-LLM,细节在 LLM-Inference 第 4 章)负责「把模型跑快」;平台层负责把引擎「部署好、扩缩好、路由好」: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KServe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K8s 上的标准推理服务框架(部署、版本、扩缩);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llm-d / NVIDIA Dynamo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面向大规模 LLM（Large Language Model） 服务的编排,做 P/D 分离调度、KV（Key-Value） 感知路由。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17055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7055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4312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引擎是「厨房」(把菜做快做好),平台是「餐厅运营」:开几家分店(副本)、客人分流到哪家(路由)、高峰加桌(扩容)、把爱点的菜预备好(KV 缓存路由)。厨房再强,没有运营也开不成连锁。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接 LLM-Inference 第 7 章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P/D 分离(prefill 与 decode 分池)、Dynamo 的 KV 感知路由 + NIXL 传输,机制细节在那本讲透;本章只讲平台视角:这些能力怎么被编排、部署、运维。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85076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85076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82333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卖推理平台别只讲引擎快;客户线上要的是「稳、弹、可运维」——那是平台层的活,也是区别「能跑 demo」和「能扛生产」的地方。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</a:t>
            </a:r>
            <a:endParaRPr lang="en-US" sz="85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 · 弹性扩缩容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弹性扩缩容:推理该看什么信号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 CPU 利用率不管用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 Web 按 CPU 使用率扩缩;LLM 推理瓶颈在 GPU 显存和 KV Cache,CPU 常很闲。要按真正反映压力的信号扩缩:请求队列长度、首字延迟(TTFT，Time To First Token)、并发数、KV Cache 占用率。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像餐厅决定加不加服务员:看的不是后厨用了几度电(CPU),而是门口排了多长队、上菜等多久(队列/延迟)。指标选错,高峰时干等、低谷时空养人。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冷启动之痛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副本扩容要重新加载几十上百 GB 权重、预热,冷启动几十秒到分钟级——所以推理扩缩要提前预测、留缓冲副本,不能等队列爆了才扩。这也是推理和无状态 Web 服务最大的运维差异。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推理扩缩三要点:按队列/延迟/KV 而非 CPU、提前预测扩容、留热备抗冷启动——把这三点讲清,客户就知道你真懂线上。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</a:t>
            </a:r>
            <a:endParaRPr lang="en-US" sz="85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 · 训练 vs 推理平台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对照速查:训练平台 vs 推理平台</a:t>
            </a:r>
            <a:endParaRPr lang="en-US" sz="2500" dirty="0"/>
          </a:p>
        </p:txBody>
      </p:sp>
      <p:graphicFrame>
        <p:nvGraphicFramePr>
          <p:cNvPr id="6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097280"/>
          <a:ext cx="8138160" cy="914400"/>
        </p:xfrm>
        <a:graphic>
          <a:graphicData uri="http://schemas.openxmlformats.org/drawingml/2006/table">
            <a:tbl>
              <a:tblPr/>
              <a:tblGrid>
                <a:gridCol w="1627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5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5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训练平台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推理平台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心态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作业(跑完就走)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服务(7×24 常驻)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调度关键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gang 成组、吞吐优先、可排队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高可用多副本、延迟 SLA、弹性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扩缩信号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作业提交量、配额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队列长度、TTFT、并发、KV 占用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核心组件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Volcano/KAI/Slurm + 容错自愈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KServe / llm-d / Dynamo + 路由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优化目标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MFU、按时完成、容错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goodput、每 token 成本、P99 延迟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典型痛点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故障中断、碎片、通信墙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冷启动、流量尖峰、KV 显存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49884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同一集群常混部:推理占基线保 SLA、训练填谷做低优;引擎与 P/D 分离细节见 LLM-Inference 讲义。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</a:t>
            </a:r>
            <a:endParaRPr lang="en-US" sz="85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训练和推理能用同一套平台吗?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能,而且常这么做——但调度策略要分开:推理占基线卡保 SLA、训练作为低优先级填谷,靠优先级和抢占协调。底层 K8s 和 GPU 管理复用,上层调度和扩缩逻辑两套。这样一套集群两种节奏,利用率最高。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有了 vLLM 这些引擎,为什么还要推理平台?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引擎负责把单个模型跑快,平台负责把它变成能扛生产的服务:多副本高可用、按流量弹性扩缩、灰度发版、KV 感知路由。引擎是厨房,平台是连锁运营——能跑 demo 和能扛百万请求,差的就是这一层。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推理服务怎么自动扩缩容?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关键是选对信号:不看 CPU(它很闲),看请求队列、首字延迟、并发和 KV 占用。还要处理冷启动——加载几十 GB 权重要几十秒,得提前预测扩容、留热备副本,不能等队列爆了再反应。这套是推理平台化的核心。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P/D 分离是平台的事还是引擎的事?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两边都有:机制(为什么把 prefill 和 decode 分开、KV 怎么在两池间传)属于推理系统,在 LLM-Inference 讲义讲透;平台层负责把这套编排起来——分池调度、KV 感知路由、扩缩。NVIDIA Dynamo、llm-d 就是干这个的。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上云的推理平台和自建差在哪?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云上托管推理(各家的 model serving/endpoint 服务)开箱带弹性扩缩、多副本、监控,适合快速上线;自建(KServe/llm-d 自己搭)灵活可控、能深度定制路由和成本优化。流量可预测、要极致成本可自建;要快和省心,托管起步。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</a:t>
            </a:r>
            <a:endParaRPr lang="en-US" sz="85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 vs 训练调度几乎相反:训练是作业(gang、吞吐、可等),推理是服务(常驻、延迟、弹性、高可用)。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引擎是货、平台是货架:vLLM 等把模型跑快,KServe/llm-d/Dynamo 负责部署、扩缩、路由。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推理扩缩看队列/延迟/KV 而非 CPU,要提前预测并留热备抗冷启动——这是和无状态 Web 最大的运维差异。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边界:引擎和 P/D 分离机制在 LLM-Inference,平台承载在本章;同集群常推理保基线、训练填谷混部。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推理服务平台化</a:t>
            </a:r>
            <a:endParaRPr lang="en-US" sz="85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云上算力形态:客户到底该买哪种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Cloud Compute Models + Cheat Sheets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前七章的平台能力,落到客户面前是一个选择题:GPU 裸金属、托管 K8s+GPU、托管训练集群、还是按 token 买 API?这一章把四种云上算力形态摆开,讲清每种「平台层的活谁来干、什么客户适合」,再收进两张售前速查表——这是全模块和「上云落地」场景挂钩最紧的一章。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云上形态与售前速查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讲清云上四种算力形态:裸金属、托管 K8s+GPU、托管训练集群、托管 API,以及「平台层谁负责」的递进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为不同客户画像匹配形态:自研能力、负载类型、上线速度怎么决定选哪种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把本模块的平台能力(调度/切分/容错/观测)对应到「自建 vs 托管谁来扛」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随手翻出两张速查表:四形态对照、平台组件选型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</a:t>
            </a:r>
            <a:endParaRPr lang="en-US" sz="85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云上形态与售前速查 · 四种形态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云上四种算力形态:平台层的活谁来干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递进的四档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GPU 裸金属/虚机:云只给卡,调度/切分/容错/观测全自己搭;② 托管 K8s+GPU:云管控制面和 GPU 插件,平台策略你配;③ 托管训练/推理集群:云连调度容错都包了(HyperPod、Vertex 类);④ 托管 API:云连模型都给,你只调接口。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2219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2219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945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像住的四档:毛坯房(裸金属,全自己装修)、精装公寓(托管 K8s,家具自己添)、拎包入住酒店式公寓(托管集群)、住酒店(API,连床都给铺好)。越往上越省心、越少定制、单位价越高。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1135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135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30861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越往上,本模块的活云替你干得越多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3–6 章讲的调度、切分、容错、观测,在裸金属上全是你的工作量,在托管集群上大半是云的责任,在 API 上你完全不用管——这条「责任递交线」是选型的核心。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400507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0507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77640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选形态本质是选「你想自己扛多少平台层」:有团队要定制往下选,要快要省心往上选。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</a:t>
            </a:r>
            <a:endParaRPr lang="en-US" sz="85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云上形态与售前速查 · 怎么匹配客户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怎么给客户匹配形态:三个问题定档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三问定档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有没有专职基础设施团队?(没有→往上选托管);② 负载是啥?(纯调 API 场景→直接 API;要训练/微调→托管训练或托管 K8s;要极致定制和成本→裸金属自建);③ 多快要上线?(急→托管,能等且要省长期成本→自建)。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18790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18790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8516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像选出行:偶尔用车打车(API)、常用但不想养车队租车(托管)、有车队有司机才自己买车建场站(裸金属)。没有「最好」,只有「最配你的用车模式」。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63347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63347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60604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常见落点:初创只调模型→API;有 AI 团队要微调自有模型→托管训练集群;大厂稳定大负载、要压成本→自建/裸金属 + 自研平台;多数成熟客户是混合:基线自建、弹性和尝鲜上托管/API。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3878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3878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判断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3604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售前别一上来推最贵的:先用三问帮客户诚实定档,推荐「配得上他团队和负载」的形态——信任感比单笔大单更值钱,后面还有升级空间。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02920" y="41422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2920" y="41422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88720" y="4114800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三问(团队/负载/速度)是形态选型的决策树;答案常是「混合」,而混合方案恰恰最能体现顾问价值。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</a:t>
            </a:r>
            <a:endParaRPr lang="en-US" sz="85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云上形态与售前速查 · 本模块能力落到形态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承上启下:平台四能力 × 谁来扛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对照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调度(第 3 章)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裸金属:自装 Kueue/Volcano/KAI;托管集群:云内建;API:无关。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切分(第 4 章)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裸金属:自配 MIG/HAMi;托管:云提供;API:无关。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对照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容错(第 5 章)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裸金属:自建自愈体系(最难);托管训练:开箱即带(HyperPod 卖点);API:云全包。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观测(第 6 章)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裸金属:自搭 DCGM+看板;托管:云给基础看板,深度分析可自加。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这张表就是「自建的隐藏工作量」清单:客户说「我们自己买卡建」时,把这四列的活摆给他看——尤其容错自愈,常是压垮自建决心的那根稻草(呼应第 5 章)。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形态选型不是比卡价,是比「这四列活你想扛几列」;把责任递交线画清楚,客户自己就会算明白。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</a:t>
            </a:r>
            <a:endParaRPr lang="en-US" sz="85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云上形态与售前速查 · 速查表 1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速查表 1 · 云上四种算力形态</a:t>
            </a:r>
            <a:endParaRPr lang="en-US" sz="2500" dirty="0"/>
          </a:p>
        </p:txBody>
      </p:sp>
      <p:graphicFrame>
        <p:nvGraphicFramePr>
          <p:cNvPr id="7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097280"/>
          <a:ext cx="8138160" cy="914400"/>
        </p:xfrm>
        <a:graphic>
          <a:graphicData uri="http://schemas.openxmlformats.org/drawingml/2006/table">
            <a:tbl>
              <a:tblPr/>
              <a:tblGrid>
                <a:gridCol w="1464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5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5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1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形态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云负责到哪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你还要干啥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适合画像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GPU 裸金属/虚机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给卡和网络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调度/切分/容错/观测全自建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大厂、要极致定制与成本、有平台团队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 K8s + GPU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控制面 + GPU 插件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平台策略、调度器、监控自配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 K8s 能力、要灵活可控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托管训练/推理集群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连调度容错都包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提交作业/部署模型即可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 AI 团队但不想养基础设施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 API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连模型都给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调接口、管提示与业务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只需模型能力、要最快上线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49884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各云代表:托管K8s(EKS/GKE/AKS+GPU、阿里ACK等)、托管训练(SageMaker HyperPod、Vertex AI Training、灵骏/PAI-DLC 类)、API(各家模型服务);名称更新快,报价前以官网为准。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</a:t>
            </a:r>
            <a:endParaRPr lang="en-US" sz="85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云上形态与售前速查 · 速查表 2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速查表 2 · 平台组件选型(自建时)</a:t>
            </a:r>
            <a:endParaRPr lang="en-US" sz="2500" dirty="0"/>
          </a:p>
        </p:txBody>
      </p:sp>
      <p:graphicFrame>
        <p:nvGraphicFramePr>
          <p:cNvPr id="7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097280"/>
          <a:ext cx="8138160" cy="914400"/>
        </p:xfrm>
        <a:graphic>
          <a:graphicData uri="http://schemas.openxmlformats.org/drawingml/2006/table">
            <a:tbl>
              <a:tblPr/>
              <a:tblGrid>
                <a:gridCol w="1383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00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5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86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能力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开源主力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商业/托管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选型一句话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GPU 接入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GPU Operator + DRA(1.34 GA)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云托管已集成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新平台按 DRA 设计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调度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Kueue + Volcano/KAI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Run:ai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准入+放置分层;企业面板上 Run:ai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GPU 切分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MIG / 时间片 / HAMi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Run:ai 分片运行时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生产隔离 MIG,非 MIG 卡用 HAMi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训练容错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自建 checkpoint+自愈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HyperPod / GKE 弹性训练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没团队就用托管的自愈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观测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DCGM + Prometheus/Grafana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云监控 + 各家看板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DCGM 采数,再叠 MFU/chargeback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推理服务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KServe / llm-d / Dynamo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云 model serving 服务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要弹性路由自建,要快用托管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49884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自建选「开源主力」列,托管让「商业/托管」列替你扛;混合是常态——基线自建、尝鲜与弹性上托管。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</a:t>
            </a:r>
            <a:endParaRPr lang="en-US" sz="85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云上形态与售前速查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我们到底该自建平台还是用托管?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三件事:有没有专职基础设施团队、负载类型、上线速度。没团队或要快→托管集群/API;有团队、负载稳定、要压长期成本→自建。多数成熟客户是混合:基线自建、弹性和尝鲜上托管。我们按您的实际情况给组合,不一刀切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托管训练集群比我自己用 K8s 强在哪?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主要强在容错自愈和省心:自动健康检查、坏卡替换、断点续训开箱即带,不用自己造这套(第 5 章那些活)。代价是灵活性和定制度略低、单位价高一点。没有专职基础设施团队的话,这笔省心费通常很值。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直接用 API 不香吗?为什么还要碰这些平台?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只调用现成模型,API 确实最优——最快最省心。需要自建平台的信号是:要训练/微调自有模型、数据合规要私有化、或调用量大到 API 账单超过自建成本。没这些信号,我们也会直接推荐您用 API,不硬推硬件。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自建平台的隐藏成本是什么?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就是本讲义第 3–6 章那四列活:调度器、GPU 切分、容错自愈、观测体系,每一样都要人搭要人维护,尤其容错自愈最难。很多客户只算了卡价,没算这四列的人力和时间——托管的溢价买的正是这些。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选了一种形态,以后能换吗?会不会锁死?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能演进,但有迁移成本,尤其托管 API 和自研平台之间。建议按「责任递交线」渐进:先托管快速验证业务,量和能力上来了再把核心负载往下沉到自建省成本。底层尽量用 K8s/开源标准(如 DRA),能降低被单一方案锁死的风险。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</a:t>
            </a:r>
            <a:endParaRPr lang="en-US" sz="85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云上形态与售前速查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云上四形态是「责任递交线」:裸金属→托管K8s→托管集群→API,越往上云替你扛的平台层越多、越省心。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三问定档:有没有基础设施团队、负载是什么、多快上线;答案常是混合,而混合最能体现顾问价值。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自建的隐藏成本=第3–6章四列活(调度/切分/容错/观测),尤其容错自愈——托管的溢价买的就是这些。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两张速查表随身带:四形态对照 + 平台组件选型;姊妹篇 AI-Infra-Compute 讲这些平台跑在什么铁上。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云上形态</a:t>
            </a:r>
            <a:endParaRPr lang="en-US" sz="85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生产验收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平台验收：四类结果缺一不可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用户与契约：关键旅程、首次成功时间、自助率、API/schema、SLO 与支持边界都已版本化——「有功能」不等于「用户能自助」。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工作负载与运营：训练/推理成功率、队列、扩缩、HA、checkpoint、灰度回滚与事件恢复都验证过（第 3–6 章四列活）。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制品与治理：代码/数据/镜像/模型 digest、血缘、评测、签名、审计与删除可追溯（见发布图与控制链两页）。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价值与退出：单位成功结果成本、人员与许可、区域配额、升级路径、替代环境恢复都核实过——功能清单不能替代生产验收。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AI-Infra-Platform 讲义 · 集群平台与调度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生产验收</a:t>
            </a:r>
            <a:endParaRPr lang="en-US" sz="85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平台全景  FOUR DUTIES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平台层的四大职责：调度、隔离、容错、观测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客户的任何平台需求，先归类到这四项里的哪一项，方案就有了骨架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080510" cy="10287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55648"/>
            <a:ext cx="3737610" cy="3771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25" b="1" i="0">
                <a:solidFill>
                  <a:srgbClr val="128199"/>
                </a:solidFill>
                <a:latin typeface="Calibri"/>
                <a:ea typeface="Calibri"/>
              </a:rPr>
              <a:t>1. 调度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（第 3 章）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2153411"/>
            <a:ext cx="3696462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哪个作业上哪些卡、谁排队谁抢占——最贵的卡永远有活干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81144" y="1645920"/>
            <a:ext cx="4080510" cy="10287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2594" y="1755648"/>
            <a:ext cx="3737610" cy="3771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25" b="1" i="0">
                <a:solidFill>
                  <a:srgbClr val="128199"/>
                </a:solidFill>
                <a:latin typeface="Calibri"/>
                <a:ea typeface="Calibri"/>
              </a:rPr>
              <a:t>2. 隔离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（第 4 章）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73168" y="2153411"/>
            <a:ext cx="3696462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把一张卡安全切给多个团队 / 任务，互不干扰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3773"/>
            <a:ext cx="4080510" cy="10287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" y="2873501"/>
            <a:ext cx="3737610" cy="3771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25" b="1" i="0">
                <a:solidFill>
                  <a:srgbClr val="F2A65A"/>
                </a:solidFill>
                <a:latin typeface="Calibri"/>
                <a:ea typeface="Calibri"/>
              </a:rPr>
              <a:t>3. 容错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（第 5 章）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3504" y="3271266"/>
            <a:ext cx="3696462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万卡天天坏卡坏网——自动检测-驱逐-续训，别让一颗螺丝钉停掉整条流水线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81144" y="2763773"/>
            <a:ext cx="4080510" cy="10287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52594" y="2873501"/>
            <a:ext cx="3737610" cy="3771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25" b="1" i="0">
                <a:solidFill>
                  <a:srgbClr val="F2A65A"/>
                </a:solidFill>
                <a:latin typeface="Calibri"/>
                <a:ea typeface="Calibri"/>
              </a:rPr>
              <a:t>4. 观测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（第 6 章）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73168" y="3271266"/>
            <a:ext cx="3696462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把利用率 / 健康度 / 成本变成看得见的指标，否则优化全是盲人摸象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1480" y="3895344"/>
            <a:ext cx="8250174" cy="781811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7220" y="3977640"/>
            <a:ext cx="7886700" cy="67208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类比 · 机场塔台：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给航班排跑道（调度）、给航司分廊桥不打架（隔离）、天气突变改航保安全（容错）、雷达全程盯着（观测）。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塔台不开飞机，但没它机场就瘫痪——平台不算 token，但没它上万张卡就是一盘散沙。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AI-Infra-Platform 讲义 · 集群平台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平台全景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3 章 · 作业调度  GANG SCHEDULING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成组调度：半个作业等于零个作业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要么一次给齐、要么一张都不给——这是 AI 调度和普通调度的分水岭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164592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64 / 64 到位 —— 一起做集合通信，跑！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77824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4138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330452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556766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783080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009393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2235708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462022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688336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2914650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140964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3367278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593592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3819906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046220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51510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77824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1104138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330452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556766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1783080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2009393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2235708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2462022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2688336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2914650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3140964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3367278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3593592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3819906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4046220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651510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877824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1104138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1330452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1556766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1783080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2009393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2235708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2462022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2688336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2914650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3140964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3367278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3593592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3819906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4046220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651510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877824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1104138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1330452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1556766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1783080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2009393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2235708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>
            <a:off x="2462022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2688336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2914650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ounded Rectangle 66"/>
          <p:cNvSpPr/>
          <p:nvPr/>
        </p:nvSpPr>
        <p:spPr>
          <a:xfrm>
            <a:off x="3140964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>
            <a:off x="3367278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>
            <a:off x="3593592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ounded Rectangle 69"/>
          <p:cNvSpPr/>
          <p:nvPr/>
        </p:nvSpPr>
        <p:spPr>
          <a:xfrm>
            <a:off x="3819906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ounded Rectangle 70"/>
          <p:cNvSpPr/>
          <p:nvPr/>
        </p:nvSpPr>
        <p:spPr>
          <a:xfrm>
            <a:off x="4046220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51510" y="2983229"/>
            <a:ext cx="37719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27500A"/>
                </a:solidFill>
                <a:latin typeface="Calibri"/>
                <a:ea typeface="Calibri"/>
              </a:rPr>
              <a:t>64 张卡同时上船 → 龙舟开划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629150" y="1645920"/>
            <a:ext cx="4114800" cy="164592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9B2C2C"/>
                </a:solidFill>
                <a:latin typeface="Calibri"/>
                <a:ea typeface="Calibri"/>
              </a:rPr>
              <a:t>各拿一半 —— 谁都启动不了，集体罚站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4869180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ounded Rectangle 75"/>
          <p:cNvSpPr/>
          <p:nvPr/>
        </p:nvSpPr>
        <p:spPr>
          <a:xfrm>
            <a:off x="5095494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ounded Rectangle 76"/>
          <p:cNvSpPr/>
          <p:nvPr/>
        </p:nvSpPr>
        <p:spPr>
          <a:xfrm>
            <a:off x="5321808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ounded Rectangle 77"/>
          <p:cNvSpPr/>
          <p:nvPr/>
        </p:nvSpPr>
        <p:spPr>
          <a:xfrm>
            <a:off x="5548122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ounded Rectangle 78"/>
          <p:cNvSpPr/>
          <p:nvPr/>
        </p:nvSpPr>
        <p:spPr>
          <a:xfrm>
            <a:off x="5774436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ounded Rectangle 79"/>
          <p:cNvSpPr/>
          <p:nvPr/>
        </p:nvSpPr>
        <p:spPr>
          <a:xfrm>
            <a:off x="6000750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ounded Rectangle 80"/>
          <p:cNvSpPr/>
          <p:nvPr/>
        </p:nvSpPr>
        <p:spPr>
          <a:xfrm>
            <a:off x="6227064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ounded Rectangle 81"/>
          <p:cNvSpPr/>
          <p:nvPr/>
        </p:nvSpPr>
        <p:spPr>
          <a:xfrm>
            <a:off x="6453378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ounded Rectangle 82"/>
          <p:cNvSpPr/>
          <p:nvPr/>
        </p:nvSpPr>
        <p:spPr>
          <a:xfrm>
            <a:off x="6679692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ounded Rectangle 83"/>
          <p:cNvSpPr/>
          <p:nvPr/>
        </p:nvSpPr>
        <p:spPr>
          <a:xfrm>
            <a:off x="6906006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ounded Rectangle 84"/>
          <p:cNvSpPr/>
          <p:nvPr/>
        </p:nvSpPr>
        <p:spPr>
          <a:xfrm>
            <a:off x="7132320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ounded Rectangle 85"/>
          <p:cNvSpPr/>
          <p:nvPr/>
        </p:nvSpPr>
        <p:spPr>
          <a:xfrm>
            <a:off x="7358634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ounded Rectangle 86"/>
          <p:cNvSpPr/>
          <p:nvPr/>
        </p:nvSpPr>
        <p:spPr>
          <a:xfrm>
            <a:off x="7584947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ounded Rectangle 87"/>
          <p:cNvSpPr/>
          <p:nvPr/>
        </p:nvSpPr>
        <p:spPr>
          <a:xfrm>
            <a:off x="7811262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ounded Rectangle 88"/>
          <p:cNvSpPr/>
          <p:nvPr/>
        </p:nvSpPr>
        <p:spPr>
          <a:xfrm>
            <a:off x="8037575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ounded Rectangle 89"/>
          <p:cNvSpPr/>
          <p:nvPr/>
        </p:nvSpPr>
        <p:spPr>
          <a:xfrm>
            <a:off x="8263890" y="2091690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ounded Rectangle 90"/>
          <p:cNvSpPr/>
          <p:nvPr/>
        </p:nvSpPr>
        <p:spPr>
          <a:xfrm>
            <a:off x="4869180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ounded Rectangle 91"/>
          <p:cNvSpPr/>
          <p:nvPr/>
        </p:nvSpPr>
        <p:spPr>
          <a:xfrm>
            <a:off x="5095494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ounded Rectangle 92"/>
          <p:cNvSpPr/>
          <p:nvPr/>
        </p:nvSpPr>
        <p:spPr>
          <a:xfrm>
            <a:off x="5321808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ounded Rectangle 93"/>
          <p:cNvSpPr/>
          <p:nvPr/>
        </p:nvSpPr>
        <p:spPr>
          <a:xfrm>
            <a:off x="5548122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ounded Rectangle 94"/>
          <p:cNvSpPr/>
          <p:nvPr/>
        </p:nvSpPr>
        <p:spPr>
          <a:xfrm>
            <a:off x="5774436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ounded Rectangle 95"/>
          <p:cNvSpPr/>
          <p:nvPr/>
        </p:nvSpPr>
        <p:spPr>
          <a:xfrm>
            <a:off x="6000750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ounded Rectangle 96"/>
          <p:cNvSpPr/>
          <p:nvPr/>
        </p:nvSpPr>
        <p:spPr>
          <a:xfrm>
            <a:off x="6227064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ounded Rectangle 97"/>
          <p:cNvSpPr/>
          <p:nvPr/>
        </p:nvSpPr>
        <p:spPr>
          <a:xfrm>
            <a:off x="6453378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ounded Rectangle 98"/>
          <p:cNvSpPr/>
          <p:nvPr/>
        </p:nvSpPr>
        <p:spPr>
          <a:xfrm>
            <a:off x="6679692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ounded Rectangle 99"/>
          <p:cNvSpPr/>
          <p:nvPr/>
        </p:nvSpPr>
        <p:spPr>
          <a:xfrm>
            <a:off x="6906006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ounded Rectangle 100"/>
          <p:cNvSpPr/>
          <p:nvPr/>
        </p:nvSpPr>
        <p:spPr>
          <a:xfrm>
            <a:off x="7132320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ounded Rectangle 101"/>
          <p:cNvSpPr/>
          <p:nvPr/>
        </p:nvSpPr>
        <p:spPr>
          <a:xfrm>
            <a:off x="7358634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ounded Rectangle 102"/>
          <p:cNvSpPr/>
          <p:nvPr/>
        </p:nvSpPr>
        <p:spPr>
          <a:xfrm>
            <a:off x="7584947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ounded Rectangle 103"/>
          <p:cNvSpPr/>
          <p:nvPr/>
        </p:nvSpPr>
        <p:spPr>
          <a:xfrm>
            <a:off x="7811262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ounded Rectangle 104"/>
          <p:cNvSpPr/>
          <p:nvPr/>
        </p:nvSpPr>
        <p:spPr>
          <a:xfrm>
            <a:off x="8037575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ounded Rectangle 105"/>
          <p:cNvSpPr/>
          <p:nvPr/>
        </p:nvSpPr>
        <p:spPr>
          <a:xfrm>
            <a:off x="8263890" y="2283714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ounded Rectangle 106"/>
          <p:cNvSpPr/>
          <p:nvPr/>
        </p:nvSpPr>
        <p:spPr>
          <a:xfrm>
            <a:off x="4869180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ounded Rectangle 107"/>
          <p:cNvSpPr/>
          <p:nvPr/>
        </p:nvSpPr>
        <p:spPr>
          <a:xfrm>
            <a:off x="5095494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ounded Rectangle 108"/>
          <p:cNvSpPr/>
          <p:nvPr/>
        </p:nvSpPr>
        <p:spPr>
          <a:xfrm>
            <a:off x="5321808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ounded Rectangle 109"/>
          <p:cNvSpPr/>
          <p:nvPr/>
        </p:nvSpPr>
        <p:spPr>
          <a:xfrm>
            <a:off x="5548122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ounded Rectangle 110"/>
          <p:cNvSpPr/>
          <p:nvPr/>
        </p:nvSpPr>
        <p:spPr>
          <a:xfrm>
            <a:off x="5774436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ounded Rectangle 111"/>
          <p:cNvSpPr/>
          <p:nvPr/>
        </p:nvSpPr>
        <p:spPr>
          <a:xfrm>
            <a:off x="6000750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ounded Rectangle 112"/>
          <p:cNvSpPr/>
          <p:nvPr/>
        </p:nvSpPr>
        <p:spPr>
          <a:xfrm>
            <a:off x="6227064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ounded Rectangle 113"/>
          <p:cNvSpPr/>
          <p:nvPr/>
        </p:nvSpPr>
        <p:spPr>
          <a:xfrm>
            <a:off x="6453378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ounded Rectangle 114"/>
          <p:cNvSpPr/>
          <p:nvPr/>
        </p:nvSpPr>
        <p:spPr>
          <a:xfrm>
            <a:off x="6679692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ounded Rectangle 115"/>
          <p:cNvSpPr/>
          <p:nvPr/>
        </p:nvSpPr>
        <p:spPr>
          <a:xfrm>
            <a:off x="6906006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ounded Rectangle 116"/>
          <p:cNvSpPr/>
          <p:nvPr/>
        </p:nvSpPr>
        <p:spPr>
          <a:xfrm>
            <a:off x="7132320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ounded Rectangle 117"/>
          <p:cNvSpPr/>
          <p:nvPr/>
        </p:nvSpPr>
        <p:spPr>
          <a:xfrm>
            <a:off x="7358634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ounded Rectangle 118"/>
          <p:cNvSpPr/>
          <p:nvPr/>
        </p:nvSpPr>
        <p:spPr>
          <a:xfrm>
            <a:off x="7584947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ounded Rectangle 119"/>
          <p:cNvSpPr/>
          <p:nvPr/>
        </p:nvSpPr>
        <p:spPr>
          <a:xfrm>
            <a:off x="7811262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ounded Rectangle 120"/>
          <p:cNvSpPr/>
          <p:nvPr/>
        </p:nvSpPr>
        <p:spPr>
          <a:xfrm>
            <a:off x="8037575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Rounded Rectangle 121"/>
          <p:cNvSpPr/>
          <p:nvPr/>
        </p:nvSpPr>
        <p:spPr>
          <a:xfrm>
            <a:off x="8263890" y="2475738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ounded Rectangle 122"/>
          <p:cNvSpPr/>
          <p:nvPr/>
        </p:nvSpPr>
        <p:spPr>
          <a:xfrm>
            <a:off x="4869180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Rounded Rectangle 123"/>
          <p:cNvSpPr/>
          <p:nvPr/>
        </p:nvSpPr>
        <p:spPr>
          <a:xfrm>
            <a:off x="5095494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Rounded Rectangle 124"/>
          <p:cNvSpPr/>
          <p:nvPr/>
        </p:nvSpPr>
        <p:spPr>
          <a:xfrm>
            <a:off x="5321808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Rounded Rectangle 125"/>
          <p:cNvSpPr/>
          <p:nvPr/>
        </p:nvSpPr>
        <p:spPr>
          <a:xfrm>
            <a:off x="5548122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ounded Rectangle 126"/>
          <p:cNvSpPr/>
          <p:nvPr/>
        </p:nvSpPr>
        <p:spPr>
          <a:xfrm>
            <a:off x="5774436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ounded Rectangle 127"/>
          <p:cNvSpPr/>
          <p:nvPr/>
        </p:nvSpPr>
        <p:spPr>
          <a:xfrm>
            <a:off x="6000750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ounded Rectangle 128"/>
          <p:cNvSpPr/>
          <p:nvPr/>
        </p:nvSpPr>
        <p:spPr>
          <a:xfrm>
            <a:off x="6227064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Rounded Rectangle 129"/>
          <p:cNvSpPr/>
          <p:nvPr/>
        </p:nvSpPr>
        <p:spPr>
          <a:xfrm>
            <a:off x="6453378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9B2C2C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Rounded Rectangle 130"/>
          <p:cNvSpPr/>
          <p:nvPr/>
        </p:nvSpPr>
        <p:spPr>
          <a:xfrm>
            <a:off x="6679692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Rounded Rectangle 131"/>
          <p:cNvSpPr/>
          <p:nvPr/>
        </p:nvSpPr>
        <p:spPr>
          <a:xfrm>
            <a:off x="6906006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ounded Rectangle 132"/>
          <p:cNvSpPr/>
          <p:nvPr/>
        </p:nvSpPr>
        <p:spPr>
          <a:xfrm>
            <a:off x="7132320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ounded Rectangle 133"/>
          <p:cNvSpPr/>
          <p:nvPr/>
        </p:nvSpPr>
        <p:spPr>
          <a:xfrm>
            <a:off x="7358634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Rounded Rectangle 134"/>
          <p:cNvSpPr/>
          <p:nvPr/>
        </p:nvSpPr>
        <p:spPr>
          <a:xfrm>
            <a:off x="7584947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Rounded Rectangle 135"/>
          <p:cNvSpPr/>
          <p:nvPr/>
        </p:nvSpPr>
        <p:spPr>
          <a:xfrm>
            <a:off x="7811262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Rounded Rectangle 136"/>
          <p:cNvSpPr/>
          <p:nvPr/>
        </p:nvSpPr>
        <p:spPr>
          <a:xfrm>
            <a:off x="8037575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Rounded Rectangle 137"/>
          <p:cNvSpPr/>
          <p:nvPr/>
        </p:nvSpPr>
        <p:spPr>
          <a:xfrm>
            <a:off x="8263890" y="2667761"/>
            <a:ext cx="178308" cy="137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4869180" y="2983229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9B2C2C"/>
                </a:solidFill>
                <a:latin typeface="Calibri"/>
                <a:ea typeface="Calibri"/>
              </a:rPr>
              <a:t>作业 A、B 各拿 48/96 → 都不释放、都不启动</a:t>
            </a:r>
          </a:p>
        </p:txBody>
      </p:sp>
      <p:sp>
        <p:nvSpPr>
          <p:cNvPr id="140" name="Rounded Rectangle 139"/>
          <p:cNvSpPr/>
          <p:nvPr/>
        </p:nvSpPr>
        <p:spPr>
          <a:xfrm>
            <a:off x="411480" y="3429000"/>
            <a:ext cx="8250174" cy="124815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TextBox 140"/>
          <p:cNvSpPr txBox="1"/>
          <p:nvPr/>
        </p:nvSpPr>
        <p:spPr>
          <a:xfrm>
            <a:off x="617220" y="3511296"/>
            <a:ext cx="7886700" cy="11315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类比 · 划龙舟：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20 个桨手必须同时上船才能开划；先上去 12 个不但划不动，还白占着船（GPU），让别的队也用不了。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普通 Web 是「来一个客人开一桌」，训练是「凑不齐一桌就别开」——缺一张卡，其余 63 张全在空等。</a:t>
            </a:r>
          </a:p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判断一个调度器能不能跑训练，第一问就是「支不支持 gang scheduling」。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AI-Infra-Platform 讲义 · 集群平台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3 章 · 作业调度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4 章 · GPU 切分  MIG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MIG：硬件级切分，一张卡变七个小 GPU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在硬件层把一张卡切成最多 7 个物理隔离的实例——真·硬隔离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2091690"/>
            <a:ext cx="1577340" cy="822960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 w="11906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125" b="1" i="0">
                <a:solidFill>
                  <a:srgbClr val="FFFFFF"/>
                </a:solidFill>
                <a:latin typeface="Calibri"/>
                <a:ea typeface="Calibri"/>
              </a:rPr>
              <a:t>整卡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A100 / H100 / B 系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一张物理 GPU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091690" y="2503170"/>
            <a:ext cx="480060" cy="0"/>
          </a:xfrm>
          <a:prstGeom prst="line">
            <a:avLst/>
          </a:prstGeom>
          <a:ln w="2095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57400" y="2194560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128199"/>
                </a:solidFill>
                <a:latin typeface="Calibri"/>
                <a:ea typeface="Calibri"/>
              </a:rPr>
              <a:t>切 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40330" y="2091690"/>
            <a:ext cx="768096" cy="8229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674620" y="2194560"/>
            <a:ext cx="699516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实例1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独享资源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90722" y="2091690"/>
            <a:ext cx="768096" cy="8229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25012" y="2194560"/>
            <a:ext cx="699516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实例2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独享资源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1114" y="2091690"/>
            <a:ext cx="768096" cy="8229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75404" y="2194560"/>
            <a:ext cx="699516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实例3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独享资源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91506" y="2091690"/>
            <a:ext cx="768096" cy="8229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25796" y="2194560"/>
            <a:ext cx="699516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实例4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独享资源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41898" y="2091690"/>
            <a:ext cx="768096" cy="8229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76188" y="2194560"/>
            <a:ext cx="699516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实例5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独享资源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92290" y="2091690"/>
            <a:ext cx="768096" cy="8229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26580" y="2194560"/>
            <a:ext cx="699516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实例6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独享资源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42682" y="2091690"/>
            <a:ext cx="768096" cy="8229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6972" y="2194560"/>
            <a:ext cx="699516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实例7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独享资源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40330" y="2983229"/>
            <a:ext cx="5966459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每个实例独享显存 / 算力 / 缓存通路——一个崩了、打满了，不影响其它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11480" y="3326130"/>
            <a:ext cx="4114800" cy="92583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82930" y="3408426"/>
            <a:ext cx="377190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优点 · 隔离最强、性能可预测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多租户生产的首选——尤其对外部多租户或线上服务。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类比：大开间隔成独立公寓，一户失火不殃及邻居。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29150" y="3326130"/>
            <a:ext cx="4032504" cy="92583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800600" y="3408426"/>
            <a:ext cx="370332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993C1D"/>
                </a:solidFill>
                <a:latin typeface="Calibri"/>
                <a:ea typeface="Calibri"/>
              </a:rPr>
              <a:t>缺点 · 不够灵活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切法档位固定（1/7、2/7…）；改配置要重置 GPU；只有特定卡型支持。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墙一旦砌好、户型就固定了。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11480" y="4334256"/>
            <a:ext cx="8250174" cy="34290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17220" y="4368546"/>
            <a:ext cx="7886700" cy="28803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选型：</a:t>
            </a:r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要「安全隔离 + 性能可保证」（对外多租户 / 线上服务）→ MIG 最稳；要极致灵活 → 时间片 / MPS / HAMi。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AI-Infra-Platform 讲义 · 集群平台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4 章 · GPU 切分与多租户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5 章 · 训练容错  CHECKPOINT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Checkpoint：存太勤浪费，存太疏重算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checkpoint 频率是「拿存储换算力」的保险费——异步和分级让这份保险变便宜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17145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两难：一根轴上的两端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160270"/>
            <a:ext cx="1680210" cy="65151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993C1D"/>
                </a:solidFill>
                <a:latin typeface="Calibri"/>
                <a:ea typeface="Calibri"/>
              </a:rPr>
              <a:t>存太勤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暂停写 TB 级、费吞吐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40330" y="2160270"/>
            <a:ext cx="1680210" cy="65151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993C1D"/>
                </a:solidFill>
                <a:latin typeface="Calibri"/>
                <a:ea typeface="Calibri"/>
              </a:rPr>
              <a:t>存太疏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一崩重算好几小时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510" y="2914650"/>
            <a:ext cx="37719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写论文存档：每句 Ctrl-S 太耽误 / 几小时不存怕断电全丢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29150" y="1645920"/>
            <a:ext cx="4114800" cy="171450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27500A"/>
                </a:solidFill>
                <a:latin typeface="Calibri"/>
                <a:ea typeface="Calibri"/>
              </a:rPr>
              <a:t>破局：异步 + 分级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4890" y="2091690"/>
            <a:ext cx="3840480" cy="12344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异步 checkpoint：先把状态快速拷到内存 / 本地盘（暂停秒级），再后台慢慢刷到远端——解耦「暂停时间」与「落盘时间」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分级 checkpoint：高频存内存、低频存远端——兼顾恢复速度与持久性</a:t>
            </a:r>
          </a:p>
          <a:p>
            <a:pPr algn="l"/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· 像「后台自动静默保存」，不打断你写作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1480" y="3497580"/>
            <a:ext cx="8250174" cy="75438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7220" y="3579876"/>
            <a:ext cx="788670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根因：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大模型训练是同步的——所有卡每一步都要对齐，一张卡崩，整个作业回滚到上一个 checkpoint。规模 × 时间 = 故障必然。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这条直接串到 Compute 模块第 7 章的存储洪峰设计（TB 级并发写）。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AI-Infra-Platform 讲义 · 集群平台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5 章 · 训练容错工程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7 章 · 推理服务平台化  INFER vs TRAIN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推理 vs 训练调度：几乎相反的两套要求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同一个平台上，两类作业的调度策略截然不同——一套集群两种节奏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训练调度 · 批处理心态 —— 包场办婚宴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" y="2125980"/>
            <a:ext cx="3771900" cy="14401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1A2733"/>
                </a:solidFill>
                <a:latin typeface="Calibri"/>
                <a:ea typeface="Calibri"/>
              </a:rPr>
              <a:t>· gang：一次要一大把卡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跑完就释放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要吞吐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能等排队</a:t>
            </a:r>
          </a:p>
          <a:p>
            <a:pPr algn="l"/>
            <a:r>
              <a:rPr sz="850" b="0" i="1">
                <a:solidFill>
                  <a:srgbClr val="0E4D64"/>
                </a:solidFill>
                <a:latin typeface="Calibri"/>
                <a:ea typeface="Calibri"/>
              </a:rPr>
              <a:t>一次占满整个宴会厅、办完撤场。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2915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推理调度 · 服务心态 —— 开快餐店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34890" y="2125980"/>
            <a:ext cx="3771900" cy="14401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1A2733"/>
                </a:solidFill>
                <a:latin typeface="Calibri"/>
                <a:ea typeface="Calibri"/>
              </a:rPr>
              <a:t>· 常驻不走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延迟敏感（用户等着首字）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按流量弹性伸缩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多副本高可用</a:t>
            </a:r>
          </a:p>
          <a:p>
            <a:pPr algn="l"/>
            <a:r>
              <a:rPr sz="850" b="0" i="1">
                <a:solidFill>
                  <a:srgbClr val="993C1D"/>
                </a:solidFill>
                <a:latin typeface="Calibri"/>
                <a:ea typeface="Calibri"/>
              </a:rPr>
              <a:t>全天营业、随到随吃、高峰加窗口、低谷收人力。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3806190"/>
            <a:ext cx="8250174" cy="87096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7220" y="3888486"/>
            <a:ext cx="7886700" cy="7543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混部的常见做法：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推理占基线卡、保 SLA；训练 / 批处理作为低优先级填空，低谷用空闲卡，流量一涨就被抢占让位。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设计推理平台先记住：它是「服务」不是「作业」——高可用、弹性、延迟 SLA 第一位，吞吐和成本在此前提下优化。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AI-Infra-Platform 讲义 · 集群平台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7 章 · 推理服务平台化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3 章 · 碎片  FRAGMENTATION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碎片：卡是整的，需求是零散的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利用率不只看「空闲卡多少」，更看「空闲卡能不能拼成需要的形状」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14500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9B2C2C"/>
                </a:solidFill>
                <a:latin typeface="Calibri"/>
                <a:ea typeface="Calibri"/>
              </a:rPr>
              <a:t>碎片：总量够、拓扑不够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0574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E0C8C4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110996" y="20574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536192" y="20574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E0C8C4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961388" y="20574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E0C8C4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85800" y="24003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110996" y="24003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E0C8C4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536192" y="24003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E0C8C4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961388" y="24003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85800" y="27432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E0C8C4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110996" y="27432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E0C8C4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536192" y="27432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961388" y="27432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E0C8C4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37460" y="2091690"/>
            <a:ext cx="192024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9B2C2C"/>
                </a:solidFill>
                <a:latin typeface="Calibri"/>
                <a:ea typeface="Calibri"/>
              </a:rPr>
              <a:t>空闲卡东一个西一个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537460" y="2640330"/>
            <a:ext cx="1920240" cy="53492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9B2C2C"/>
                </a:solidFill>
                <a:latin typeface="Calibri"/>
                <a:ea typeface="Calibri"/>
              </a:rPr>
              <a:t>要「同机 8 卡」的大作业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凑不出 → 排不进去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7220" y="3278124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类比：电影院还剩 20 个座，但都是单座——5 口想坐一起就是买不到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62915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00600" y="1714500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装箱 bin-packing：拼出整块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903470" y="20574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CFE3D5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328666" y="20574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CFE3D5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753862" y="20574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CFE3D5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179058" y="20574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CFE3D5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4903470" y="24003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CFE3D5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328666" y="24003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CFE3D5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5753862" y="24003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6179058" y="24003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4903470" y="27432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5328666" y="27432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5753862" y="27432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179058" y="2743200"/>
            <a:ext cx="356616" cy="274320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755130" y="2091690"/>
            <a:ext cx="192024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27500A"/>
                </a:solidFill>
                <a:latin typeface="Calibri"/>
                <a:ea typeface="Calibri"/>
              </a:rPr>
              <a:t>小作业塞满同节点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755130" y="2640330"/>
            <a:ext cx="1920240" cy="53492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27500A"/>
                </a:solidFill>
                <a:latin typeface="Calibri"/>
                <a:ea typeface="Calibri"/>
              </a:rPr>
              <a:t>给大作业留整块空间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KAI / Volcano 拓扑感知 + 装箱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34890" y="3278124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不撒胡椒面——碎片治理直接等于利用率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11480" y="3806190"/>
            <a:ext cx="8250174" cy="87096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7220" y="3895344"/>
            <a:ext cx="7886700" cy="7543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一句话：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总空闲卡够、却凑不出一个作业要的「同机 8 卡 / 同域 64 卡」——大作业照样排不进去，利用率虚高实低。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碎片是贵卡空转的隐形元凶；调度器把「装箱 + 拓扑感知」做进核心，就是在把利用率捞回来。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AI-Infra-Platform 讲义 · 集群平台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3 章 · 作业调度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3 章 · 调度器图鉴  LAYERED, NOT EITHER-OR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四个调度器的分工：不是二选一，是分层叠用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选型别问「哪个最好」，问「准入配额用什么、成组放置用什么」——两个位置各选一个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1611630"/>
            <a:ext cx="2297430" cy="411480"/>
          </a:xfrm>
          <a:prstGeom prst="roundRect">
            <a:avLst>
              <a:gd name="adj" fmla="val 8000"/>
            </a:avLst>
          </a:prstGeom>
          <a:solidFill>
            <a:srgbClr val="0B2540"/>
          </a:solidFill>
          <a:ln w="11906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FFFFFF"/>
                </a:solidFill>
                <a:latin typeface="Calibri"/>
                <a:ea typeface="Calibri"/>
              </a:rPr>
              <a:t>作业进来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560570" y="2036826"/>
            <a:ext cx="0" cy="212598"/>
          </a:xfrm>
          <a:prstGeom prst="line">
            <a:avLst/>
          </a:prstGeom>
          <a:ln w="16192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80060" y="2263140"/>
            <a:ext cx="8181594" cy="6858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1510" y="2331720"/>
            <a:ext cx="27432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① 准入 / 配额层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86100" y="2400300"/>
            <a:ext cx="2468880" cy="425196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FFFFFF"/>
                </a:solidFill>
                <a:latin typeface="Calibri"/>
                <a:ea typeface="Calibri"/>
              </a:rPr>
              <a:t>Kueue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K8s 社区标配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管谁能放多少作业、排队顺序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60720" y="2400300"/>
            <a:ext cx="27432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本身不做复杂放置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60570" y="2962656"/>
            <a:ext cx="0" cy="192024"/>
          </a:xfrm>
          <a:prstGeom prst="line">
            <a:avLst/>
          </a:prstGeom>
          <a:ln w="16192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80060" y="3168396"/>
            <a:ext cx="8181594" cy="78867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1510" y="3236976"/>
            <a:ext cx="27432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② 成组放置层（gang + 拓扑 + 装箱）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674620" y="3463290"/>
            <a:ext cx="1851660" cy="411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993C1D"/>
                </a:solidFill>
                <a:latin typeface="Calibri"/>
                <a:ea typeface="Calibri"/>
              </a:rPr>
              <a:t>Volcano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993C1D"/>
                </a:solidFill>
                <a:latin typeface="Calibri"/>
                <a:ea typeface="Calibri"/>
              </a:rPr>
              <a:t>老牌批调度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gang/公平/优先级·稳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29150" y="3463290"/>
            <a:ext cx="1851660" cy="411480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4A1B0C"/>
                </a:solidFill>
                <a:latin typeface="Calibri"/>
                <a:ea typeface="Calibri"/>
              </a:rPr>
              <a:t>KAI Scheduler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NVIDIA 2025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拓扑+装箱+DRA·为 GPU 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0" y="3463290"/>
            <a:ext cx="1851660" cy="411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993C1D"/>
                </a:solidFill>
                <a:latin typeface="Calibri"/>
                <a:ea typeface="Calibri"/>
              </a:rPr>
              <a:t>Slurm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993C1D"/>
                </a:solidFill>
                <a:latin typeface="Calibri"/>
                <a:ea typeface="Calibri"/>
              </a:rPr>
              <a:t>HPC 老将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大集群/托管仍是主力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0060" y="4080510"/>
            <a:ext cx="8181594" cy="596646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4142232"/>
            <a:ext cx="781812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27500A"/>
                </a:solidFill>
                <a:latin typeface="Calibri"/>
                <a:ea typeface="Calibri"/>
              </a:rPr>
              <a:t>2026 共识：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生产里常是 Kueue 管准入配额 + Volcano/KAI 管 gang 与放置，两层配合而非互斥；小集群（&lt;16 卡）单用 Kueue 或 KAI 就够。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AI-Infra-Platform 讲义 · 集群平台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3 章 · 作业调度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5 章 · 故障是常态  SCALE × 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规模 × 时间 = 故障必然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不是「会不会坏」，而是「坏了能不能几分钟自动恢复」——容错能力直接决定有效算力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为什么必然：同步训练的脆弱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" y="2091690"/>
            <a:ext cx="3771900" cy="7543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所有卡每一步都要对齐——任何一张卡 / 一条链路出问题，整个作业就卡住或崩溃。</a:t>
            </a:r>
          </a:p>
          <a:p>
            <a:pPr algn="l"/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卡越多、跑越久，「至少坏一个」的概率就越接近 100%。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" y="2880360"/>
            <a:ext cx="384048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类比：一万人乐团连奏一个月——任一乐手打喷嚏、断根弦，整场就得停。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2915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9B2C2C"/>
                </a:solidFill>
                <a:latin typeface="Calibri"/>
                <a:ea typeface="Calibri"/>
              </a:rPr>
              <a:t>Llama 3 的真实账本（已发表论文）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34890" y="2091690"/>
            <a:ext cx="1851660" cy="58293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903469" y="2146554"/>
            <a:ext cx="171450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500" b="1" i="0">
                <a:solidFill>
                  <a:srgbClr val="9B2C2C"/>
                </a:solidFill>
                <a:latin typeface="Calibri"/>
                <a:ea typeface="Calibri"/>
              </a:rPr>
              <a:t>16k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张 H100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23710" y="2091690"/>
            <a:ext cx="1851660" cy="58293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92289" y="2146554"/>
            <a:ext cx="171450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500" b="1" i="0">
                <a:solidFill>
                  <a:srgbClr val="9B2C2C"/>
                </a:solidFill>
                <a:latin typeface="Calibri"/>
                <a:ea typeface="Calibri"/>
              </a:rPr>
              <a:t>54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天连续跑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34890" y="2763773"/>
            <a:ext cx="1851660" cy="58293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903469" y="2818637"/>
            <a:ext cx="171450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500" b="1" i="0">
                <a:solidFill>
                  <a:srgbClr val="9B2C2C"/>
                </a:solidFill>
                <a:latin typeface="Calibri"/>
                <a:ea typeface="Calibri"/>
              </a:rPr>
              <a:t>466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次作业中断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23710" y="2763773"/>
            <a:ext cx="1851660" cy="58293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92289" y="2818637"/>
            <a:ext cx="171450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500" b="1" i="0">
                <a:solidFill>
                  <a:srgbClr val="9B2C2C"/>
                </a:solidFill>
                <a:latin typeface="Calibri"/>
                <a:ea typeface="Calibri"/>
              </a:rPr>
              <a:t>78%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是硬件相关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00600" y="3456432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9B2C2C"/>
                </a:solidFill>
                <a:latin typeface="Calibri"/>
                <a:ea typeface="Calibri"/>
              </a:rPr>
              <a:t>= 平均每天坏好几次；万卡尺度的物理规律。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1480" y="3806190"/>
            <a:ext cx="8250174" cy="87096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7220" y="3895344"/>
            <a:ext cx="7886700" cy="7543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给客户建立正确预期：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大规模训练必须有「随时补位、从中断处接着奏」的机制——这就是为什么第 5 章要讲 checkpoint 与自动续训。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容错不是加分项，是有效算力的乘数：坏了 30 分钟才恢复 vs 3 分钟自动恢复，一个月下来有效算力差一大截。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AI-Infra-Platform 讲义 · 集群平台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5 章 · 训练容错工程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总收束 · WRAP-UP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950" b="1" i="0">
                <a:solidFill>
                  <a:srgbClr val="1A2733"/>
                </a:solidFill>
                <a:latin typeface="Cambria"/>
                <a:ea typeface="Cambria"/>
              </a:rPr>
              <a:t>把集群平台讲给客户，一句话记住每一章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200150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4380" y="1200150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平台全景：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裸机四种浪费都是钱；平台四大职责：调度不空转、隔离多租户、容错常态化、观测可见。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190" y="1632204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4380" y="1632204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K8s + GPU 基础：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K8s 原生只会数卡：device plugin 是第一代翻译层，DRA 是第二代——申请精细、共享灵活、懂拓扑。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190" y="2064258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4380" y="2064258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作业调度：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gang scheduling 是分水岭：卡不凑齐就别启动；bin-packing ＋ 拓扑感知直接等于利用率。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190" y="2496312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4380" y="2496312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GPU 切分与多租户：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整卡独占对小负载是奢侈；四种切法 MIG／时间片／MPS／HAMi，按隔离强度与密度选。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7190" y="2928365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" y="2928365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训练容错工程：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规模 × 时间 = 故障必然（Llama 3 万卡 54 天中断 466 次）；比的不是坏不坏，是恢复多快。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7190" y="3360420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4380" y="3360420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可观测性与利用率运营：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占用≠活跃≠有效，nvidia-smi 的 90% 常是幻觉；对客承诺与验收用 MFU 和 goodput。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7190" y="3792474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4380" y="3792474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推理服务平台化：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训练是作业、推理是服务，调度逻辑几乎相反；引擎是货、平台是货架。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7190" y="4224528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" y="4224528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云上算力形态与售前速查：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云上四形态是「责任递交线」；三问定档：团队、负载、上线速度，答案常是混合。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AI-Infra-Platform 讲义 · 集群平台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总收束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95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973836"/>
            <a:ext cx="836676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385316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第2章 · K8s + GPU 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0330" y="1385316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kubernetes.io 官方博客、Red Hat、Google Cloud、AKS 工程博客；KubeCon EU 2026 报道、AKS 博客 2026-03</a:t>
            </a:r>
          </a:p>
        </p:txBody>
      </p:sp>
      <p:sp>
        <p:nvSpPr>
          <p:cNvPr id="8" name="Rectangle 7"/>
          <p:cNvSpPr/>
          <p:nvPr/>
        </p:nvSpPr>
        <p:spPr>
          <a:xfrm>
            <a:off x="377190" y="1728216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7190" y="1769364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第3章 · 作业调度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40330" y="1769364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zenml/cloudoptimo/rack2cloud 2026 对比综述；cloudoptimo/zenml 2026 综述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7190" y="2112264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7190" y="2153412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第4章 · GPU 切分与多租户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40330" y="2153412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NVIDIA GPU Operator 文档、scaleops/collabnix/rafay 2026 教程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7190" y="2496312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7190" y="2537460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第5章 · 训练容错工程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40330" y="2537460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AWS 官方文档/What's New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7190" y="2880360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7190" y="2921508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第7章 · 推理服务平台化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40330" y="2921508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沿用 llm-inference#llminf-disagg 同源口径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7190" y="3264408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77190" y="3305556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第8章 · 云上算力形态与售前速查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40330" y="3305556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沿用 llm-inference#llminf-production 同源口径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7190" y="3648456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377190" y="4457700"/>
            <a:ext cx="8387334" cy="329184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核实窗口 2026-07-09　·　保鲜机制：季度巡检（每年 1/4/7/10 月）＋ 建议复查日定点复查　·　引用任何数字前先核日期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AI-Infra-Platform 讲义 · 集群平台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8803</Words>
  <Application>Microsoft Macintosh PowerPoint</Application>
  <PresentationFormat>On-screen Show (16:9)</PresentationFormat>
  <Paragraphs>1080</Paragraphs>
  <Slides>81</Slides>
  <Notes>77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6" baseType="lpstr">
      <vt:lpstr>Aptos</vt:lpstr>
      <vt:lpstr>Arial</vt:lpstr>
      <vt:lpstr>Calibri</vt:lpstr>
      <vt:lpstr>Cambria</vt:lpstr>
      <vt:lpstr>Office Theme</vt:lpstr>
      <vt:lpstr>集群平台与调度</vt:lpstr>
      <vt:lpstr>全书导览：8 章一条主线</vt:lpstr>
      <vt:lpstr>开场必备</vt:lpstr>
      <vt:lpstr>从「一堆卡」到「一个平台」</vt:lpstr>
      <vt:lpstr>学完这一章，你能对客户讲清楚</vt:lpstr>
      <vt:lpstr>裸机之痛：一堆 GPU 的四种浪费</vt:lpstr>
      <vt:lpstr>平台层的四大职责：调度、隔离、容错、观测</vt:lpstr>
      <vt:lpstr>四大职责之外：四条控制链要有执行点</vt:lpstr>
      <vt:lpstr>为什么 AI 平台都长在 Kubernetes 上</vt:lpstr>
      <vt:lpstr>姊妹模块 AI-Infra-Compute</vt:lpstr>
      <vt:lpstr>动手做 · HANDS-ON</vt:lpstr>
      <vt:lpstr>现场最可能被追问的问题</vt:lpstr>
      <vt:lpstr>本章小结</vt:lpstr>
      <vt:lpstr>K8s + GPU：从数卡到懂卡</vt:lpstr>
      <vt:lpstr>学完这一章，你能对客户讲清楚</vt:lpstr>
      <vt:lpstr>K8s 的原生资源模型：为什么天生不懂 GPU</vt:lpstr>
      <vt:lpstr>第一代：Device Plugin，让 K8s「看见」卡</vt:lpstr>
      <vt:lpstr>第二代：DRA，从「数卡」到「懂卡」（K8s 1.34 GA）</vt:lpstr>
      <vt:lpstr>GPU Operator：一键把 GPU 能力装进集群</vt:lpstr>
      <vt:lpstr>动手做 · HANDS-ON</vt:lpstr>
      <vt:lpstr>现场最可能被追问的问题</vt:lpstr>
      <vt:lpstr>本章小结</vt:lpstr>
      <vt:lpstr>作业调度：让最贵的卡不空转</vt:lpstr>
      <vt:lpstr>学完这一章，你能对客户讲清楚</vt:lpstr>
      <vt:lpstr>成组调度：半个作业等于零个作业</vt:lpstr>
      <vt:lpstr>碎片：卡是整的，需求是零散的</vt:lpstr>
      <vt:lpstr>四个调度器的分工：不是二选一，是分层叠用</vt:lpstr>
      <vt:lpstr>配额、优先级、抢占：贵卡既公平又不空转</vt:lpstr>
      <vt:lpstr>调度器速查：位置、能力与适用</vt:lpstr>
      <vt:lpstr>现场最可能被追问的问题</vt:lpstr>
      <vt:lpstr>本章小结</vt:lpstr>
      <vt:lpstr>GPU 切分：一张卡切给几个团队</vt:lpstr>
      <vt:lpstr>学完这一章，你能对客户讲清楚</vt:lpstr>
      <vt:lpstr>为什么要切分：整卡独占是奢侈</vt:lpstr>
      <vt:lpstr>MIG：硬件级切分，一张卡变七个小 GPU</vt:lpstr>
      <vt:lpstr>时间片与 MPS：软件共享，灵活但不隔离</vt:lpstr>
      <vt:lpstr>HAMi：任意卡上的细粒度软件配额</vt:lpstr>
      <vt:lpstr>四种切法对比：三把尺子量取舍</vt:lpstr>
      <vt:lpstr>现场最可能被追问的问题</vt:lpstr>
      <vt:lpstr>本章小结</vt:lpstr>
      <vt:lpstr>容错工程：万卡集群故障是常态</vt:lpstr>
      <vt:lpstr>学完这一章，你能对客户讲清楚</vt:lpstr>
      <vt:lpstr>规模 × 时间 = 故障必然</vt:lpstr>
      <vt:lpstr>Checkpoint:存太勤浪费,存太疏重算</vt:lpstr>
      <vt:lpstr>Checkpoint：存太勤浪费，存太疏重算</vt:lpstr>
      <vt:lpstr>自愈循环:检测→驱逐→替换→续训</vt:lpstr>
      <vt:lpstr>托管训练的容错:HyperPod 这类服务在替你扛什么</vt:lpstr>
      <vt:lpstr>动手做 · HANDS-ON</vt:lpstr>
      <vt:lpstr>现场最可能被追问的问题</vt:lpstr>
      <vt:lpstr>本章小结</vt:lpstr>
      <vt:lpstr>可观测性:利用率到底是多少</vt:lpstr>
      <vt:lpstr>学完这一章，你能对客户讲清楚</vt:lpstr>
      <vt:lpstr>利用率三层口径:90% 可能是幻觉</vt:lpstr>
      <vt:lpstr>MFU 与 goodput:两个诚实指标</vt:lpstr>
      <vt:lpstr>利用率黑洞:算力都漏在哪</vt:lpstr>
      <vt:lpstr>DCGM 与成本分摊:让每份浪费都有主</vt:lpstr>
      <vt:lpstr>动手做 · HANDS-ON</vt:lpstr>
      <vt:lpstr>现场最可能被追问的问题</vt:lpstr>
      <vt:lpstr>本章小结</vt:lpstr>
      <vt:lpstr>推理服务平台化:引擎之上的一层</vt:lpstr>
      <vt:lpstr>四类对象连成一张可追溯发布图</vt:lpstr>
      <vt:lpstr>学完这一章，你能对客户讲清楚</vt:lpstr>
      <vt:lpstr>推理 vs 训练调度:几乎相反的两套要求</vt:lpstr>
      <vt:lpstr>推理 vs 训练调度：几乎相反的两套要求</vt:lpstr>
      <vt:lpstr>引擎是货,平台是货架:KServe / llm-d / Dynamo</vt:lpstr>
      <vt:lpstr>弹性扩缩容:推理该看什么信号</vt:lpstr>
      <vt:lpstr>对照速查:训练平台 vs 推理平台</vt:lpstr>
      <vt:lpstr>现场最可能被追问的问题</vt:lpstr>
      <vt:lpstr>本章小结</vt:lpstr>
      <vt:lpstr>云上算力形态:客户到底该买哪种</vt:lpstr>
      <vt:lpstr>学完这一章，你能对客户讲清楚</vt:lpstr>
      <vt:lpstr>云上四种算力形态:平台层的活谁来干</vt:lpstr>
      <vt:lpstr>怎么给客户匹配形态:三个问题定档</vt:lpstr>
      <vt:lpstr>承上启下:平台四能力 × 谁来扛</vt:lpstr>
      <vt:lpstr>速查表 1 · 云上四种算力形态</vt:lpstr>
      <vt:lpstr>速查表 2 · 平台组件选型(自建时)</vt:lpstr>
      <vt:lpstr>现场最可能被追问的问题</vt:lpstr>
      <vt:lpstr>本章小结</vt:lpstr>
      <vt:lpstr>生产验收</vt:lpstr>
      <vt:lpstr>总收束</vt:lpstr>
      <vt:lpstr>来源与核实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AI-Infra-Platform 讲义 · 集群平台与调度</dc:title>
  <dc:subject>PptxGenJS Presentation</dc:subject>
  <dc:creator>MY 知识库</dc:creator>
  <cp:lastModifiedBy>Jiaxiang Li</cp:lastModifiedBy>
  <cp:revision>2</cp:revision>
  <dcterms:created xsi:type="dcterms:W3CDTF">2026-07-09T11:17:02Z</dcterms:created>
  <dcterms:modified xsi:type="dcterms:W3CDTF">2026-07-14T05:07:37Z</dcterms:modified>
</cp:coreProperties>
</file>