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6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1"/>
  </p:notesMasterIdLst>
  <p:sldIdLst>
    <p:sldId id="256" r:id="rId2"/>
    <p:sldId id="257" r:id="rId3"/>
    <p:sldId id="258" r:id="rId4"/>
    <p:sldId id="259" r:id="rId5"/>
    <p:sldId id="260" r:id="rId6"/>
    <p:sldId id="338" r:id="rId89"/>
    <p:sldId id="262" r:id="rId8"/>
    <p:sldId id="343" r:id="rId94"/>
    <p:sldId id="264" r:id="rId10"/>
    <p:sldId id="265" r:id="rId11"/>
    <p:sldId id="266" r:id="rId12"/>
    <p:sldId id="267" r:id="rId13"/>
    <p:sldId id="268" r:id="rId14"/>
    <p:sldId id="269" r:id="rId15"/>
    <p:sldId id="339" r:id="rId90"/>
    <p:sldId id="344" r:id="rId95"/>
    <p:sldId id="272" r:id="rId18"/>
    <p:sldId id="340" r:id="rId91"/>
    <p:sldId id="341" r:id="rId92"/>
    <p:sldId id="274" r:id="rId20"/>
    <p:sldId id="275" r:id="rId21"/>
    <p:sldId id="276" r:id="rId22"/>
    <p:sldId id="277" r:id="rId23"/>
    <p:sldId id="278" r:id="rId24"/>
    <p:sldId id="279" r:id="rId25"/>
    <p:sldId id="345" r:id="rId96"/>
    <p:sldId id="281" r:id="rId27"/>
    <p:sldId id="346" r:id="rId97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42" r:id="rId93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35" r:id="rId86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6" r:id="rId87"/>
    <p:sldId id="330" r:id="rId76"/>
    <p:sldId id="331" r:id="rId77"/>
    <p:sldId id="332" r:id="rId78"/>
    <p:sldId id="333" r:id="rId79"/>
    <p:sldId id="334" r:id="rId80"/>
    <p:sldId id="349" r:id="rId100"/>
    <p:sldId id="347" r:id="rId98"/>
    <p:sldId id="337" r:id="rId88"/>
    <p:sldId id="348" r:id="rId99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8" Type="http://schemas.openxmlformats.org/officeDocument/2006/relationships/slide" Target="slides/slide7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8" Type="http://schemas.openxmlformats.org/officeDocument/2006/relationships/slide" Target="slides/slide17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7" Type="http://schemas.openxmlformats.org/officeDocument/2006/relationships/slide" Target="slides/slide26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6.xml"/><Relationship Id="rId57" Type="http://schemas.openxmlformats.org/officeDocument/2006/relationships/slide" Target="slides/slide57.xml"/><Relationship Id="rId58" Type="http://schemas.openxmlformats.org/officeDocument/2006/relationships/slide" Target="slides/slide58.xml"/><Relationship Id="rId59" Type="http://schemas.openxmlformats.org/officeDocument/2006/relationships/slide" Target="slides/slide59.xml"/><Relationship Id="rId60" Type="http://schemas.openxmlformats.org/officeDocument/2006/relationships/slide" Target="slides/slide60.xml"/><Relationship Id="rId61" Type="http://schemas.openxmlformats.org/officeDocument/2006/relationships/slide" Target="slides/slide61.xml"/><Relationship Id="rId62" Type="http://schemas.openxmlformats.org/officeDocument/2006/relationships/slide" Target="slides/slide62.xml"/><Relationship Id="rId63" Type="http://schemas.openxmlformats.org/officeDocument/2006/relationships/slide" Target="slides/slide63.xml"/><Relationship Id="rId64" Type="http://schemas.openxmlformats.org/officeDocument/2006/relationships/slide" Target="slides/slide64.xml"/><Relationship Id="rId65" Type="http://schemas.openxmlformats.org/officeDocument/2006/relationships/slide" Target="slides/slide65.xml"/><Relationship Id="rId66" Type="http://schemas.openxmlformats.org/officeDocument/2006/relationships/slide" Target="slides/slide66.xml"/><Relationship Id="rId67" Type="http://schemas.openxmlformats.org/officeDocument/2006/relationships/slide" Target="slides/slide67.xml"/><Relationship Id="rId68" Type="http://schemas.openxmlformats.org/officeDocument/2006/relationships/slide" Target="slides/slide68.xml"/><Relationship Id="rId69" Type="http://schemas.openxmlformats.org/officeDocument/2006/relationships/slide" Target="slides/slide69.xml"/><Relationship Id="rId70" Type="http://schemas.openxmlformats.org/officeDocument/2006/relationships/slide" Target="slides/slide70.xml"/><Relationship Id="rId71" Type="http://schemas.openxmlformats.org/officeDocument/2006/relationships/slide" Target="slides/slide71.xml"/><Relationship Id="rId72" Type="http://schemas.openxmlformats.org/officeDocument/2006/relationships/slide" Target="slides/slide72.xml"/><Relationship Id="rId73" Type="http://schemas.openxmlformats.org/officeDocument/2006/relationships/slide" Target="slides/slide73.xml"/><Relationship Id="rId74" Type="http://schemas.openxmlformats.org/officeDocument/2006/relationships/slide" Target="slides/slide74.xml"/><Relationship Id="rId75" Type="http://schemas.openxmlformats.org/officeDocument/2006/relationships/slide" Target="slides/slide75.xml"/><Relationship Id="rId76" Type="http://schemas.openxmlformats.org/officeDocument/2006/relationships/slide" Target="slides/slide77.xml"/><Relationship Id="rId77" Type="http://schemas.openxmlformats.org/officeDocument/2006/relationships/slide" Target="slides/slide78.xml"/><Relationship Id="rId78" Type="http://schemas.openxmlformats.org/officeDocument/2006/relationships/slide" Target="slides/slide79.xml"/><Relationship Id="rId79" Type="http://schemas.openxmlformats.org/officeDocument/2006/relationships/slide" Target="slides/slide80.xml"/><Relationship Id="rId80" Type="http://schemas.openxmlformats.org/officeDocument/2006/relationships/slide" Target="slides/slide81.xml"/><Relationship Id="rId81" Type="http://schemas.openxmlformats.org/officeDocument/2006/relationships/notesMaster" Target="notesMasters/notesMaster1.xml"/><Relationship Id="rId82" Type="http://schemas.openxmlformats.org/officeDocument/2006/relationships/presProps" Target="presProps.xml"/><Relationship Id="rId83" Type="http://schemas.openxmlformats.org/officeDocument/2006/relationships/viewProps" Target="viewProps.xml"/><Relationship Id="rId84" Type="http://schemas.openxmlformats.org/officeDocument/2006/relationships/theme" Target="theme/theme1.xml"/><Relationship Id="rId85" Type="http://schemas.openxmlformats.org/officeDocument/2006/relationships/tableStyles" Target="tableStyles.xml"/><Relationship Id="rId86" Type="http://schemas.openxmlformats.org/officeDocument/2006/relationships/slide" Target="slides/slide55.xml"/><Relationship Id="rId87" Type="http://schemas.openxmlformats.org/officeDocument/2006/relationships/slide" Target="slides/slide76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0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讲义式 PPT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484632" y="914400"/>
            <a:ext cx="817473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算力硬件与网络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02920" y="169164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Infrastructure I: Compute, Interconnect &amp; Storage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02920" y="2103120"/>
            <a:ext cx="8138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基础设施的硬件底座：GPU 到底是怎样一台机器（算力与显存怎么算账）→ 芯片格局（NVIDIA / AMD / 自研 ASIC / 国产怎么选）→ 把上万张卡连成一台超级计算机的两级网络（scale-up 与 scale-out）→ 喂饱它们的存储，最后收拢成一本算力经济学。姊妹模块 AI-Infra-Platform 讲平台与调度。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02920" y="3401568"/>
            <a:ext cx="1938528" cy="329184"/>
          </a:xfrm>
          <a:prstGeom prst="roundRect">
            <a:avLst>
              <a:gd name="adj" fmla="val 13889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02920" y="3401568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</a:t>
            </a: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全景总览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2656332" y="3401568"/>
            <a:ext cx="1938528" cy="329184"/>
          </a:xfrm>
          <a:prstGeom prst="roundRect">
            <a:avLst>
              <a:gd name="adj" fmla="val 13889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2656332" y="3401568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</a:t>
            </a: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GPU 解剖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809744" y="3401568"/>
            <a:ext cx="1938528" cy="329184"/>
          </a:xfrm>
          <a:prstGeom prst="roundRect">
            <a:avLst>
              <a:gd name="adj" fmla="val 13889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4809744" y="3401568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</a:t>
            </a: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显存与 HBM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963156" y="3401568"/>
            <a:ext cx="1938528" cy="329184"/>
          </a:xfrm>
          <a:prstGeom prst="roundRect">
            <a:avLst>
              <a:gd name="adj" fmla="val 13889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6963156" y="3401568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</a:t>
            </a: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芯片格局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02920" y="3931920"/>
            <a:ext cx="1938528" cy="329184"/>
          </a:xfrm>
          <a:prstGeom prst="roundRect">
            <a:avLst>
              <a:gd name="adj" fmla="val 13889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502920" y="3931920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</a:t>
            </a: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Scale-up 互联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2656332" y="3931920"/>
            <a:ext cx="1938528" cy="329184"/>
          </a:xfrm>
          <a:prstGeom prst="roundRect">
            <a:avLst>
              <a:gd name="adj" fmla="val 13889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2656332" y="3931920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</a:t>
            </a: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Scale-out 网络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4809744" y="3931920"/>
            <a:ext cx="1938528" cy="329184"/>
          </a:xfrm>
          <a:prstGeom prst="roundRect">
            <a:avLst>
              <a:gd name="adj" fmla="val 13889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4809744" y="3931920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</a:t>
            </a: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存储与数据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6963156" y="3931920"/>
            <a:ext cx="1938528" cy="329184"/>
          </a:xfrm>
          <a:prstGeom prst="roundRect">
            <a:avLst>
              <a:gd name="adj" fmla="val 13889"/>
            </a:avLst>
          </a:prstGeom>
          <a:solidFill>
            <a:srgbClr val="0E4D64"/>
          </a:solidFill>
          <a:ln/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6963156" y="3931920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</a:t>
            </a: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算力经济学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502920" y="4773168"/>
            <a:ext cx="5120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读者定位：AI 平台售前技术 · 有 Python/API 基础 · 重底层概念与取舍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5669280" y="4773168"/>
            <a:ext cx="2971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2026-07-09 · 时效性事实已联网核实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导览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全书导览：8 章一条主线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987552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主线：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先建立全景（第 1 章五层栈）；再进到一张卡里看算力和显存怎么算账（第 2、3 章）——这是选型和算账的物理基础；然后跳出单卡看格局与组网：芯片怎么选（第 4 章）、机柜内怎么焊成一张大卡（第 5 章）、万卡怎么连成集群（第 6 章）、数据和 checkpoint 怎么喂（第 7 章）；最后把所有数字收进一本算力经济学与速查表（第 8 章）。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02920" y="1783080"/>
            <a:ext cx="4005072" cy="603504"/>
          </a:xfrm>
          <a:prstGeom prst="roundRect">
            <a:avLst>
              <a:gd name="adj" fmla="val 7576"/>
            </a:avLst>
          </a:prstGeom>
          <a:solidFill>
            <a:srgbClr val="F2F6F8"/>
          </a:solidFill>
          <a:ln/>
        </p:spPr>
      </p:sp>
      <p:sp>
        <p:nvSpPr>
          <p:cNvPr id="6" name="Shape 4"/>
          <p:cNvSpPr/>
          <p:nvPr/>
        </p:nvSpPr>
        <p:spPr>
          <a:xfrm>
            <a:off x="630936" y="1947672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7" name="Text 5"/>
          <p:cNvSpPr/>
          <p:nvPr/>
        </p:nvSpPr>
        <p:spPr>
          <a:xfrm>
            <a:off x="630936" y="194767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014984" y="1828800"/>
            <a:ext cx="3383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全景总览</a:t>
            </a:r>
            <a:endParaRPr lang="en-US" sz="10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五层栈、AI Infra vs 传统 IDC、训练与推理两条需求曲线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02920" y="2505456"/>
            <a:ext cx="4005072" cy="603504"/>
          </a:xfrm>
          <a:prstGeom prst="roundRect">
            <a:avLst>
              <a:gd name="adj" fmla="val 7576"/>
            </a:avLst>
          </a:prstGeom>
          <a:solidFill>
            <a:srgbClr val="F2F6F8"/>
          </a:solidFill>
          <a:ln/>
        </p:spPr>
      </p:sp>
      <p:sp>
        <p:nvSpPr>
          <p:cNvPr id="10" name="Shape 8"/>
          <p:cNvSpPr/>
          <p:nvPr/>
        </p:nvSpPr>
        <p:spPr>
          <a:xfrm>
            <a:off x="630936" y="2670048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1" name="Text 9"/>
          <p:cNvSpPr/>
          <p:nvPr/>
        </p:nvSpPr>
        <p:spPr>
          <a:xfrm>
            <a:off x="630936" y="267004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014984" y="2551176"/>
            <a:ext cx="3383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GPU 解剖</a:t>
            </a:r>
            <a:endParaRPr lang="en-US" sz="10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Tensor Core、精度阶梯 FP32→FP4、Roofline、MFU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502920" y="3227832"/>
            <a:ext cx="4005072" cy="603504"/>
          </a:xfrm>
          <a:prstGeom prst="roundRect">
            <a:avLst>
              <a:gd name="adj" fmla="val 7576"/>
            </a:avLst>
          </a:prstGeom>
          <a:solidFill>
            <a:srgbClr val="F2F6F8"/>
          </a:solidFill>
          <a:ln/>
        </p:spPr>
      </p:sp>
      <p:sp>
        <p:nvSpPr>
          <p:cNvPr id="14" name="Shape 12"/>
          <p:cNvSpPr/>
          <p:nvPr/>
        </p:nvSpPr>
        <p:spPr>
          <a:xfrm>
            <a:off x="630936" y="3392424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5" name="Text 13"/>
          <p:cNvSpPr/>
          <p:nvPr/>
        </p:nvSpPr>
        <p:spPr>
          <a:xfrm>
            <a:off x="630936" y="339242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1014984" y="3273552"/>
            <a:ext cx="3383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显存与 HBM</a:t>
            </a:r>
            <a:endParaRPr lang="en-US" sz="10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HBM 堆叠、HBM4 量产、训练/推理显存账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02920" y="3950208"/>
            <a:ext cx="4005072" cy="603504"/>
          </a:xfrm>
          <a:prstGeom prst="roundRect">
            <a:avLst>
              <a:gd name="adj" fmla="val 7576"/>
            </a:avLst>
          </a:prstGeom>
          <a:solidFill>
            <a:srgbClr val="F2F6F8"/>
          </a:solidFill>
          <a:ln/>
        </p:spPr>
      </p:sp>
      <p:sp>
        <p:nvSpPr>
          <p:cNvPr id="18" name="Shape 16"/>
          <p:cNvSpPr/>
          <p:nvPr/>
        </p:nvSpPr>
        <p:spPr>
          <a:xfrm>
            <a:off x="630936" y="4114800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9" name="Text 17"/>
          <p:cNvSpPr/>
          <p:nvPr/>
        </p:nvSpPr>
        <p:spPr>
          <a:xfrm>
            <a:off x="630936" y="41148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1014984" y="3995928"/>
            <a:ext cx="3383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芯片格局与选型</a:t>
            </a:r>
            <a:endParaRPr lang="en-US" sz="10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NVIDIA 年更、CUDA 护城河、AMD / TPU / Trainium / 昇腾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727448" y="1783080"/>
            <a:ext cx="4005072" cy="603504"/>
          </a:xfrm>
          <a:prstGeom prst="roundRect">
            <a:avLst>
              <a:gd name="adj" fmla="val 7576"/>
            </a:avLst>
          </a:prstGeom>
          <a:solidFill>
            <a:srgbClr val="F2F6F8"/>
          </a:solidFill>
          <a:ln/>
        </p:spPr>
      </p:sp>
      <p:sp>
        <p:nvSpPr>
          <p:cNvPr id="22" name="Shape 20"/>
          <p:cNvSpPr/>
          <p:nvPr/>
        </p:nvSpPr>
        <p:spPr>
          <a:xfrm>
            <a:off x="4855464" y="1947672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23" name="Text 21"/>
          <p:cNvSpPr/>
          <p:nvPr/>
        </p:nvSpPr>
        <p:spPr>
          <a:xfrm>
            <a:off x="4855464" y="194767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5239512" y="1828800"/>
            <a:ext cx="3383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Scale-up 互联</a:t>
            </a:r>
            <a:endParaRPr lang="en-US" sz="10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NVLink 5、NVL72 机柜解剖、UALink 挑战者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4727448" y="2505456"/>
            <a:ext cx="4005072" cy="603504"/>
          </a:xfrm>
          <a:prstGeom prst="roundRect">
            <a:avLst>
              <a:gd name="adj" fmla="val 7576"/>
            </a:avLst>
          </a:prstGeom>
          <a:solidFill>
            <a:srgbClr val="F2F6F8"/>
          </a:solidFill>
          <a:ln/>
        </p:spPr>
      </p:sp>
      <p:sp>
        <p:nvSpPr>
          <p:cNvPr id="26" name="Shape 24"/>
          <p:cNvSpPr/>
          <p:nvPr/>
        </p:nvSpPr>
        <p:spPr>
          <a:xfrm>
            <a:off x="4855464" y="2670048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27" name="Text 25"/>
          <p:cNvSpPr/>
          <p:nvPr/>
        </p:nvSpPr>
        <p:spPr>
          <a:xfrm>
            <a:off x="4855464" y="267004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5239512" y="2551176"/>
            <a:ext cx="3383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Scale-out 网络</a:t>
            </a:r>
            <a:endParaRPr lang="en-US" sz="10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RDMA、NCCL、IB vs RoCE vs UEC、集群拓扑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4727448" y="3227832"/>
            <a:ext cx="4005072" cy="603504"/>
          </a:xfrm>
          <a:prstGeom prst="roundRect">
            <a:avLst>
              <a:gd name="adj" fmla="val 7576"/>
            </a:avLst>
          </a:prstGeom>
          <a:solidFill>
            <a:srgbClr val="F2F6F8"/>
          </a:solidFill>
          <a:ln/>
        </p:spPr>
      </p:sp>
      <p:sp>
        <p:nvSpPr>
          <p:cNvPr id="30" name="Shape 28"/>
          <p:cNvSpPr/>
          <p:nvPr/>
        </p:nvSpPr>
        <p:spPr>
          <a:xfrm>
            <a:off x="4855464" y="3392424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31" name="Text 29"/>
          <p:cNvSpPr/>
          <p:nvPr/>
        </p:nvSpPr>
        <p:spPr>
          <a:xfrm>
            <a:off x="4855464" y="339242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5239512" y="3273552"/>
            <a:ext cx="3383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存储与数据管线</a:t>
            </a:r>
            <a:endParaRPr lang="en-US" sz="10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训练 IO 画像、并行文件系统、对象存储分层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4727448" y="3950208"/>
            <a:ext cx="4005072" cy="603504"/>
          </a:xfrm>
          <a:prstGeom prst="roundRect">
            <a:avLst>
              <a:gd name="adj" fmla="val 7576"/>
            </a:avLst>
          </a:prstGeom>
          <a:solidFill>
            <a:srgbClr val="F2F6F8"/>
          </a:solidFill>
          <a:ln/>
        </p:spPr>
      </p:sp>
      <p:sp>
        <p:nvSpPr>
          <p:cNvPr id="34" name="Shape 32"/>
          <p:cNvSpPr/>
          <p:nvPr/>
        </p:nvSpPr>
        <p:spPr>
          <a:xfrm>
            <a:off x="4855464" y="4114800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35" name="Text 33"/>
          <p:cNvSpPr/>
          <p:nvPr/>
        </p:nvSpPr>
        <p:spPr>
          <a:xfrm>
            <a:off x="4855464" y="411480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5239512" y="3995928"/>
            <a:ext cx="3383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算力经济学与售前速查</a:t>
            </a:r>
            <a:endParaRPr lang="en-US" sz="10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TCO 拆账、液冷、建 vs 租 vs API、速查表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502920" y="4590288"/>
            <a:ext cx="8138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本讲义怎么读：每个概念按「概念 → 类比 → 案例 → 小结」展开；每章末尾有「动手做」和「客户会怎么问」两页——赶时间就直接翻每章的这两页加小结。</a:t>
            </a:r>
            <a:endParaRPr lang="en-US" sz="950" dirty="0"/>
          </a:p>
        </p:txBody>
      </p:sp>
      <p:sp>
        <p:nvSpPr>
          <p:cNvPr id="38" name="Text 36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39" name="Text 37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导览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开场必备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重点术语中英对照（中文为主）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097280"/>
            <a:ext cx="3977640" cy="510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加速器（Accelerator）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为特定计算定制的芯片总称：GPU、TPU、NPU 都算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1653540"/>
            <a:ext cx="3977640" cy="510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张量核心（Tensor Core）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GPU 里专做矩阵乘法的单元，AI 算力主要由它贡献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2209800"/>
            <a:ext cx="3977640" cy="510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显存带宽（Memory Bandwidth）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每秒能从显存搬多少数据，decode 阶段的天花板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02920" y="2766060"/>
            <a:ext cx="3977640" cy="510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HBM（High Bandwidth Memory）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堆叠在 GPU 旁边的高带宽显存，AI 芯片成本大头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02920" y="3322320"/>
            <a:ext cx="3977640" cy="510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FLOPS（Floating-point Operations Per Second，每秒浮点运算次数）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算力单位；1 PFLOPS = 每秒一千万亿次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02920" y="3878580"/>
            <a:ext cx="3977640" cy="510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屋顶线模型（Roofline）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判断一段计算受限于算力还是带宽的分析框架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727448" y="1097280"/>
            <a:ext cx="3977640" cy="510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纵向扩展（Scale-up）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把一台「机器」做大：机柜内超高带宽互联（NVLink）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727448" y="1653540"/>
            <a:ext cx="3977640" cy="510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横向扩展（Scale-out）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把多台机器连起来：跨机柜网络（InfiniBand / 以太）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727448" y="2209800"/>
            <a:ext cx="3977640" cy="510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RDMA（Remote Direct Memory Access，远程直接内存访问）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网卡直接读写对方内存、绕过 CPU 的传输方式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727448" y="2766060"/>
            <a:ext cx="3977640" cy="510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全归约（AllReduce）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所有节点把梯度加总再分发的集合通信操作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727448" y="3322320"/>
            <a:ext cx="3977640" cy="510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MFU（Model FLOPs Utilization）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有效算力利用率：真正用在模型上的算力占比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27448" y="3878580"/>
            <a:ext cx="3977640" cy="510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并行文件系统（Parallel File System）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多台存储服务器并行供数的文件系统，喂 GPU 用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术语表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170432"/>
            <a:ext cx="914400" cy="347472"/>
          </a:xfrm>
          <a:prstGeom prst="roundRect">
            <a:avLst>
              <a:gd name="adj" fmla="val 13158"/>
            </a:avLst>
          </a:prstGeom>
          <a:ln w="12700">
            <a:solidFill>
              <a:srgbClr val="56788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170432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84632" y="1691640"/>
            <a:ext cx="81747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从一张卡到一座 AI 工厂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02920" y="2395728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a Single GPU to an AI Factory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02920" y="2880360"/>
            <a:ext cx="8138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Infra 不是「买一堆 GPU」，而是一座分层建造的工厂：芯片 → 服务器 → 机柜 → 集群 → 数据中心，每一层都有自己的瓶颈和账本。这一章先把五层地图立起来，说清它和传统机房的四个本质不同，以及为什么训练和推理是两条完全不同的需求曲线——后面七章都在这张地图上逐层展开。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3E5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全景总览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用「五层栈」把 AI Infra 讲成一张图：芯片、服务器、机柜、集群、数据中心各解决什么问题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146554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14655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128266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 AI Infra 和传统 IDC（互联网数据中心）的四个本质不同：功率密度、网络、存储、故障模型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104388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1043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3086100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分清训练和推理两条需求曲线：一次性重投入 vs 持续账单，以及 2030 年推理占 75% 算力意味着什么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062222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406222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4043934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知道本模块和姊妹模块 AI-Infra-Platform 的分工：这里讲「铁」，那边讲「让铁好用的软件」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全景总览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全景总览 · 与传统 IDC 的差别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Infra ≠ 传统机房：四个本质不同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功率密度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传统机柜 5–15kW，GB200 NVL72 一柜约 120kW——十倍以上。风冷到头了，液冷从可选变必选；很多老机房不是放不下，是「供不起电、散不了热」。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1625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1625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198882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网络与存储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传统业务南北向流量为主（用户进出）；AI 训练是东西向海啸（卡与卡互传梯度），网络带宽比对互联网出口高两个数量级。存储要的不是容量而是「并行喂数据的吞吐」。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29077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077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88036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故障模型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传统服务坏一台无感切换；同步训练中一张卡出错，整个作业停摆——一万张卡的集群里「小概率故障」变成每天的日常（第 8 章和 Platform 模块第 5 章展开）。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79933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79933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77190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给客户评估机房能不能跑 AI，先看电和冷却，再看网络，最后才是算力——顺序反了就会买回一堆开不了机的卡。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全景总览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全景总览 · 本模块在知识库的位置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承上启下：这本讲义讲「铁」，谁讲其它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E4D64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姊妹模块 AI-Infra-Platform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本模块讲硬件本身（卡、网、存储、电）；一堆硬件怎么变成好用的平台——调度、切分、容错、观测、云上形态——在姊妹讲义里。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1625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1625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198882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LLM-Training 第 7 章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从训练视角讲「怎么用算力」（并行策略、算力账）；本模块讲「算力本身长什么样」。看完那边的 TP（Tensor Parallelism）/PP/EP，再看本模块第 5、6 章的网络，会知道每种并行流量落在哪级网络上。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29077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E4D64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077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88036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推理侧的显存账（KV Cache，Key-Value Cache）、量化精度、P/D（Prefill/Decode） 分离在那本讲义；本模块第 2、3 章给它们补硬件底座：带宽墙和精度阶梯是从芯片里长出来的。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79933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79933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77190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被问到任何「多少卡、多快、多少钱」的问题：负载特性查训练/推理两本讲义，硬件数字查本模块，平台方案查 Platform。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全景总览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全景总览 · 动手做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502920" y="475488"/>
            <a:ext cx="8138160" cy="420624"/>
          </a:xfrm>
          <a:prstGeom prst="rect">
            <a:avLst/>
          </a:prstGeom>
          <a:solidFill>
            <a:srgbClr val="0B2540"/>
          </a:solidFill>
          <a:ln/>
        </p:spPr>
      </p:sp>
      <p:sp>
        <p:nvSpPr>
          <p:cNvPr id="4" name="Text 2"/>
          <p:cNvSpPr/>
          <p:nvPr/>
        </p:nvSpPr>
        <p:spPr>
          <a:xfrm>
            <a:off x="685800" y="475488"/>
            <a:ext cx="7772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动手做 · HANDS-ON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188720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1887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932688" y="1170432"/>
            <a:ext cx="7680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找一份公开的大模型技术报告（如 Llama 3 论文，见本模块书单 #6），只读基础设施小节，把它用的卡数、网络类型、存储方案填进「五层栈」模板。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02920" y="2173224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217322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932688" y="2154936"/>
            <a:ext cx="7680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拿你手头任一客户场景，判断它落在哪条需求曲线上（训练/微调/推理），写一句话说明这对硬件选型意味着什么。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02920" y="3157728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31577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932688" y="3139440"/>
            <a:ext cx="7680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查一下你所在云平台 GPU 实例的规格页，找到三个本章出现过的词（如 HBM 容量、NVLink、RDMA），确认你能向别人解释它们。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02920" y="4279392"/>
            <a:ext cx="8138160" cy="384048"/>
          </a:xfrm>
          <a:prstGeom prst="rect">
            <a:avLst/>
          </a:prstGeom>
          <a:solidFill>
            <a:srgbClr val="FCF3E6"/>
          </a:solidFill>
          <a:ln/>
        </p:spPr>
      </p:sp>
      <p:sp>
        <p:nvSpPr>
          <p:cNvPr id="15" name="Text 13"/>
          <p:cNvSpPr/>
          <p:nvPr/>
        </p:nvSpPr>
        <p:spPr>
          <a:xfrm>
            <a:off x="685800" y="435254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000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五层栈模板会在第 8 章速查表再次出现——第一次填得越认真，最后一章收口越轻松。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全景总览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全景总览 · 客户会怎么问（面试题）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078992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我们已经有机房，直接买卡装进去行不行？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1287475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大概率不行，先看电和冷却：传统机柜 5–15kW，AI 机柜是几十到一百多 kW，液冷改造和供电扩容往往比卡还难买。我们一般先做机房评估，再谈算力方案——很多客户最后选择混合：存量机房跑推理，训练上云。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1832458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Infra 和你们普通云主机的机房有什么区别？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2040941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三个数量级差异：功率密度高十倍、东西向网络带宽高百倍、存储按吞吐而非容量设计。所以 AI 集群是单独建的资源池，不是把云主机换个卡型。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02920" y="2585923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训练和推理能共用一套硬件吗？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2794406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能但不划算。训练要求大规模同步互联（贵在网络），推理要求弹性和每 token 成本（贵在利用率）。常见做法是训练集群固定重资产、推理按流量弹性扩缩，两套池子各自优化。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02920" y="3339389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为什么大家都说未来推理是大头？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502920" y="3547872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训练是一次性投入，推理跟用户量线性增长——行业普遍预测 2030 年推理占 AI 算力约四分之三。对您的意义：现在选型就要把「每 token 成本」当长期主指标，而不只看训练峰值算力。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092854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这么多层，我该从哪层开始规划？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02920" y="4301338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从约束最硬的层开始：先电力和机房（改不动）、再网络（建好难改）、然后存储、最后才是卡（反而最容易买和换代）。这也是本讲义第 5–8 章的展开顺序。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全景总览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全景总览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Infra 是五层工厂：芯片 → 服务器 → 机柜 → 集群 → 数据中心，每层瓶颈不同，钱要花在瓶颈层。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92833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92833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074545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与传统 IDC 的差别本质上是三个数量级：功率密度 ×10、东西向带宽 ×100、故障频率随规模线性放大。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96946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9694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2978658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训练是一次性重投入、推理是持续账单，2030 年推理约占 75%——「每 token 成本」是长期主指标。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901059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901059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3882771"/>
            <a:ext cx="7635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本模块讲铁：卡（第 2–4 章）、网（第 5–6 章）、存储（第 7 章）、钱（第 8 章）；平台与调度见姊妹模块。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全景总览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170432"/>
            <a:ext cx="914400" cy="347472"/>
          </a:xfrm>
          <a:prstGeom prst="roundRect">
            <a:avLst>
              <a:gd name="adj" fmla="val 13158"/>
            </a:avLst>
          </a:prstGeom>
          <a:ln w="12700">
            <a:solidFill>
              <a:srgbClr val="56788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170432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84632" y="1691640"/>
            <a:ext cx="81747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GPU 解剖：为什么 AI 计算长在 GPU 上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02920" y="2395728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Inside the GPU: Throughput Machines for AI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02920" y="2880360"/>
            <a:ext cx="8138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客户问「A100 和 H100 差在哪」「标称 2000 TFLOPS 为什么实际跑不到一半」，答案都在 GPU 的身体结构里。这一章把 GPU 拆开看：它为什么是吞吐机器、Tensor Core 怎么贡献算力、精度阶梯 FP32→FP4 是怎么回事、以及用 Roofline 和 MFU 两个工具判断「瓶颈到底在哪、利用率到底多高」。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3E5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GPU 解剖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 CPU 和 GPU 的分工：延迟机器 vs 吞吐机器，为什么深度学习天然长在 GPU 上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146554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14655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128266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说出 GPU 算力从哪来：SM（Streaming Multiprocessor）、CUDA Core、张量核心（Tensor Core）的组织方式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104388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1043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3086100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用「精度阶梯」FP32 → FP16/BF16 → FP8 → FP4 解释算力数字翻倍的规则和代价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062222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406222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4043934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用屋顶线（Roofline）和 MFU 判断一个负载卡在算力还是带宽、实际吃到了几成算力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GPU 解剖</a:t>
            </a:r>
            <a:endParaRPr lang="en-US" sz="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GPU 解剖 · 精度阶梯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精度阶梯：FP32 → FP4，数字每砍一半算力翻一倍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精度（Precision）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一个数用几个字节存：FP32 用 4 字节、FP16/BF16 用 2、FP8 用 1、FP4 半个。位宽减半 → 同样的硅片面积和带宽能处理两倍的数 → 标称算力翻倍。代价是数值范围/精细度下降，要靠算法兜住。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1625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1625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198882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像记账：FP32 是记到小数点后四位，FP8 是四舍五入记整数。日常买菜记整数完全够用（推理），但公司年报（训练主权重更新）还得保留小数——所以训练用混合精度，推理敢一路砍到 FP8/FP4。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29077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077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88036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FP8 已是生产推理默认精度、训练进入主流实践（如 27T token 级 FP8 预训练）；NVFP4 面向 Blackwell，工具链成熟中（与 LLM-Inference 量化章、LLM-Training 预训练章同源口径，2026-07 核实）。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79933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79933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77190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对比两张卡的算力必须对齐精度：「B 卡是 A 卡 5 倍」常有一半来自 FP8→FP4 的口径切换，而不是硅片进步。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GPU 解剖</a:t>
            </a:r>
            <a:endParaRPr lang="en-US" sz="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GPU 解剖 · MFU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MFU：标称算力到手能吃到几成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MFU（Model FLOPs Utilization）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模型有效算力利用率 = 模型理论所需 FLOPs ÷（标称算力 × 训练时间）。它把通信等待、数据加载、kernel 空隙、重算全部折进去，是「真吃到几成」的诚实指标——大规模训练做到 35–45% 就算优秀，50%+ 是顶级工程。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2219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2219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陷阱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19456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nvidia-smi 的「GPU 利用率 95%」不等于 MFU 95%：它只表示这段时间有 kernel 在跑，不管跑的是不是有效计算。利用率三层口径（占用/活跃/有效）在 Platform 模块第 6 章展开。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11353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11353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308610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Llama 3 在 1.6 万张 H100 上报告 38–43% 的 MFU（论文口径）——顶级团队也只吃到四成，剩下六成花在通信、等待与容错开销上。这个数字是给客户「装机算力 ≠ 有效算力」的最好证据。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400507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400507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977640"/>
            <a:ext cx="7452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帮客户估训练时长用 MFU 40% 打底而不是标称值；能把 MFU 提 5 个点，等于白捡一成多的卡。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GPU 解剖</a:t>
            </a:r>
            <a:endParaRPr lang="en-US" sz="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GPU 解剖 · 动手做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502920" y="475488"/>
            <a:ext cx="8138160" cy="420624"/>
          </a:xfrm>
          <a:prstGeom prst="rect">
            <a:avLst/>
          </a:prstGeom>
          <a:solidFill>
            <a:srgbClr val="0B2540"/>
          </a:solidFill>
          <a:ln/>
        </p:spPr>
      </p:sp>
      <p:sp>
        <p:nvSpPr>
          <p:cNvPr id="4" name="Text 2"/>
          <p:cNvSpPr/>
          <p:nvPr/>
        </p:nvSpPr>
        <p:spPr>
          <a:xfrm>
            <a:off x="685800" y="475488"/>
            <a:ext cx="7772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动手做 · HANDS-ON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188720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1887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932688" y="1170432"/>
            <a:ext cx="7680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在任一 GPU 环境跑一段 PyTorch 矩阵乘（如 8192×8192，FP16 与 FP32 各测一次），用 torch.cuda.Event 计时，换算 TFLOPS 后除以该卡标称值——你实测的「矩阵乘 MFU」是多少？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22402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932688" y="2221992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把矩阵改小到 512×512 再测：TFLOPS 掉到多少？用本章的 Roofline 和「机床冲料」解释为什么。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02920" y="3163824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316382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932688" y="3145536"/>
            <a:ext cx="7680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查一张你常报价的卡的规格表，抄下三个数：FP16/FP8 Tensor Core 算力、显存带宽，算出它的平衡点（FLOPs/Byte），判断 decode 负载在这张卡上是什么受限。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02920" y="4279392"/>
            <a:ext cx="8138160" cy="384048"/>
          </a:xfrm>
          <a:prstGeom prst="rect">
            <a:avLst/>
          </a:prstGeom>
          <a:solidFill>
            <a:srgbClr val="FCF3E6"/>
          </a:solidFill>
          <a:ln/>
        </p:spPr>
      </p:sp>
      <p:sp>
        <p:nvSpPr>
          <p:cNvPr id="15" name="Text 13"/>
          <p:cNvSpPr/>
          <p:nvPr/>
        </p:nvSpPr>
        <p:spPr>
          <a:xfrm>
            <a:off x="685800" y="435254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000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步的脚本留着：第 3 章算显存账、第 8 章算成本时同一段代码还会用到。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GPU 解剖</a:t>
            </a:r>
            <a:endParaRPr lang="en-US" sz="8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GPU 解剖 · 客户会怎么问（面试题）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078992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你们标称几千 TFLOPS，为什么我们实测差那么远？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1287475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标称值是 Tensor Core 在理想大矩阵、特定精度下的峰值。实际负载有通信、数据搬运和小算子，顶级团队训练 MFU 也就 40% 上下；推理 decode 更是带宽受限，算力天然吃不满。我们更愿意按您的负载给实测口径。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1832458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FP8 会不会不准？客户能接受吗？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2040941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生产推理 FP8 校准后质量损失通常在 0.5–2% 量级，已是行业默认精度；训练侧主流是混合精度——关键累加仍走高精度。真正要把关的是评估集：换精度前后跑同一套业务评估，用数据说话。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02920" y="2585923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买卡是不是算力越大越好？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2794406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先看您的负载性格：推理/长上下文是带宽和显存容量敏感，训练大集群还要看互联。很多场景「显存带宽 + 容量」比峰值算力更决定体验——这也是 H200 只加显存就大受欢迎的原因。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02920" y="3339389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GPU 利用率已经 90% 了，还有优化空间吗？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502920" y="3547872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有，nvidia-smi 的利用率只说明「有活在跑」，不代表跑得有效。要看 MFU 或 goodput：批处理、通信重叠、数据管线优化常能再挤出两三成有效算力。我们可以先做一次利用率三层体检。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092854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下一代卡又翻倍了，现在买会不会马上过时？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02920" y="4301338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翻倍数字要对齐精度口径看，硅片真实进步每代约 1.5–2 倍。按「算力单价 + 电费 + 交付时间」算 TCO（Total Cost of Ownership）：晚半年到货的下一代卡，常常不如现在就开始产出的这一代——第 8 章有完整算法。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GPU 解剖</a:t>
            </a:r>
            <a:endParaRPr lang="en-US" sz="8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GPU 解剖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GPU 是吞吐机器：上万个简单核心并行做矩阵乘；AI 算力标称值几乎全来自 Tensor Core。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92833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92833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074545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精度阶梯 FP32→FP4：位宽减半算力翻倍；对比算力必须对齐精度口径。FP8 已是推理默认、训练主流实践。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96946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9694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2978658"/>
            <a:ext cx="7635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Roofline 一句话：计算强度高吃算力（训练/prefill），强度低吃带宽（decode）——瓶颈是物理属性不是配置问题。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038219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4038219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4019931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MFU 是诚实指标：顶级训练 40% 上下；给客户估时长、算成本都用 MFU 折算，不用标称值。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GPU 解剖</a:t>
            </a:r>
            <a:endParaRPr lang="en-US" sz="8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170432"/>
            <a:ext cx="914400" cy="347472"/>
          </a:xfrm>
          <a:prstGeom prst="roundRect">
            <a:avLst>
              <a:gd name="adj" fmla="val 13158"/>
            </a:avLst>
          </a:prstGeom>
          <a:ln w="12700">
            <a:solidFill>
              <a:srgbClr val="56788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170432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84632" y="1691640"/>
            <a:ext cx="81747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显存与 HBM：AI 时代最贵的房地产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02920" y="2395728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HBM: The Most Expensive Real Estate in AI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02920" y="2880360"/>
            <a:ext cx="8138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过去两年「显存不够」制造的麻烦比「算力不够」多得多：模型装不下、上下文开不长、batch 拼不大。这一章讲 HBM 为什么要堆叠、HBM4 量产格局，然后把训练和推理两本显存账算清楚——这是售前最常被问、也最能体现专业度的算术题。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3E5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显存与 HBM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 HBM 和普通内存/GDDR 的区别：为什么要把内存「立起来」堆在 GPU 旁边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146554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14655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128266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说出 HBM 世代现状：HBM3e 在役主流、HBM4 2026 年量产开跑、供应格局为什么影响整机价格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104388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1043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3086100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手算训练显存账：参数、梯度、优化器状态、激活各占多少，为什么 7B 模型全参训练要 100GB+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062222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406222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4043934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手算推理显存账：权重 + KV Cache，知道这本账在 LLM-Inference 讲义里如何展开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显存与 HBM</a:t>
            </a:r>
            <a:endParaRPr lang="en-US" sz="8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显存与 HBM · HBM 世代与供应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HBM4 时代开跑：世代与供应格局（2026-07 口径）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在役主流 HBM3e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H200 141GB、B200 192GB、GB300 288GB/卡；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HBM4 量产开跑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Samsung 2026-02 全球首家量产（11.7Gbps），SK hynix 2026 商用爬坡、预计拿下 NVIDIA HBM4 约三分之二份额；NVIDIA Rubin、AMD MI400 都指定 HBM4。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6768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768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取舍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04025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供应格局 = 三家（SK hynix / Samsung / Micron）供全球，产能锁死整机出货节奏；存储厂商为保 DDR5 利润有意控制 HBM 爬坡——显存不仅是技术瓶颈，还是商业瓶颈。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01066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01066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98323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单卡显存容量五年走势：A100 40/80GB → H100 80GB → H200 141GB → B200 192GB → GB300 288GB → Rubin 世代配 HBM4 继续上探；容量每翻一倍，同样的卡能吃下大一倍的模型或上下文。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95363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95363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926205"/>
            <a:ext cx="7452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跟客户聊换代节奏时，显存路线比算力路线更值得讲：容量决定「装不装得下」，带宽决定「跑得快不快」。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显存与 HBM</a:t>
            </a:r>
            <a:endParaRPr lang="en-US" sz="8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显存与 HBM · 推理显存账 · 承上启下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推理显存账：权重 + KV Cache，接给 LLM-Inference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两本账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推理显存 = 权重（参数量 × 精度字节数，FP8 下 70B ≈ 70GB）+ KV 缓存（KV Cache，随并发数 × 上下文长度线性增长）。并发一高、上下文一长，KV Cache 反超权重成为大头。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1625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1625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198882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这本账的下半本在 LLM-Inference 讲义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章「KV Cache 与显存账」给出心算公式和显存三大块拆解，第 5 章量化讲权重怎么砍半，第 7 章 P/D 分离讲 KV 怎么在集群里流转——本页只立地基：这一切都发生在 HBM 这块昂贵地皮上。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29077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077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88036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客户问「128K 上下文为什么这么贵」：prefill 算力平方级 + KV Cache 显存线性级，两头吃钱；答案的硬件半句在本章（HBM 贵），软件半句在 LLM-Inference（分页管理、前缀缓存怎么省）。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79933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79933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77190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售前口袋公式：训练看「×16 字节」，推理看「权重 + KV」；两个公式背熟，现场 80% 的显存问题能当场心算。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显存与 HBM</a:t>
            </a:r>
            <a:endParaRPr lang="en-US" sz="8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显存与 HBM · 动手做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502920" y="475488"/>
            <a:ext cx="8138160" cy="420624"/>
          </a:xfrm>
          <a:prstGeom prst="rect">
            <a:avLst/>
          </a:prstGeom>
          <a:solidFill>
            <a:srgbClr val="0B2540"/>
          </a:solidFill>
          <a:ln/>
        </p:spPr>
      </p:sp>
      <p:sp>
        <p:nvSpPr>
          <p:cNvPr id="4" name="Text 2"/>
          <p:cNvSpPr/>
          <p:nvPr/>
        </p:nvSpPr>
        <p:spPr>
          <a:xfrm>
            <a:off x="685800" y="475488"/>
            <a:ext cx="7772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动手做 · HANDS-ON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188720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1887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932688" y="1170432"/>
            <a:ext cx="7680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手算三笔账：① 13B 模型全参训练要多少显存？② 70B FP8 推理权重占多少？③ 若每 token KV 占 160KB，64 路并发 × 8K 上下文的 KV Cache 总量是多少？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22402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932688" y="2221992"/>
            <a:ext cx="7680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 nvidia-smi 观察一次真实推理服务的显存占用，对照你的心算：权重之外多出来的部分，哪些是 KV Cache、哪些是框架预留？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02920" y="3291840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32918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932688" y="3273552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查 HBM 新闻各一条（供应、价格、新代次），练习把它翻译成客户听得懂的一句话：「这对您的采购意味着……」。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02920" y="4279392"/>
            <a:ext cx="8138160" cy="384048"/>
          </a:xfrm>
          <a:prstGeom prst="rect">
            <a:avLst/>
          </a:prstGeom>
          <a:solidFill>
            <a:srgbClr val="FCF3E6"/>
          </a:solidFill>
          <a:ln/>
        </p:spPr>
      </p:sp>
      <p:sp>
        <p:nvSpPr>
          <p:cNvPr id="15" name="Text 13"/>
          <p:cNvSpPr/>
          <p:nvPr/>
        </p:nvSpPr>
        <p:spPr>
          <a:xfrm>
            <a:off x="685800" y="435254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000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步的三笔账建议写成速算卡片随身带——显存账是售前现场最高频的算术题，没有之一。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显存与 HBM</a:t>
            </a:r>
            <a:endParaRPr lang="en-US" sz="8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显存与 HBM · 客户会怎么问（面试题）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078992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为什么显存这么贵？不能插条内存扩容吗？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1287475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HBM 是和 GPU 封装在一起的堆叠芯片，出厂焊死、不可扩展，且全球只有三家能造。插内存条那是 CPU 世界的玩法——GPU 世界里换容量 = 换卡，所以选型时显存要按未来两年的模型和上下文规划，留出余量。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1832458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70B 模型到底要几张卡？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2040941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看用途：FP8 推理权重约 70GB，单张 141/192GB 卡能装下，还要给 KV Cache 留并发空间，通常 1–2 张起步；全参训练按 ×16 字节算要 1.1TB 级，得 8–16 张卡起配；LoRA（Low-Rank Adaptation） 微调居中。给我具体并发和上下文，我当场算给您。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02920" y="2585923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H200 和 H100 算力差不多，凭什么贵？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2794406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贵在显存：141GB vs 80GB、4.8 vs 3.35TB/s。decode 是带宽受限，显存升级直接换成推理吞吐和更长上下文——对推理客户，H200 的每 token 成本反而更低。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02920" y="3339389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HBM4 出来了，要不要等新卡？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502920" y="3547872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HBM4 整机（Rubin、MI400 级）下半年起才规模上量，且首批供应大概率被大厂锁定。如果您的业务今年就要上线，在役 HBM3e 卡型现货 + 明确交付期更实际；我们可以做一版「等 vs 不等」的 TCO 对比。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092854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显存不够，除了买更大的卡还有什么办法？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02920" y="4301338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软件侧三板斧：量化（权重砍半）、KV Cache 分页与前缀复用、多卡切分（TP/PP，Pipeline Parallelism）。各有代价——量化要过评估、切分吃互联带宽。通常先量化再谈加卡，这套方案在我们推理优化服务里是标准项。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显存与 HBM</a:t>
            </a:r>
            <a:endParaRPr lang="en-US" sz="8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显存与 HBM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HBM 是堆叠在 GPU 封装内的高带宽显存：容量决定装不装得下，带宽决定跑得快不快，且两者都不可后期扩展。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122551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122551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104263"/>
            <a:ext cx="7635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世代现状（2026-07）：HBM3e 在役主流（192–288GB/卡），HBM4 量产开跑、Rubin/MI400 世代采用；三家供应商的产能是整个行业的节拍器。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056382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05638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3038094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训练账：参数 × 16 字节 + 激活；推理账：权重 + KV Cache。两个口袋公式覆盖现场八成显存问题。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53053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53053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3834765"/>
            <a:ext cx="7635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显存账的推理下半本在 LLM-Inference 第 2 章；训练切分方案在 LLM-Training 第 7 章——本章是它们共同的硬件地基。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显存与 HBM</a:t>
            </a:r>
            <a:endParaRPr lang="en-US" sz="8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170432"/>
            <a:ext cx="914400" cy="347472"/>
          </a:xfrm>
          <a:prstGeom prst="roundRect">
            <a:avLst>
              <a:gd name="adj" fmla="val 13158"/>
            </a:avLst>
          </a:prstGeom>
          <a:ln w="12700">
            <a:solidFill>
              <a:srgbClr val="56788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170432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84632" y="1691640"/>
            <a:ext cx="81747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芯片格局：NVIDIA 之内与之外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02920" y="2395728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Accelerator Landscape in 2026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02920" y="2880360"/>
            <a:ext cx="8138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「不用 NVIDIA 行不行」是 2026 年售前最常见的灵魂拷问。这一章把格局摆开：NVIDIA 的年更节奏和 CUDA 护城河、AMD 的追赶、Google/AWS 自研 ASIC 的逻辑、国产芯片的现状——每条路线都讲清「什么客户适合走」，最后落到一张云上卡型对照表。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3E5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芯片格局与选型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背下 NVIDIA 年更节奏：Blackwell 在役 → GB300 放量 → Rubin H2 2026 → Rubin Ultra 2027，会用它帮客户排采购节拍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229993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229993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211705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 CUDA 护城河到底是什么：不是芯片，是二十年生态——以及它正在哪里松动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134106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13410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3115818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给出 AMD、TPU（Tensor Processing Unit）、Trainium、昇腾各自的一句话定位和适用客户画像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038219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4038219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4019931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用「云上卡型对照」帮客户把芯片选择翻译成实例/服务选择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芯片格局与选型</a:t>
            </a:r>
            <a:endParaRPr lang="en-US" sz="8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芯片格局与选型 · NVIDIA 节奏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NVIDIA：一年一代的节拍器（2026-10 口径）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年更节奏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Blackwell（B200/GB200 NVL72）在役 → Blackwell Ultra（GB300，288GB HBM3e）2026 放量、出货预计同比翻倍 → Rubin（HBM4 + NVLink 6）H2 2026 → Rubin Ultra 2027（GTC 2026 已展示 Kyber 机柜）→ Feynman 2028。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17055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17055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14312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买法变了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主力交付单位从「一张卡」变成「一个机柜」（NVL72 一柜 72 颗 GPU 当一台机器卖），再往上是整座「AI 工厂」——议价、供电、交付周期都按机柜谈。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01066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01066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98323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官方口径 Rubin 世代 VR200 NVL72 MLPerf 推理最高约为 GB300 NVL72 的 3.7 倍——但记得用第 2 章的规矩先问精度口径，再对比。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85076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5076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82333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帮客户排节奏：今年要上线用在役卡现货；能等下半年且量大，谈 Rubin 首批；永远把「交付时间」当第三个参数（算力、价格之外）。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芯片格局与选型</a:t>
            </a:r>
            <a:endParaRPr lang="en-US" sz="8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芯片格局与选型 · CUDA 护城河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CUDA 护城河：卖的不是芯片，是二十年生态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CUDA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NVIDIA 的 GPU 编程平台 + 二十年攒下的库（cuDNN/cuBLAS/NCCL，NVIDIA Collective Communications Library）、工具链和数百万开发者。任何新硬件都面临同一道题：PyTorch 生态里每个算子、每个框架优化默认先适配 CUDA——换芯片的真实成本是软件移植和踩坑时间，不是差价。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11912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11912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09169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像手机换系统：硬件参数再漂亮，应用商店（算子库/框架支持）空着就没人搬家。iPhone（CUDA）贵，但「所有 App 都先出 iOS 版」本身就是产品力。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29077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077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880360"/>
            <a:ext cx="7452360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松动点：① 推理层抽象化——vLLM/SGLang 等框架多后端化，换芯片只换底层；② PyTorch 编译栈（torch.compile/Triton）降低算子移植成本；③ 大买家（OpenAI 与 AMD 的 6GW 合作等）主动扶持第二供应商。训练侧护城河依旧最深。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90220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90220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87477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判断客户能不能离开 CUDA 就问一句：负载是「跑标准推理」还是「深度定制训练」？前者 2026 年已经可选，后者仍建议留在生态内。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芯片格局与选型</a:t>
            </a:r>
            <a:endParaRPr lang="en-US" sz="8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芯片格局与选型 · AMD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AMD：显存换市场的追赶者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MI350X/MI355X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已量产（288GB HBM3e，MLPerf Inference 6.0 单机柜破 1M token/s）；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MI400 + Helios 机柜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Advancing AI 2026 宣布投产：72 × MI455X（432GB HBM4/卡、整柜 31TB），首代 UALink over Ethernet，对标 Rubin NVL144。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6768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768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取舍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04025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优势：单卡显存容量一贯更大、价格更友好、ROCm 对主流推理框架（vLLM 等）支持已可生产；短板：训练生态和大集群网络方案仍在补课，机柜级方案比 NVIDIA 晚一代节拍。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01066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01066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98323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OpenAI 与 AMD 的 6GW 算力合作（锚定 MI400，预计 Q4 起上线 Helios）是「大买家扶持第二供应商」的标志事件——买家要的是议价权和供应安全。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95363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95363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926205"/>
            <a:ext cx="7452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适合画像：推理为主、显存敏感、有工程能力做一轮适配验证、或采购策略上明确要第二供应商的客户。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芯片格局与选型</a:t>
            </a:r>
            <a:endParaRPr lang="en-US" sz="8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芯片格局与选型 · 自研 ASIC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自研 ASIC：Google TPU 与 AWS Trainium 的逻辑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TPU v7 Ironwood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2025-11 GA，「为推理时代造的第一代 TPU」：单芯 192GB HBM3e / 7.37TB/s / 4614 FP8 TFLOPS，9216 芯超级 pod 42.5 EFLOPS，扛着 Gemini 3 的生产推理；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Trainium3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首颗 3nm 自研芯，2.52 PFLOPS FP8 / 144GB HBM3e，走「够用 + 便宜 + 绑定自家云」路线。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2219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2219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19456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ASIC 的账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砍掉 GPU 的通用性，只留 AI 算子 → 同样硅片面积更低成本/功耗。代价是只能在对应云上用、生态由云厂商包办（XLA/Neuron 栈）。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11353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11353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308610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GPU 是瑞士军刀，ASIC 是专用流水线刀具：开餐厅（固定大规模负载）流水线刀具更省，野外露营（负载多变、要换云）还是军刀稳妥。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400507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400507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977640"/>
            <a:ext cx="7452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适合画像：负载稳定、体量大、深度绑定单一云的客户——省的是长期账单；要可迁移性的客户慎选。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芯片格局与选型</a:t>
            </a:r>
            <a:endParaRPr lang="en-US" sz="8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芯片格局与选型 · 国产芯片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国产算力：昇腾为代表的现状与取舍（2026-07 口径）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昇腾 950PR（主力）
910C（退居二线）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950 系列已成 2026 主力：950PR 2026-05 起出货、6 月近 10 万片；950DT 提前 2026-08 上华为云。910 系退居二线：Q3 单月出货约 3.5–4 万片；910C 算力约 H100 的 60%（DeepSeek-R1 推理口径）。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950DT（FP8/MXFP8/MXFP4）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原「910D 预计 Q2–Q3 量产」窗口已过且无落地一等信源——按预案改定性：已多次延后、实际由 950 系列接棒（华为相关负责人口径，ZOL 2026-06-08）。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17055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17055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取舍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14312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优势：供应确定性（不受出口管制波动）、政策合规、集群方案（Atlas 900 SuperPoD）成熟交付中；成本：CANN 生态与 CUDA 存在移植工作量，单卡效率差距要靠集群规模和价格弥补。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01066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01066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判断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98323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选型三问：① 合规/供应链是否硬约束（是 → 国产优先）；② 负载是标准推理还是定制训练（推理适配成本低得多）；③ 有没有专职工程团队消化移植（没有就选带完整交付服务的方案）。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85076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5076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82333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国产线的正确卖法是「确定性 + 总拥有成本」，不是单卡跑分；把移植服务打进方案里，客户体感差距会小很多。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芯片格局与选型</a:t>
            </a:r>
            <a:endParaRPr lang="en-US" sz="8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芯片格局与选型 · 上云怎么落地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上云落地：芯片选择 → 各云代表性算力形态</a:t>
            </a:r>
            <a:endParaRPr lang="en-US" sz="2500" dirty="0"/>
          </a:p>
        </p:txBody>
      </p:sp>
      <p:graphicFrame>
        <p:nvGraphicFramePr>
          <p:cNvPr id="4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097280"/>
          <a:ext cx="8138160" cy="914400"/>
        </p:xfrm>
        <a:graphic>
          <a:graphicData uri="http://schemas.openxmlformats.org/drawingml/2006/table">
            <a:tbl>
              <a:tblPr/>
              <a:tblGrid>
                <a:gridCol w="1139342"/>
                <a:gridCol w="2197303"/>
                <a:gridCol w="2685593"/>
                <a:gridCol w="211592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路线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代表芯片（2026-07）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云上代表形态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适合画像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NVIDIA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H200 / B200 / GB200-300 NVL72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各云 GPU 实例与机柜级集群（AWS P5/P6 系、GCP A3/A4 系、Azure ND 系、阿里云灵骏等）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通用首选：生态最全、迁移成本最低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MI325X / MI355X（MI400 已投产）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部分云与 GPU 专营云（Neocloud）提供实例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推理为主、显存敏感、要第二供应商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Google TPU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v6e / v7 Ironwood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仅 Google Cloud（GKE / Vertex AI 承载）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深度绑定 GCP、稳定大规模负载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AWS 自研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Trainium2 / Trainium3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仅 AWS（Trn 实例、SageMaker/Bedrock 承载）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深度绑定 AWS、成本优先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国产（昇腾等）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950PR / 950DT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华为云及国内多云国产算力专区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合规/供应链硬约束、国内交付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02920" y="4498848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实例族名随代次更新快，报价前以各云当期官网为准；表中为 2026-07 的代表性形态。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芯片格局与选型</a:t>
            </a:r>
            <a:endParaRPr lang="en-US" sz="8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芯片格局与选型 · 客户会怎么问（面试题）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078992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不用 NVIDIA 到底行不行？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1287475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分负载：标准推理 2026 年已经行——vLLM 等框架多后端成熟，AMD/国产/ASIC 都有生产案例；大规模定制训练仍建议留在 CUDA 生态。所以我们常给「训练用 N 卡、推理第二供应商」的混合方案，还能增加议价权。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1832458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国产卡和 NVIDIA 差距到底多大？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2040941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单卡效率约 6–8 成（场景相关），但这不是完整答案：国产方案拼的是供应确定性、合规和集群总成本。如果您有出口管制或行业合规约束，问题就不是「差多少」而是「怎么把移植成本降到最低」，这块我们有成熟服务。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02920" y="2585923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TPU/Trainium 便宜不少，为什么不都用它？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2794406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便宜的前提是「负载标准 + 绑定这朵云」。生态由云厂商包办，迁移出去要重新适配。稳定大体量推理值得认真评估；多云战略或负载多变的客户，通用 GPU 仍是主线。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02920" y="3339389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现在下单还是等 Rubin/MI400？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502920" y="3547872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看上线时间和体量：今年要产出，用在役卡——晚半年的产出损失通常大于新卡溢价；明年才用量大，可以谈下一代首批。另外新代次首年供应紧张，「等到了但拿不到货」是真实风险，我们可以帮您锁交付期。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092854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一年一代，我买的卡多久会贬值？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02920" y="4301338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把折旧摊进 TCO 看：GPU 通常按 4–5 年折旧，前两年跑训练、后几年退居推理是常见的梯次用法。上云则完全免掉这个风险——这正是「建 vs 租」决策的核心变量之一，第 8 章有完整框架。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芯片格局与选型</a:t>
            </a:r>
            <a:endParaRPr lang="en-US" sz="8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芯片格局与选型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NVIDIA 年更节拍：Blackwell 在役、GB300 放量、Rubin H2'26、Rubin Ultra '27；交付单位已从卡变成机柜。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8830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883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050542"/>
            <a:ext cx="7635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CUDA 护城河是生态不是芯片；推理层已可多后端，训练层依旧最深——「负载是否标准」是判断能否离开的钥匙。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48940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489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2930652"/>
            <a:ext cx="7635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四条替代路线四种画像：AMD（显存/性价比 + 二供）、TPU/Trainium（绑云换便宜）、昇腾（确定性与合规）。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29050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2905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3810762"/>
            <a:ext cx="7635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选型三参数：算力（对齐精度）、价格（算 TCO）、交付时间；帮客户把芯片翻译成云上实例/服务是售前的临门一脚。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芯片格局与选型</a:t>
            </a:r>
            <a:endParaRPr lang="en-US" sz="8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170432"/>
            <a:ext cx="914400" cy="347472"/>
          </a:xfrm>
          <a:prstGeom prst="roundRect">
            <a:avLst>
              <a:gd name="adj" fmla="val 13158"/>
            </a:avLst>
          </a:prstGeom>
          <a:ln w="12700">
            <a:solidFill>
              <a:srgbClr val="56788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170432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84632" y="1691640"/>
            <a:ext cx="81747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Scale-up：把 72 张卡焊成一张大卡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02920" y="2395728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Scale-Up Interconnect: NVLink &amp; the Rack-Scale Computer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02920" y="2880360"/>
            <a:ext cx="8138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单卡显存装不下一个大模型，就要把模型切到多张卡上——切开的两半每一层都要对话，这逼出了「比网络快一个数量级」的机柜内互联。这一章讲 NVLink 5 和 NVSwitch 怎么把 72 颗 GPU 变成一台机器、NVL72 机柜里到底有什么、以及 UALink 阵营凭什么挑战。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3E5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Scale-up 互联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分清 scale-up 和 scale-out：为什么张量并行必须留在 scale-up 域内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146554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14655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128266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说出 NVLink 5 的量级：单卡 1.8TB/s、NVL72 域 130TB/s，比 InfiniBand 快一个数量级在哪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104388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1043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3086100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 NVL72 机柜解剖：72 GPU + NVSwitch 背板 + 液冷 ≈ 一台 120kW 的「机柜级计算机」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062222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406222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4043934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给出 UALink / Broadcom SUE 挑战者的现状判断（2026：标准已立、硬件起步）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Scale-up 互联</a:t>
            </a:r>
            <a:endParaRPr lang="en-US" sz="8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Scale-up 互联 · 为什么需要 scale-up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模型切开就要对话：scale-up 的存在理由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张量并行（TP, Tensor Parallelism）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把每一层的矩阵切给多张卡同算，每层算完都要互换结果——一步一同步，通信极密集，只能跑在机柜内的超高带宽域里。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专家并行（EP，Expert Parallelism）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的 AllToAll 同样吃 scale-up（MoE（Mixture of Experts） 模型尤甚，串联 LLM-Training 第 3 章）。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6768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768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04025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两个人抬一张桌子（TP）必须肩并肩、每步都喊口号——放对讲机里指挥（走普通网络）根本抬不动；多个小组各抬各的桌子（DP，Data Parallelism，数据并行）才可以分楼层干活、定期汇总。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01066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01066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98323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带宽阶梯记三个量级：卡内 HBM ~8TB/s &gt; 机柜内 NVLink ~1.8TB/s &gt; 跨机柜网络 ~100GB/s（800Gb/s）——每跨一级慢一个数量级，所以并行策略的本质是「把最话痨的切法塞进最快的域」。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95363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95363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926205"/>
            <a:ext cx="7452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scale-up 域的大小（几张卡能当一张用）直接决定能高效跑多大的模型——这就是机柜级产品存在的意义。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Scale-up 互联</a:t>
            </a:r>
            <a:endParaRPr lang="en-US" sz="8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Scale-up 互联 · NVLink 5 与 NVSwitch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NVLink 5 + NVSwitch：机柜内的全连接交换机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NVLink 5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每颗 Blackwell GPU 18 个端口、聚合 1.8TB/s 双向带宽；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NVSwitch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机柜里的「电话总机」，72 颗 GPU 经交换芯片全连接，任意两颗都是全速直达，域内总带宽 130TB/s——GPU 之间访问彼此显存像访问自己的一样（内存语义）。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17055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17055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14312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没有 NVSwitch 时 GPU 像串门要翻墙的邻居；有了它像一栋楼里装了总机的公司——任何两个工位拿起电话就通，不占别人的线。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01066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E4D64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01066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对照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98323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NVLink（内存语义、纳秒级延迟、机柜内）vs InfiniBand/以太（消息语义、微秒级、跨机柜）——不是竞争关系而是分层关系：楼内走总机，楼间走快递。下一章讲楼间。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85076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5076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82333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看机柜产品先问三个数：多少颗 GPU 一个 NVLink 域、单卡多少 TB/s、域内总带宽——这三个数决定 TP/EP 能开多大。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Scale-up 互联</a:t>
            </a:r>
            <a:endParaRPr lang="en-US" sz="85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Scale-up 互联 · NVL72 解剖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NVL72 机柜解剖：一台 120kW 的计算机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GB200/GB300 NVL72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一个液冷机柜 = 36 个 Grace CPU + 72 颗 Blackwell GPU + NVSwitch 托盘，铜缆背板把所有 GPU 接进一个 NVLink 域；整柜功率约 120kW，作为「一台机器」交付、调度和售卖。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1625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1625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198882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机柜内铜缆约 5000 根：距离短到可以用铜（便宜、低功耗、免光模块），这是机柜级设计省钱的隐藏细节；跨机柜距离就必须上光纤 + 光模块（成本大头之一）。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29077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077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880360"/>
            <a:ext cx="7452360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为什么推理也爱 NVL72：万亿参数 MoE 模型的专家分布在几十颗 GPU 上，EP 的 AllToAll 全落在 130TB/s 的域内；NVIDIA 官方口径 GB200 NVL72 对比同数量 H100 跑万亿级 MoE 推理有数量级提升（营销口径，记得先问精度和 batch）。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400507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400507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977640"/>
            <a:ext cx="7452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交付、供电、冷却、故障域都按「柜」为单位规划；卖机柜级方案时说「一台 72 卡的计算机」，客户秒懂。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Scale-up 互联</a:t>
            </a:r>
            <a:endParaRPr lang="en-US" sz="85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Scale-up 互联 · 挑战者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挑战者：UALink 与 Broadcom SUE（2026-07 口径）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UALink 1.0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AMD/Intel/Broadcom 等阵营的开放 scale-up 标准（2025-04 定稿）：单层交换、最多 1024 端点、内存语义，对标 NVLink；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Broadcom SUE（Scale-Up Ethernet）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用增强以太网做 scale-up 的另一条路。硬件仍属早期：AMD Helios 已投产但走 UALink over Ethernet 过渡，原生 UALink 平台看 2027。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2219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2219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19456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为什么必须开放标准：NVLink 只连 NVIDIA 的卡——买了它就锁定整个机柜生态。开放 scale-up 是「第二供应商战略」能否成立的技术前提。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11353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11353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判断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308610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年的诚实判断：标准已立、生态在建、量产验证刚开始——给客户的说法是「值得跟踪、暂不建议做主力生产依赖」，一年后（约 2027 年中）再复核。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400507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400507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977640"/>
            <a:ext cx="7452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记住格局：机柜内 NVLink 一家独大、UALink/SUE 组团挑战；机柜间才是 IB 与以太的战场（下一章）。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Scale-up 互联</a:t>
            </a:r>
            <a:endParaRPr lang="en-US" sz="85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Scale-up 互联 · 动手做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502920" y="475488"/>
            <a:ext cx="8138160" cy="420624"/>
          </a:xfrm>
          <a:prstGeom prst="rect">
            <a:avLst/>
          </a:prstGeom>
          <a:solidFill>
            <a:srgbClr val="0B2540"/>
          </a:solidFill>
          <a:ln/>
        </p:spPr>
      </p:sp>
      <p:sp>
        <p:nvSpPr>
          <p:cNvPr id="4" name="Text 2"/>
          <p:cNvSpPr/>
          <p:nvPr/>
        </p:nvSpPr>
        <p:spPr>
          <a:xfrm>
            <a:off x="685800" y="475488"/>
            <a:ext cx="7772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动手做 · HANDS-ON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188720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1887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932688" y="1170432"/>
            <a:ext cx="7680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在多卡机器上跑 nvidia-smi topo -m，读懂输出矩阵：哪些卡对之间是 NVLink（NV#）、哪些要绕 PCIe/NUMA——这就是这台机器的 scale-up 地图。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02920" y="2173224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217322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932688" y="2154936"/>
            <a:ext cx="7680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 nccl-tests 的 all_reduce_perf 分别在 NVLink 直连和跨 PCIe 的卡对上测带宽，量化「快一个数量级」到底是几倍。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02920" y="3157728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31577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932688" y="3139440"/>
            <a:ext cx="7680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找一页 NVL72 官方图（书单 #3），对照本章解剖页认出：GPU 托盘、NVSwitch 托盘、铜缆背板、液冷管路四个部件。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02920" y="4279392"/>
            <a:ext cx="8138160" cy="384048"/>
          </a:xfrm>
          <a:prstGeom prst="rect">
            <a:avLst/>
          </a:prstGeom>
          <a:solidFill>
            <a:srgbClr val="FCF3E6"/>
          </a:solidFill>
          <a:ln/>
        </p:spPr>
      </p:sp>
      <p:sp>
        <p:nvSpPr>
          <p:cNvPr id="15" name="Text 13"/>
          <p:cNvSpPr/>
          <p:nvPr/>
        </p:nvSpPr>
        <p:spPr>
          <a:xfrm>
            <a:off x="685800" y="435254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000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topo -m 的输出截图值得存进你的售前弹药库——给客户讲 scale-up 时，真机拓扑比任何示意图都有说服力。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Scale-up 互联</a:t>
            </a:r>
            <a:endParaRPr lang="en-US" sz="85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Scale-up 互联 · 客户会怎么问（面试题）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078992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NVLink 和 InfiniBand 到底什么关系？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1287475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分层关系：NVLink 是机柜内的「总机」，1.8TB/s、内存语义，让 72 张卡当一张用；InfiniBand 是机柜间的「快递网」，800Gb/s、消息语义，把几百个机柜连成集群。模型切分话痨的部分走 NVLink，汇总类通信走 IB——两个都要买。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1832458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我买 8 卡服务器和买 NVL72，差在哪？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2040941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scale-up 域大小：8 卡机的 NVLink 域是 8，NVL72 是 72——决定了张量/专家并行能开多大。百亿级模型 8 卡机够用；万亿级 MoE 训练和高吞吐推理，域越大效率越高。按您的模型规模倒推就行。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02920" y="2585923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机柜 120kW，我们机房 PUE（Power Usage Effectiveness，电源使用效率） 和供电扛得住吗？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2794406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这正是第 1 章说的「先看电」：120kW/柜基本意味着液冷 + 专用配电改造。扛不住不丢人，方案很成熟：托管到具备液冷条件的数据中心，或直接上云用机柜级实例——改造自己机房往往是最贵的一条路。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02920" y="3339389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UALink 是不是很快就能替代 NVLink？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502920" y="3547872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方向真实、节奏没那么快：标准 2025 年才定稿，原生硬件平台要 2027 年才规模化。两年内的生产决策仍按 NVLink 生态做，同时在采购合同里保留第二供应商的评估条款——进可攻退可守。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092854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为什么机柜里用铜缆、机柜间用光纤？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02920" y="4301338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距离决定介质：两米内铜缆便宜、省电、免光模块；跨机柜几十米必须上光。光模块是集群网络成本的大头之一，所以「把话痨通信留在柜内」既是性能设计也是成本设计。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Scale-up 互联</a:t>
            </a:r>
            <a:endParaRPr lang="en-US" sz="85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Scale-up 互联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scale-up 的存在理由：TP/EP 一步一同步，只能跑在比网络快一个数量级的域里；带宽阶梯 HBM &gt; NVLink &gt; 网络，每级差 10 倍。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176272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1762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157984"/>
            <a:ext cx="7635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NVLink 5 单卡 1.8TB/s、NVSwitch 全连接、NVL72 域内 130TB/s——72 颗 GPU 在软件眼里接近一张大卡。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163824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16382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3145536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NVL72 = 一台 120kW 液冷计算机：按柜交付、按柜调度、按柜规划供电和故障域。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014216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401421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3995928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UALink/SUE 是真实的开放挑战，但 2026 年仍处早期；生产决策按 NVLink 生态、合同留二供条款。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Scale-up 互联</a:t>
            </a:r>
            <a:endParaRPr lang="en-US" sz="85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170432"/>
            <a:ext cx="914400" cy="347472"/>
          </a:xfrm>
          <a:prstGeom prst="roundRect">
            <a:avLst>
              <a:gd name="adj" fmla="val 13158"/>
            </a:avLst>
          </a:prstGeom>
          <a:ln w="12700">
            <a:solidFill>
              <a:srgbClr val="56788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170432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84632" y="1691640"/>
            <a:ext cx="81747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Scale-out：把一万张卡连成集群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02920" y="2395728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Scale-Out Networking: RDMA, InfiniBand vs Ethernet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02920" y="2880360"/>
            <a:ext cx="8138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机柜内靠 NVLink，机柜之间靠什么？这一章讲集群网络的四件事：RDMA 为什么是地基、NCCL 和集合通信怎么把并行策略变成网络流量、InfiniBand 与 RoCE（RDMA over Converged Ethernet） 与 Ultra Ethernet 三条路线怎么选、以及胖树/轨道优化拓扑长什么样——最后用 Meta 的双集群实验收口。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3E5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Scale-out 网络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 RDMA：网卡直写对方内存、绕过 CPU 和内核，为什么没有它就没有大规模训练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146554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14655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128266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把并行策略翻译成网络流量：DP 的 AllReduce、EP 的 AllToAll 各压在哪级网络上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104388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1043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3086100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给出 InfiniBand vs RoCE vs Ultra Ethernet 的三行对比和 2026 年选型口径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062222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406222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4043934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看懂胖树 / 轨道优化拓扑图，会用 Meta / Llama 3 案例回答「大厂怎么选」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Scale-out 网络</a:t>
            </a:r>
            <a:endParaRPr lang="en-US" sz="85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Scale-out 网络 · RDMA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RDMA：绕过 CPU 的直达快递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RDMA（Remote Direct Memory Access，远程直接内存访问）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网卡直接读写远端机器的内存（GPU 场景配合 GPUDirect 直达显存），全程绕过双方 CPU 和操作系统内核。延迟从几十微秒降到个位数微秒，且不烧 CPU——是所有 AI 集群网络（IB 和 RoCE）共同的地基。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6768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768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04025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 TCP 像寄快递要经过收发室层层签收（内核协议栈、内存拷贝）；RDMA 是快递员持卡直接把货放进你家仓库指定货架——收发室（CPU）根本不知道这单快递存在。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01066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01066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98323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一次 AllReduce 要在万卡间搬 TB 级梯度：走内核协议栈 CPU 先被打满，训练还没算网络先崩；RDMA + GPUDirect 让数据流「显存 → 网卡 → 显存」，CPU 只管发令。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95363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95363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926205"/>
            <a:ext cx="7452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记住：买 AI 网络本质是买 RDMA 的承载方式——IB 原生承载，RoCE 用以太网承载，UEC 是重新设计的承载。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Scale-out 网络</a:t>
            </a:r>
            <a:endParaRPr lang="en-US" sz="85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Scale-out 网络 · 集合通信与 NCCL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NCCL 与集合通信：并行策略的网络翻译器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集合通信（Collective Communication）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多卡协同的标准动作集：全归约（AllReduce，各自的梯度加总后人手一份）、全交换（AllToAll，各自的数据按目的地重新分发）等。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NCCL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NVIDIA 的集合通信库，负责把这些动作编排成实际的网络流量并挑最优路径。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6768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768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04025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并行策略 → 流量画像（接 LLM-Training 第 7 章）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数据并行 DP → 每步一次大 AllReduce（带宽型、可与计算重叠）；张量并行 TP → 每层多次小同步（延迟型，留在 NVLink 域）；专家并行 EP → AllToAll（打散全网，最考验交换机）。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01066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01066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98323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合唱团对拍子：AllReduce 是全体唱完一段对齐一次（人越多对齐越久），慢的那一个人决定全团速度——这就是「木桶效应」为什么在万卡集群里被放大一万倍。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95363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95363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926205"/>
            <a:ext cx="7452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网络规划的起点不是「买多快的交换机」，而是「客户跑什么并行」——先画流量画像，再谈端口速率。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Scale-out 网络</a:t>
            </a:r>
            <a:endParaRPr lang="en-US" sz="85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Scale-out 网络 · 深潜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四层对齐：把并行通信映射到物理拓扑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四层：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并行层（DP/TP/PP/EP 的通信图：谁与谁说话）→ 集合通信层（AllReduce/AllGather/点对点：说多少）→ 节点层（PCIe/NVLink/NIC/NUMA：走哪条路）→ Fabric 层（leaf-spine/rail/对分带宽：怎么扩展）。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错配放大 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任何一层错配都会被放大：TP 放到跨机（该走 NVLink 的走了以太网）、EP 路由撞上超卖的对分带宽——症状都是「GPU 利用率挺高，训练就是慢」。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6768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768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04025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承上：第 5/6 章讲了每层硬件；这一页给「从模型并行到物理网络」的对账路径——与 LLM-Training 四种并行页互为表里。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先测再调：collective 微基准与拓扑健康检查先行，再调并行策略；通信图与物理放置要当作同一份配置的两半来管版本。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01066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01066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98323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物流对账：先定「哪些仓库互发货」（并行），再算「每天发多少车」（集合通信），再查「走省道还是高速」（节点），最后看「路网会不会堵」（Fabric）——四层各有账本，对不上就丢件。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95363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95363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926205"/>
            <a:ext cx="7452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客户问「为什么加了卡反而没快」，按四层查：通信图变了没、collective 量涨了多少、链路走对没、对分带宽够不够。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Scale-out 网络</a:t>
            </a:r>
            <a:endParaRPr lang="en-US" sz="85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Scale-out 网络 · IB vs RoCE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InfiniBand vs RoCE：性能确定性 vs 生态成本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InfiniBand（IB）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 HPC（High-Performance Computing） 而生的专用网络：无损传输、原生 RDMA、交换机内做规约（SHARP），当前世代 Quantum-X800 XDR 800Gb/s。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RoCE（RDMA over Converged Ethernet）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在以太网上跑 RDMA：复用以太生态（便宜、运维熟、多供应商），代价是要精细调优 PFC/ECN 拥塞控制才能接近 IB 的确定性。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2219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2219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19456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 的对照实验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同时建了两个 24k H100 集群，一个 IB 一个 RoCE，结论：都能训练最大模型（Llama 3 在 RoCE 集群上训练），但 RoCE 花了大量工程在拥塞调优上——「以太便宜的部分，用工程师时间补回来了」。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11353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11353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取舍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308610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经验口径：训练大集群且运维力量一般 → IB 省心；超大厂有网络团队 / 多租户云环境 / 成本敏感 → RoCE（或 NVIDIA 自家的 Spectrum-X 增强以太）。2026 年新增变量：UEC（Ultra Ethernet Consortium） 系以太（下一页）。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400507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400507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977640"/>
            <a:ext cx="7452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回答「IB 还是以太」永远带三个前提：集群规模、并行画像、运维能力——没有无条件的答案。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Scale-out 网络</a:t>
            </a:r>
            <a:endParaRPr lang="en-US" sz="85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Scale-out 网络 · Ultra Ethernet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Ultra Ethernet：以太阵营的正规军（2026-10 口径）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UEC 1.0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Ultra Ethernet Consortium（100+ 成员）2025-06 发布 1.0 规范（现行 1.1）：重新设计的传输层（UET）、面向十万级端点的 scale-out，目标是「以太生态 + IB 级确定性」。2026 年中状态：全栈硬件刚开始出货，多数设备仍是「兼容 UEC」而非完整实现，验证与采纳处早期。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2219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2219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19456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 RoCE 的区别：RoCE 是「以太网上打补丁跑 RDMA」，UEC 是「为 AI 重写传输层」——多路径喷洒、灵活排序、现代拥塞控制都进了标准，不再靠无损网络硬扛。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11353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11353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判断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308610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给客户的 2026 口径：新建集群主力仍在 IB / 成熟 RoCE / Spectrum-X 之间选；UEC 放进「12–18 个月复核」清单——标准方向明确，等全栈硬件和大规模生产案例落地。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400507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400507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977640"/>
            <a:ext cx="7452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长期看以太阵营赢面在生态和成本；短期看确定性仍是 IB 的王牌——时间点就是判断力。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Scale-out 网络</a:t>
            </a:r>
            <a:endParaRPr lang="en-US" sz="85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Scale-out 网络 · 拓扑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拓扑：胖树与轨道优化，流量的城市路网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胖树（Fat-Tree / Clos）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叶交换机接服务器、脊交换机连叶——越往上带宽越「胖」，保证任意两卡之间全带宽可达；大集群做成三层。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轨道优化（Rail-optimized）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每台服务器的第 i 张网卡都接到第 i 个「轨道」交换机：同编号 GPU 之间一跳直达，恰好匹配集合通信的流量模式。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17055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17055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14312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胖树是「支路 - 主干道 - 高速」的城市路网设计，保证任何两家之间不堵车；轨道优化是给每栋楼的 1 号住户们修一条专线——因为合唱团对拍子时，永远是 1 号和 1 号对、2 号和 2 号对。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01066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01066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98323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Llama 3 集群（论文口径）：24k H100、三层 Clos + 轨道优化 RoCE，配合并行策略把最重的通信压在底层单跳内——拓扑、并行、调度三者是一起设计的，不是各买各的。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85076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5076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82333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看集群方案先要一张拓扑图：几层、收敛比多少（1:1 还是有超售）、是否轨道优化——三个问题就能判断方案的成色。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Scale-out 网络</a:t>
            </a:r>
            <a:endParaRPr lang="en-US" sz="85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Scale-out 网络 · 动手做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502920" y="475488"/>
            <a:ext cx="8138160" cy="420624"/>
          </a:xfrm>
          <a:prstGeom prst="rect">
            <a:avLst/>
          </a:prstGeom>
          <a:solidFill>
            <a:srgbClr val="0B2540"/>
          </a:solidFill>
          <a:ln/>
        </p:spPr>
      </p:sp>
      <p:sp>
        <p:nvSpPr>
          <p:cNvPr id="4" name="Text 2"/>
          <p:cNvSpPr/>
          <p:nvPr/>
        </p:nvSpPr>
        <p:spPr>
          <a:xfrm>
            <a:off x="685800" y="475488"/>
            <a:ext cx="7772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动手做 · HANDS-ON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188720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1887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932688" y="1170432"/>
            <a:ext cx="7680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读 Llama 3 论文基础设施小节（书单 #6），画出它的网络拓扑草图：几层、每层什么速率、哪级做了收敛——对照本章拓扑页自查。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02920" y="2173224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217322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932688" y="2154936"/>
            <a:ext cx="7680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估算一笔通信账：70B 模型 BF16 梯度约 140GB，DP=64 的 AllReduce 每步要在网络上搬约 2×140GB×(63/64)≈276GB；在 800Gb/s（约 100GB/s）链路上至少要几秒？这解释了为什么通信必须与计算重叠。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02920" y="3157728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315772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932688" y="3139440"/>
            <a:ext cx="7680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向同事口头复述 Meta 双集群实验的结论，并回答追问：「那我们客户该选哪个？」（提示：用本章的三前提口径）。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02920" y="4279392"/>
            <a:ext cx="8138160" cy="384048"/>
          </a:xfrm>
          <a:prstGeom prst="rect">
            <a:avLst/>
          </a:prstGeom>
          <a:solidFill>
            <a:srgbClr val="FCF3E6"/>
          </a:solidFill>
          <a:ln/>
        </p:spPr>
      </p:sp>
      <p:sp>
        <p:nvSpPr>
          <p:cNvPr id="15" name="Text 13"/>
          <p:cNvSpPr/>
          <p:nvPr/>
        </p:nvSpPr>
        <p:spPr>
          <a:xfrm>
            <a:off x="685800" y="435254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000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步的估算方法（数据量 ÷ 链路带宽 × 通信系数）是售前估集群网络需求的万能起手式，值得练熟。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Scale-out 网络</a:t>
            </a:r>
            <a:endParaRPr lang="en-US" sz="85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Scale-out 网络 · 客户会怎么问（面试题）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078992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InfiniBand 和以太网到底怎么选？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1287475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三个前提定答案：集群规模（千卡以上 IB 的确定性更值钱）、并行画像（EP/AllToAll 重的负载对网络最挑剔）、运维能力（RoCE 便宜但吃网络工程师）。Meta 两条路都验证过能训最大模型——所以这是工程与成本决策，不是行不行的问题。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1832458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800G 网络是不是够快了？还会是瓶颈吗？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2040941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单看端口不够，要看三件事：收敛比（有没有超售）、拓扑（通信热点是否单跳）、重叠率（通信藏没藏进计算里）。800G 全无收敛的三层 Clos 对万卡训练是当前主流答案，但 MoE 的 AllToAll 仍可能让它出汗。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02920" y="2585923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Ultra Ethernet 现在能上生产吗？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2794406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年中的诚实回答：标准已发布、全栈硬件刚出货，还缺大规模生产案例。我们建议现在选成熟路线（IB/RoCE/Spectrum-X），同时把 UEC 写进 12–18 个月的技术复核计划——方向值得押，节奏不用抢。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02920" y="3339389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网络在整个集群投资里占多大头？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502920" y="3547872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经验量级是 15–25%（含交换机、光模块、线缆），其中光模块是隐形大头。这笔钱买的是「让另外 75% 的 GPU 投资不空转」——网络省出来的钱，会加倍变成 GPU 等待时间还回去。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092854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训练和推理集群的网络能共用吗？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02920" y="4301338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设计目标不同：训练要大带宽集合通信，推理要低延迟和多租户隔离。物理上可以复用底座，但生产上通常分池——推理池的网络规格可以降一档，把钱省在刀刃上。P/D 分离等推理侧网络话题在 LLM-Inference 第 7 章。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Scale-out 网络</a:t>
            </a:r>
            <a:endParaRPr lang="en-US" sz="85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Scale-out 网络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RDMA 是地基：网卡直达显存、绕过 CPU；IB 和 RoCE 只是它的两种承载方式。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39112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391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020824"/>
            <a:ext cx="7635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并行策略决定流量画像：DP=AllReduce（带宽型）、TP=层内同步（留在 NVLink）、EP=AllToAll（最考验网络）——先画像再选网。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026664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02666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3008376"/>
            <a:ext cx="7635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三条路线：IB（确定性王牌）、RoCE/Spectrum-X（生态与成本）、UEC（以太正规军、2026 仍早期）；答案取决于规模、画像、运维三前提。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014216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401421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3995928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拓扑三问：几层、收敛比、是否轨道优化；Llama 3 的三层 Clos + 轨道优化 RoCE 是可引用的标杆案例。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Scale-out 网络</a:t>
            </a:r>
            <a:endParaRPr lang="en-US" sz="85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170432"/>
            <a:ext cx="914400" cy="347472"/>
          </a:xfrm>
          <a:prstGeom prst="roundRect">
            <a:avLst>
              <a:gd name="adj" fmla="val 13158"/>
            </a:avLst>
          </a:prstGeom>
          <a:ln w="12700">
            <a:solidFill>
              <a:srgbClr val="56788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170432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84632" y="1691640"/>
            <a:ext cx="81747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存储与数据管线：别让 GPU 等数据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02920" y="2395728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Storage &amp; Data Pipelines for AI Clusters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02920" y="2880360"/>
            <a:ext cx="8138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GPU 每小时几美元，等数据的每一秒都在烧钱。这一章讲 AI 存储的两副面孔——训练数据的「随机小读」和 checkpoint 的「洪峰大写」，并行文件系统图鉴（Lustre、WEKA、VAST 到 DeepSeek 开源的 3FS），对象存储怎么分层兜底，以及推理时代的新角色：KV Cache 外置存储。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3E5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存储与数据管线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画出训练 IO 的两副面孔：数据加载（海量随机读）与 checkpoint（周期性洪峰写），各自的设计要求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146554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14655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128266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报出并行文件系统图鉴：Lustre/GPFS 老将、WEKA/VAST 商业新贵、DeepSeek 3FS 开源搅局者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104388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1043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3086100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讲清「对象存储做底座、高性能层做缓存」的标准分层架构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062222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406222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4043934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知道推理时代的存储新活：KV Cache 外置为什么正在成为集群标配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存储与数据管线</a:t>
            </a:r>
            <a:endParaRPr lang="en-US" sz="85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存储与数据管线 · 训练 IO 画像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训练 IO 的两副面孔：小读如雨，大写如洪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数据加载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每个训练步都要随机抽取样本——千万级小文件/样本的高并发随机读，且读一次就扔（缓存几乎无用）。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Checkpoint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每隔一段时间把 TB 级模型状态整体落盘——瞬时的顺序大写洪峰，写得慢 GPU 就集体罚站。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6768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768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04025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食堂的两种时刻：平时是川流不息的零星取餐（随机读，考验出餐口数量）；开饭铃一响全员同时打饭（checkpoint 洪峰，考验打饭窗口的总吞吐）。按平均客流设计的食堂，开饭时必然大排长龙。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01066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01066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98323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量级感：万亿 token 数据集数十 TB～PB 级；一个大模型 checkpoint 数 TB，若要求 1 分钟内写完，就需要每秒几十 GB 的聚合写带宽——按「峰值」而不是「平均」设计存储。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95363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95363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926205"/>
            <a:ext cx="7452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 AI 存储只看容量必错：随机读 IOPS/吞吐 + 洪峰写带宽，才是两个真正的验收指标。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存储与数据管线</a:t>
            </a:r>
            <a:endParaRPr lang="en-US" sz="85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存储与数据管线 · 并行文件系统图鉴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并行文件系统图鉴：老将、新贵与开源搅局者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并行文件系统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把一个文件条带化切到几十上百台存储服务器上，客户端并行读写所有分片——单机 NAS 喂不饱一个 GPU 集群，必须并行供数。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196481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196481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对照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1937385"/>
            <a:ext cx="7452360" cy="726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老将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Lustre / GPFS(Storage Scale)：HPC 三十年老将、超算标配，强大但运维重；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商业新贵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WEKA / VAST / DDN：NVMe 时代重写，AI 场景开箱即用、按容量收费；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开源搅局者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DeepSeek 3FS（2025 开源）：随机读优先、基本放弃读缓存的激进设计，自报集群聚合读 6.6TB/s。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01066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01066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98323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3FS 的设计哲学值得给客户讲：训练数据「读一次就扔」，所以砍掉读缓存、全押随机读吞吐——理解负载画像后做减法，比堆硬件更省钱（Fire-Flyer 论文的一贯思路，书单 #7）。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85076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5076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82333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选型口径：自建超算风格选老将、要省事选商业新贵、有工程团队且成本敏感可评估 3FS——云上则直接用托管并行文件服务（本章对照表）。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存储与数据管线</a:t>
            </a:r>
            <a:endParaRPr lang="en-US" sz="85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存储与数据管线 · 分层架构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标准分层：对象存储做底座，高性能层做缓存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两层架构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全量数据放对象存储（S3 类：便宜、近乎无限、11 个 9 持久性）；训练时把当前用到的数据集/checkpoint 预热到并行文件系统或本地 NVMe——「便宜的深仓库 + 快的前置货架」。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1625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1625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198882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仓储电商：总仓（对象存储）在郊区、什么都有但发货慢；前置仓（并行 FS/NVMe 缓存）建在城里、只放热销品、小时达。直接从总仓发货（训练直读对象存储）会把客户（GPU）等哭。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29077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077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陷阱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88036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常见翻车：数据预处理管线（解压、tokenize、打散）没有并行化，GPU 集群建好了，数据却还在单机脚本里一格一格过——数据管线要按「能喂饱多少 GPU」验收，而不是「能不能跑通」。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79933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79933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77190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给客户画存储方案永远三层起步：对象底座 + 高性能热层 + 节点本地 NVMe；数据流动自动化（预热/回写）是方案的灵魂。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存储与数据管线</a:t>
            </a:r>
            <a:endParaRPr lang="en-US" sz="85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存储与数据管线 · KV Cache 外置 · 新趋势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推理时代的新活：KV Cache 外置存储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 Cache 外置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把算过的 KV 缓存从显存卸到内存/SSD/远端存储池，命中时免去重新 prefill。长上下文、多轮会话、P/D 分离都靠它——存储从「训练配角」升级为「推理性能部件」。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6768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768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04025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接 LLM-Inference 第 7 章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Mooncake（KV 为中心的 P/D 分离）、NVIDIA Dynamo 的 KV 感知路由 + NIXL 传输层，都在把「KV 放哪、怎么搬」做成系统工程；3FS 也原生支持 KV Cache 查询——三方证据指向同一趋势。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01066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01066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98323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效果量级：长文档反复问答场景，KV 命中可把 TTFT（Time To First Token，首字延迟）从秒级降到百毫秒级、省掉平方级的 prefill 算力——存储花的钱从 GPU 账单里加倍赚回来。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95363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95363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926205"/>
            <a:ext cx="7452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跟客户聊推理集群时主动带一句「KV Cache 分层方案」——2026 年这是区分「懂行」和「卖卡」的暗号。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存储与数据管线</a:t>
            </a:r>
            <a:endParaRPr lang="en-US" sz="85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存储与数据管线 · 上云怎么落地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上云落地：存储环节 → 各云代表性服务</a:t>
            </a:r>
            <a:endParaRPr lang="en-US" sz="2500" dirty="0"/>
          </a:p>
        </p:txBody>
      </p:sp>
      <p:graphicFrame>
        <p:nvGraphicFramePr>
          <p:cNvPr id="6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097280"/>
          <a:ext cx="8138160" cy="914400"/>
        </p:xfrm>
        <a:graphic>
          <a:graphicData uri="http://schemas.openxmlformats.org/drawingml/2006/table">
            <a:tbl>
              <a:tblPr/>
              <a:tblGrid>
                <a:gridCol w="1627632"/>
                <a:gridCol w="1953158"/>
                <a:gridCol w="2766974"/>
                <a:gridCol w="179039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环节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要什么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云上代表形态（跨云通用类别）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验收指标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全量数据底座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便宜、无限、持久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对象存储（S3 / OSS / GCS / Blob 类）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成本/GB·月，持久性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训练热数据层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并行高吞吐随机读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托管并行文件（FSx for Lustre / CPFS / Managed Lustre / Parallelstore 类）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聚合读吞吐 GB/s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Checkpoint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洪峰顺序大写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同上高性能层 + 异步回写对象存储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聚合写带宽 GB/s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节点缓存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极致低延迟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实例本地 NVMe（临时盘）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单节点 IOPS/带宽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KV Cache 池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低延迟共享读写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内存/NVMe 池化方案（新兴，各云形态尚在演进）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命中率、TTFT 改善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02920" y="4498848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服务名各云叫法不同、更新快，报价前以当期官网为准；给客户讲「类别 + 验收指标」比背服务名更稳。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存储与数据管线</a:t>
            </a:r>
            <a:endParaRPr lang="en-US" sz="85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存储与数据管线 · 客户会怎么问（面试题）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078992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我们已经有 NAS/SAN，为什么还要买 AI 存储？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1287475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负载画像完全不同：企业 NAS 按容量和均衡负载设计，AI 要的是千卡并发随机读 + checkpoint 洪峰写。用 NAS 喂 GPU 集群，最贵的资产（GPU）会花大量时间等最便宜的资产（存储）。可以先测一下现有存储的聚合吞吐，数据会说话。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1832458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存储要配多少才够？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2040941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按两个峰值倒推：① 数据加载 = GPU 数 × 每卡消费速率（经验值每卡百 MB/s 量级起步）；② checkpoint = 模型状态大小 ÷ 可接受的暂停时间。容量反而好办——对象存储兜底，热层只放在用的。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02920" y="2585923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直接用对象存储训练行不行？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2794406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小规模实验行，生产集群不行：对象存储延迟高、随机小读弱，GPU 利用率会被拖垮。标准做法是对象存储做底座、并行文件层做热缓存——云上都有托管方案，成本增量远小于 GPU 空转的损失。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02920" y="3339389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checkpoint 非要那么频繁吗？很占空间。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502920" y="3547872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频率是拿存储换算力的保险费：万卡集群故障是常态（Llama 3 论文 54 天 466 次中断），间隔越长、每次故障重算的损失越大。异步 checkpoint 能把暂停时间压到秒级——这部分策略在 Platform 讲义第 5 章有完整展开。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092854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DeepSeek 开源的 3FS 能替代商业存储吗？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02920" y="4301338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技术上能打（6.6TB/s 聚合读的公开数字），但它是为「有系统团队的自建集群」设计的——要自己运维、自己兜底。有团队、成本敏感，值得评估；要 SLA 和交钥匙，商业方案或云托管更合适。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存储与数据管线</a:t>
            </a:r>
            <a:endParaRPr lang="en-US" sz="85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存储与数据管线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训练 IO 两副面孔：随机小读如雨（数据加载）、顺序大写如洪（checkpoint）——按峰值设计，按吞吐验收。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176272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1762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157984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图鉴：Lustre/GPFS 老将、WEKA/VAST 新贵、3FS 开源搅局；云上优先托管并行文件服务。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026664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02666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3008376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标准架构三层：对象存储底座 + 并行文件热层 + 本地 NVMe；数据管线按「喂饱多少 GPU」验收。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77056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7705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3858768"/>
            <a:ext cx="7635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新趋势：KV Cache 外置让存储变成推理性能部件——主动给客户带这个话题（细节在 LLM-Inference 第 7 章）。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存储与数据管线</a:t>
            </a:r>
            <a:endParaRPr lang="en-US" sz="85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0B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170432"/>
            <a:ext cx="914400" cy="347472"/>
          </a:xfrm>
          <a:prstGeom prst="roundRect">
            <a:avLst>
              <a:gd name="adj" fmla="val 13158"/>
            </a:avLst>
          </a:prstGeom>
          <a:ln w="12700">
            <a:solidFill>
              <a:srgbClr val="56788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170432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84632" y="1691640"/>
            <a:ext cx="81747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算力经济学：这些铁到底怎么算钱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02920" y="2395728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Economics of Compute + Cheat Sheets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02920" y="2880360"/>
            <a:ext cx="8138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前七章的所有技术，最后都要落到客户的一句话：「到底多少钱、怎么买最划算」。这一章给三个算钱框架——单卡 TCO 拆账、电与冷却的隐藏账单、建 vs 租 vs API 决策树——再把全书数字收进两张速查表，售前现场直接翻。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3E5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算力经济学与售前速查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会拆单卡 TCO：卡价之外，电费、冷却、网络存储摊销、运维各占多少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146554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14655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128266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讲清功率与液冷：为什么 120kW 机柜让「电」成为第一约束，PUE 每降 0.1 意味着什么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104388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1043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3086100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用「建 vs 租 vs API」决策树帮客户定采购模式，背下利用率盈亏线的量级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062222"/>
            <a:ext cx="292608" cy="292608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406222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4043934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随手翻出两张速查表：芯片格局速查、互联网络速查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算力经济学</a:t>
            </a:r>
            <a:endParaRPr lang="en-US" sz="85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算力经济学与售前速查 · TCO 拆账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单卡 TCO：卡价只是首付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TCO（Total Cost of Ownership，总拥有成本）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硬件折旧（卡 + 服务器 + 网络 + 存储，按 4–5 年摊）+ 电费（GPU 功耗 × PUE × 电价 × 时长）+ 机房/托管费 + 运维人力。经验结构：硬件摊销约占一半多，电与冷却、网络存储、人力分掉剩下的。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6768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768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04025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买车账：裸车价（GPU）之外还有油费（电）、保险和停车位（机房托管）、保养（运维）——开五年的总花费常常接近两个车价。只报裸车价的方案，后面每年都在「加价」。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01066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01066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98323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锚点数字（2026 年中，库内同源口径）：H100 级云上时租约 $2–3/卡·时；一颗 1000W 的 B200 级 GPU 全年满载耗电近 9000 度，按 PUE 1.2 与工业电价折算，五年电费可达卡价的两三成。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95363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95363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926205"/>
            <a:ext cx="7452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给客户报自建方案必须报 TCO 口径；拿云报价对比时，记得云价里已含电、房、网、运维四件套。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算力经济学</a:t>
            </a:r>
            <a:endParaRPr lang="en-US" sz="85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算力经济学与售前速查 · 电与冷却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电与冷却：AI 工厂的第一约束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功率密度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单卡 700W（H100）→ 1000W+（B200 级）→ 机柜 120kW（NVL72）：风冷极限在 30–40kW/柜，再往上必须液冷（冷板为主，浸没探索中）。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PUE（Power Usage Effectiveness）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总耗电 ÷ IT 设备耗电，传统机房约 1.5，液冷 AI 机房可到 1.1–1.2。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1625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1625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198882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一个 NVL72 机柜 ≈ 同时开一百多台家用电吹风且永不关机；一个十万卡的 AI 工厂要一座小城市的电——所以新建数据中心的选址逻辑从「靠近网络骨干」变成了「靠近电站」。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290779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0779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88036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PUE 从 1.5 降到 1.2：同样的 IT 负载省 20% 总电费；对一个 20MW 的 AI 机房，一年省的电费以千万元计——液冷改造的投资回收期常常短得惊人。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79933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79933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77190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客户自建的可行性评估顺序：进线容量 → 液冷条件 → 楼板承重（液冷柜更重）→ 然后才谈买卡；四个问题两分钟，能筛掉一半不切实际的自建冲动。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算力经济学</a:t>
            </a:r>
            <a:endParaRPr lang="en-US" sz="85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算力经济学与售前速查 · 建 vs 租 vs API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建 vs 租 vs API：三档采购模式决策树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三档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自建（买卡建机房/托管）、租算力（云 GPU 实例/机柜级实例，按时或包年）、买 API（按 token 付费）。决策变量三个：负载稳定度、体量、团队能力。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6768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128199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768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04025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盈亏线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库内同源口径（2026-07 核实）：自建对比长期租赁的盈亏平衡在利用率约 40–50%——低于它自建必亏；托管 API 约 $2–5/百万输出 token，小体量下几乎总是最便宜的起点。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01066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01066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判断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98323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决策树口径：日均利用率能稳过一半、且有运维团队 → 自建/长租划算；负载波动大或刚起步 → 云实例弹性；只是调用模型能力、没有自有模型 → 直接 API，别碰硬件。混合（基线自建 + 弹性上云）是大客户常态。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95363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95363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926205"/>
            <a:ext cx="7452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先帮客户诚实地估利用率，再谈买什么——利用率是整棵决策树的根，也是多数自建后悔案例翻车的地方。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算力经济学</a:t>
            </a:r>
            <a:endParaRPr lang="en-US" sz="85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算力经济学与售前速查 · 深潜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容量与基准要可复核：四层证据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2471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2471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88720" y="109728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四层证据：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契约层（什么模型/什么质量/什么精度/什么场景）→ 系统层（硬件/软件版本/网络/存储）→ 结果层（延迟/吞吐/达到目标质量的时间/成本）→ 运营层（排队/故障/余量/供货周期）。</a:t>
            </a: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互相解释 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四层必须能互相解释：规格书、微基准、应用结果、运营数据对不上，容量承诺就是拍脑袋——报告要给原始配置、分布和失败样本，不只报最佳点。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206768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E4D64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768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188720" y="2040255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MLPerf 这类公开基准用于校准与筛选，不替代业务流量验收（本章前文同款告诫）。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容量按「可承诺 SLO 下的稳态结果」推导，不按峰值——与 LLM-Inference 的容量四证据页同一套方法论：那边管推理服务，这边管算力采购。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02920" y="3010662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C87B2E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010662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88720" y="2983230"/>
            <a:ext cx="745236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验车：出厂参数（契约）、整车配置（系统）、实测油耗（结果）、维修记录（运营）——四本账齐了才敢签长租；只看广告参数就下单，坑都在后面。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953637"/>
            <a:ext cx="557784" cy="246888"/>
          </a:xfrm>
          <a:prstGeom prst="roundRect">
            <a:avLst>
              <a:gd name="adj" fmla="val 14815"/>
            </a:avLst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953637"/>
            <a:ext cx="5577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88720" y="3926205"/>
            <a:ext cx="745236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给客户报容量：先问四层证据齐不齐；缺哪层，合同里就给哪层留缓冲。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算力经济学</a:t>
            </a:r>
            <a:endParaRPr lang="en-US" sz="85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算力经济学与售前速查 · 速查表 1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速查表 1 · 芯片格局（2026-10 口径）</a:t>
            </a:r>
            <a:endParaRPr lang="en-US" sz="2500" dirty="0"/>
          </a:p>
        </p:txBody>
      </p:sp>
      <p:graphicFrame>
        <p:nvGraphicFramePr>
          <p:cNvPr id="7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097280"/>
          <a:ext cx="8138160" cy="914400"/>
        </p:xfrm>
        <a:graphic>
          <a:graphicData uri="http://schemas.openxmlformats.org/drawingml/2006/table">
            <a:tbl>
              <a:tblPr/>
              <a:tblGrid>
                <a:gridCol w="1302106"/>
                <a:gridCol w="2115922"/>
                <a:gridCol w="2278685"/>
                <a:gridCol w="2441448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路线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在役主力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下一代（时间）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一句话定位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NVIDIA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B200 / GB200-300 NVL72（HBM3e 192-288GB）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Rubin，H2 2026（HBM4 + NVLink 6）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默认选项：生态最全，按机柜交付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MI325X / MI355X（288GB）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MI400 + Helios 机柜，已投产（432GB HBM4）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显存与性价比，推理侧二供首选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Google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TPU v6e / v7 Ironwood（2025-11 GA）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TPU 8t/8i 年内 GA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绑定 GCP，推理时代的 ASIC 标杆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AWS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Trainium2 / Trainium3（3nm、FP8 2.52PF）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Trainium4 计划 2027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绑定 AWS，成本优先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华为昇腾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950PR（主力出货）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950DT（FP8），2026-08 上华为云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供应确定性与合规，国内交付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02920" y="4498848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对比算力先对齐精度口径（第 2 章）；HBM4 供应：Samsung 2026-02 首量产、SK hynix 占 NVIDIA 约 2/3 份额（第 3 章）。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算力经济学</a:t>
            </a:r>
            <a:endParaRPr lang="en-US" sz="85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算力经济学与售前速查 · 速查表 2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速查表 2 · 互联与网络（2026-07 口径）</a:t>
            </a:r>
            <a:endParaRPr lang="en-US" sz="2500" dirty="0"/>
          </a:p>
        </p:txBody>
      </p:sp>
      <p:graphicFrame>
        <p:nvGraphicFramePr>
          <p:cNvPr id="7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097280"/>
          <a:ext cx="8138160" cy="914400"/>
        </p:xfrm>
        <a:graphic>
          <a:graphicData uri="http://schemas.openxmlformats.org/drawingml/2006/table">
            <a:tbl>
              <a:tblPr/>
              <a:tblGrid>
                <a:gridCol w="1383487"/>
                <a:gridCol w="2197303"/>
                <a:gridCol w="1953158"/>
                <a:gridCol w="2604211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层级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技术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量级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现状一句话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Scale-up 柜内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NVLink 5 + NVSwitch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1.8TB/s/卡，域 130TB/s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事实标准；72 卡一域（NVL72）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Scale-up 开放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UALink 1.0 / Broadcom SUE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对标 NVLink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标准已立，原生硬件看 2027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Scale-out 专用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InfiniBand Quantum-X800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XDR 800Gb/s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确定性王牌，训练大集群默认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Scale-out 以太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RoCE / Spectrum-X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800G 世代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生态与成本，靠工程调优补确定性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25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Scale-out 新军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Ultra Ethernet（UEC 1.0）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面向十万级端点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2025-06 发布，全栈硬件刚出货，12-18 月复核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02920" y="4498848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带宽阶梯口诀：HBM ~8TB/s &gt; NVLink ~1.8TB/s &gt; 网络 ~100GB/s，每级差一个数量级（第 5 章）。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算力经济学</a:t>
            </a:r>
            <a:endParaRPr lang="en-US" sz="85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算力经济学与售前速查 · 动手做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502920" y="475488"/>
            <a:ext cx="8138160" cy="420624"/>
          </a:xfrm>
          <a:prstGeom prst="rect">
            <a:avLst/>
          </a:prstGeom>
          <a:solidFill>
            <a:srgbClr val="0B2540"/>
          </a:solidFill>
          <a:ln/>
        </p:spPr>
      </p:sp>
      <p:sp>
        <p:nvSpPr>
          <p:cNvPr id="4" name="Text 2"/>
          <p:cNvSpPr/>
          <p:nvPr/>
        </p:nvSpPr>
        <p:spPr>
          <a:xfrm>
            <a:off x="685800" y="475488"/>
            <a:ext cx="7772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动手做 · HANDS-ON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188720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1887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932688" y="1170432"/>
            <a:ext cx="7680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帮一个虚拟客户算账：64 张 H100 级卡，日均利用率 35%，电价 0.6 元/度、PUE 1.3——分别按自建（卡价 25 万/张、5 年折旧）和云租（$2.5/卡·时）算三年总成本，哪个划算？利用率到多少会反转？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02920" y="2240280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22402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932688" y="2221992"/>
            <a:ext cx="7680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把第 1 章「动手做」填过的五层栈模板拿出来，给每层标上本章的成本量级——你现在拥有一张「技术 + 钱」的完整地图。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02920" y="3291840"/>
            <a:ext cx="274320" cy="274320"/>
          </a:xfrm>
          <a:prstGeom prst="ellipse">
            <a:avLst/>
          </a:prstGeom>
          <a:solidFill>
            <a:srgbClr val="0E4D64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32918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932688" y="3273552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模拟一次 10 分钟客户汇报：用两张速查表 + 决策树，回答「我们该买什么、怎么买」——请同事扮演客户追问。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02920" y="4279392"/>
            <a:ext cx="8138160" cy="384048"/>
          </a:xfrm>
          <a:prstGeom prst="rect">
            <a:avLst/>
          </a:prstGeom>
          <a:solidFill>
            <a:srgbClr val="FCF3E6"/>
          </a:solidFill>
          <a:ln/>
        </p:spPr>
      </p:sp>
      <p:sp>
        <p:nvSpPr>
          <p:cNvPr id="15" name="Text 13"/>
          <p:cNvSpPr/>
          <p:nvPr/>
        </p:nvSpPr>
        <p:spPr>
          <a:xfrm>
            <a:off x="685800" y="435254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000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步没有标准答案，关键是过程：把 TCO 四件套一项项摆上桌的能力，就是售前和「卖卡的」的区别。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算力经济学</a:t>
            </a:r>
            <a:endParaRPr lang="en-US" sz="85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算力经济学与售前速查 · 客户会怎么问（面试题）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078992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自建和上云到底哪个便宜？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1287475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取决于利用率：盈亏线大约在 40–50%——能长期稳过这条线、且有运维团队，自建更省；否则云更省。多数客户高估自己的利用率，所以我们建议先上云跑三个月，拿真实利用率数据再做自建决策。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02920" y="1832458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GPU 五年折旧合理吗？三年就过时了怎么办？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2040941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过时 ≠ 没用：主流做法是梯次使用——前两年跑训练，之后退居推理/开发测试，五年残值仍然可观。真正要防的是「买了跑不满」，那才是每天都在发生的贬值。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02920" y="2585923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电费真有那么夸张？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2794406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一颗千瓦级 GPU 满载一年近 9000 度电，乘上 PUE 和卡数就是千万级账单——所以新一代数据中心选址跟着电站走。这也是液冷的卖点：PUE 每降 0.1，都是纯利润。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02920" y="3339389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你们云的 GPU 报价比对手贵，凭什么？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502920" y="3547872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拆开对比四件事：网络规格（有没有 RDMA/机柜级互联）、存储配套（并行文件系统吞吐）、可用性 SLA、以及能不能真拿到货。裸时租差一两成，MFU 差出两三成，总账反而是反的——我们可以按您的负载做一次实测对比。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092854"/>
            <a:ext cx="8138160" cy="235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那么方便，什么时候才需要买算力？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02920" y="4301338"/>
            <a:ext cx="8138160" cy="41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三个信号：① token 账单摸到自建盈亏线；② 数据合规要求私有化；③ 需要深度定制（自有模型/微调常态化）。没有这三个信号，API 就是最优解——我们同样提供 API 服务，不会为了卖卡推翻这个结论。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算力经济学</a:t>
            </a:r>
            <a:endParaRPr lang="en-US" sz="85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算力经济学与售前速查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TCO 四件套：硬件摊销 + 电与冷却 + 机房托管 + 运维人力；卡价只是首付，五年电费可达卡价两三成。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92833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92833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074545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电是第一约束：120kW/柜逼出液冷；PUE 1.5 → 1.2 = 省 20% 总电费；自建评估先看进线容量。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96946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9694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2978658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 vs 租 vs API：利用率 40–50% 是盈亏线，利用率是决策树的根——先估真实利用率，再谈采购。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901059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901059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3882771"/>
            <a:ext cx="7635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两张速查表 + 五层栈地图 + 显存两公式 + 带宽阶梯口诀 = 本讲义的随身版；姊妹篇 AI-Infra-Platform 讲怎么把这些铁用好。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算力经济学</a:t>
            </a:r>
            <a:endParaRPr lang="en-US" sz="85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4630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0E4D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生产验收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84632" y="457200"/>
            <a:ext cx="8174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上线前把四组验收线走一遍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88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170432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负载与节点：模型/数据/SLO（Service Level Objective） 有画像，计算/显存/数据路径平衡——证据：资源卡、瓶颈假设、profiler 报告（第 1–3 章）。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92833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92833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074545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集群与共享：collective/网络/存储可扩展（微基准 + 规模曲线）；隔离与碎片可控（noisy-neighbor 与故障测试）（第 5–7 章）。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96946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9694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60120" y="2978658"/>
            <a:ext cx="7635240" cy="306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调度与经济：队列/健康/回收可运营，容量与 TCO 可解释——证据：排队事件、每成功任务成本与敏感性分析（第 8 章）。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901059"/>
            <a:ext cx="292608" cy="292608"/>
          </a:xfrm>
          <a:prstGeom prst="ellipse">
            <a:avLst/>
          </a:prstGeom>
          <a:solidFill>
            <a:srgbClr val="0B2540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901059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0120" y="3882771"/>
            <a:ext cx="76352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终极判断：客户模型在目标 SLO 下稳定运行，瓶颈、失败、余量、扩容和每成功任务成本都可复盘——「硬件到货」「利用率很高」都不是业务容量证明。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AI-Infra-Compute 讲义 · 算力硬件与网络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生产验收</a:t>
            </a:r>
            <a:endParaRPr lang="en-US" sz="850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8686582" cy="4886325"/>
          </a:xfrm>
          <a:prstGeom prst="rect">
            <a:avLst/>
          </a:prstGeom>
          <a:solidFill>
            <a:srgbClr val="FEFEFE"/>
          </a:solidFill>
          <a:ln w="6787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58330" y="208483"/>
            <a:ext cx="7687818" cy="26060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26" b="1" i="0">
                <a:solidFill>
                  <a:srgbClr val="128199"/>
                </a:solidFill>
                <a:latin typeface="Calibri"/>
                <a:ea typeface="Calibri"/>
              </a:rPr>
              <a:t>第 1 章 · 全景总览  FIVE-LAYER STACK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8330" y="429997"/>
            <a:ext cx="7948422" cy="61893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924" b="1" i="0">
                <a:solidFill>
                  <a:srgbClr val="1A2733"/>
                </a:solidFill>
                <a:latin typeface="Cambria"/>
                <a:ea typeface="Cambria"/>
              </a:rPr>
              <a:t>五层栈：AI 工厂的分层地图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8330" y="1029386"/>
            <a:ext cx="7948422" cy="195453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5" b="0" i="1">
                <a:solidFill>
                  <a:srgbClr val="51606E"/>
                </a:solidFill>
                <a:latin typeface="Calibri"/>
                <a:ea typeface="Calibri"/>
              </a:rPr>
              <a:t>每往上一层，瓶颈就换一次——瓶颈在哪一层，钱就该花在哪一层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258459" y="3713607"/>
            <a:ext cx="4169664" cy="390906"/>
          </a:xfrm>
          <a:prstGeom prst="roundRect">
            <a:avLst>
              <a:gd name="adj" fmla="val 4000"/>
            </a:avLst>
          </a:prstGeom>
          <a:solidFill>
            <a:srgbClr val="F3E2D8"/>
          </a:solidFill>
          <a:ln w="9049">
            <a:solidFill>
              <a:srgbClr val="5A241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421336" y="3772243"/>
            <a:ext cx="3843909" cy="2931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26" b="1" i="0">
                <a:solidFill>
                  <a:srgbClr val="5A2412"/>
                </a:solidFill>
                <a:latin typeface="Calibri"/>
                <a:ea typeface="Calibri"/>
              </a:rPr>
              <a:t>数据中心　</a:t>
            </a: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供电与冷却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93274" y="3804818"/>
            <a:ext cx="1433322" cy="195453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5A2412"/>
                </a:solidFill>
                <a:latin typeface="Calibri"/>
                <a:ea typeface="Calibri"/>
              </a:rPr>
              <a:t>→ 拼「电」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65279" y="3290126"/>
            <a:ext cx="4756023" cy="390906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049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128157" y="3348761"/>
            <a:ext cx="4430268" cy="2931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26" b="1" i="0">
                <a:solidFill>
                  <a:srgbClr val="993C1D"/>
                </a:solidFill>
                <a:latin typeface="Calibri"/>
                <a:ea typeface="Calibri"/>
              </a:rPr>
              <a:t>集群　</a:t>
            </a: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成千上万卡组网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86453" y="3381337"/>
            <a:ext cx="1433322" cy="195453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→ 拼网络与容错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672100" y="2866644"/>
            <a:ext cx="5342382" cy="390906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049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34977" y="2925280"/>
            <a:ext cx="5016627" cy="2931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26" b="1" i="0">
                <a:solidFill>
                  <a:srgbClr val="993C1D"/>
                </a:solidFill>
                <a:latin typeface="Calibri"/>
                <a:ea typeface="Calibri"/>
              </a:rPr>
              <a:t>机柜　</a:t>
            </a: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NVL72 这类「机柜级计算机」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79633" y="2957855"/>
            <a:ext cx="1433322" cy="195453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→ 拼互联带宽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378920" y="2443162"/>
            <a:ext cx="5928741" cy="390906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049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41798" y="2501798"/>
            <a:ext cx="5602986" cy="2931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26" b="1" i="0">
                <a:solidFill>
                  <a:srgbClr val="0E4D64"/>
                </a:solidFill>
                <a:latin typeface="Calibri"/>
                <a:ea typeface="Calibri"/>
              </a:rPr>
              <a:t>服务器　</a:t>
            </a: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8 卡一机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72812" y="2534374"/>
            <a:ext cx="1433322" cy="195453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→ 拼装配与散热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85741" y="2019681"/>
            <a:ext cx="6515100" cy="390906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049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248618" y="2078317"/>
            <a:ext cx="6189345" cy="2931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26" b="1" i="0">
                <a:solidFill>
                  <a:srgbClr val="0E4D64"/>
                </a:solidFill>
                <a:latin typeface="Calibri"/>
                <a:ea typeface="Calibri"/>
              </a:rPr>
              <a:t>芯片　</a:t>
            </a: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GPU / ASIC（Application-Specific Integrated Circuit）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65992" y="2110892"/>
            <a:ext cx="1433322" cy="195453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→ 拼算力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1510" y="1772107"/>
            <a:ext cx="3257550" cy="195453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▲ 芯片 → 数据中心，逐层向上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90906" y="4169664"/>
            <a:ext cx="7837665" cy="286664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049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86359" y="4195724"/>
            <a:ext cx="7492365" cy="24757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类比 · 发电厂：</a:t>
            </a:r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客户买的不是发电机，是稳定出来的电——算力也一样，客户要的是 token，不是卡。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8330" y="4612691"/>
            <a:ext cx="4560570" cy="195453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AI-Infra-Compute 讲义 · 算力硬件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46929" y="4612691"/>
            <a:ext cx="3192399" cy="195453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1 章 · 全景总览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2 章 · GPU 解剖  LATENCY vs THROUGHPUT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延迟机器 vs 吞吐机器：两种性格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深度学习 90%+ 是矩阵乘法——天生就是「一万件一样的事」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45920"/>
            <a:ext cx="4114800" cy="20574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293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0E4D64"/>
                </a:solidFill>
                <a:latin typeface="Calibri"/>
                <a:ea typeface="Calibri"/>
              </a:rPr>
              <a:t>CPU · 延迟机器 —— 几位教授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1510" y="2091690"/>
            <a:ext cx="425196" cy="301752"/>
          </a:xfrm>
          <a:prstGeom prst="roundRect">
            <a:avLst>
              <a:gd name="adj" fmla="val 4000"/>
            </a:avLst>
          </a:prstGeom>
          <a:solidFill>
            <a:srgbClr val="0E4D64"/>
          </a:solidFill>
          <a:ln w="9525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165860" y="2091690"/>
            <a:ext cx="425196" cy="301752"/>
          </a:xfrm>
          <a:prstGeom prst="roundRect">
            <a:avLst>
              <a:gd name="adj" fmla="val 4000"/>
            </a:avLst>
          </a:prstGeom>
          <a:solidFill>
            <a:srgbClr val="0E4D64"/>
          </a:solidFill>
          <a:ln w="9525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680210" y="2091690"/>
            <a:ext cx="425196" cy="301752"/>
          </a:xfrm>
          <a:prstGeom prst="roundRect">
            <a:avLst>
              <a:gd name="adj" fmla="val 4000"/>
            </a:avLst>
          </a:prstGeom>
          <a:solidFill>
            <a:srgbClr val="0E4D64"/>
          </a:solidFill>
          <a:ln w="9525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51510" y="2468879"/>
            <a:ext cx="425196" cy="301752"/>
          </a:xfrm>
          <a:prstGeom prst="roundRect">
            <a:avLst>
              <a:gd name="adj" fmla="val 4000"/>
            </a:avLst>
          </a:prstGeom>
          <a:solidFill>
            <a:srgbClr val="0E4D64"/>
          </a:solidFill>
          <a:ln w="9525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165860" y="2468879"/>
            <a:ext cx="425196" cy="301752"/>
          </a:xfrm>
          <a:prstGeom prst="roundRect">
            <a:avLst>
              <a:gd name="adj" fmla="val 4000"/>
            </a:avLst>
          </a:prstGeom>
          <a:solidFill>
            <a:srgbClr val="0E4D64"/>
          </a:solidFill>
          <a:ln w="9525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680210" y="2468879"/>
            <a:ext cx="425196" cy="301752"/>
          </a:xfrm>
          <a:prstGeom prst="roundRect">
            <a:avLst>
              <a:gd name="adj" fmla="val 4000"/>
            </a:avLst>
          </a:prstGeom>
          <a:solidFill>
            <a:srgbClr val="0E4D64"/>
          </a:solidFill>
          <a:ln w="9525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297430" y="2228850"/>
            <a:ext cx="20574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0E4D64"/>
                </a:solidFill>
                <a:latin typeface="Calibri"/>
                <a:ea typeface="Calibri"/>
              </a:rPr>
              <a:t>几十个复杂核心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" y="2983229"/>
            <a:ext cx="3771900" cy="6858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「一件事尽快做完」：分支预测、乱序执行都为单任务延迟服务。</a:t>
            </a:r>
          </a:p>
          <a:p>
            <a:pPr algn="l"/>
            <a:r>
              <a:rPr sz="850" b="1" i="0">
                <a:solidFill>
                  <a:srgbClr val="1A2733"/>
                </a:solidFill>
                <a:latin typeface="Calibri"/>
                <a:ea typeface="Calibri"/>
              </a:rPr>
              <a:t>什么难题都能解，但一次只能解几道。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629150" y="1645920"/>
            <a:ext cx="4114800" cy="20574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80060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993C1D"/>
                </a:solidFill>
                <a:latin typeface="Calibri"/>
                <a:ea typeface="Calibri"/>
              </a:rPr>
              <a:t>GPU · 吞吐机器 —— 一万名小学生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869180" y="2071116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5116068" y="2071116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5362955" y="2071116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5609844" y="2071116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5856731" y="2071116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103619" y="2071116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350508" y="2071116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597396" y="2071116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844284" y="2071116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7091172" y="2071116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338060" y="2071116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7584947" y="2071116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4869180" y="2235708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5116068" y="2235708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5362955" y="2235708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5609844" y="2235708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5856731" y="2235708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6103619" y="2235708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6350508" y="2235708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6597396" y="2235708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6844284" y="2235708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7091172" y="2235708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7338060" y="2235708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7584947" y="2235708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4869180" y="2400300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5116068" y="2400300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5362955" y="2400300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5609844" y="2400300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5856731" y="2400300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6103619" y="2400300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>
            <a:off x="6350508" y="2400300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>
            <a:off x="6597396" y="2400300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6844284" y="2400300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7091172" y="2400300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>
            <a:off x="7338060" y="2400300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ounded Rectangle 52"/>
          <p:cNvSpPr/>
          <p:nvPr/>
        </p:nvSpPr>
        <p:spPr>
          <a:xfrm>
            <a:off x="7584947" y="2400300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ounded Rectangle 53"/>
          <p:cNvSpPr/>
          <p:nvPr/>
        </p:nvSpPr>
        <p:spPr>
          <a:xfrm>
            <a:off x="4869180" y="2564892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ounded Rectangle 54"/>
          <p:cNvSpPr/>
          <p:nvPr/>
        </p:nvSpPr>
        <p:spPr>
          <a:xfrm>
            <a:off x="5116068" y="2564892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ounded Rectangle 55"/>
          <p:cNvSpPr/>
          <p:nvPr/>
        </p:nvSpPr>
        <p:spPr>
          <a:xfrm>
            <a:off x="5362955" y="2564892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ounded Rectangle 56"/>
          <p:cNvSpPr/>
          <p:nvPr/>
        </p:nvSpPr>
        <p:spPr>
          <a:xfrm>
            <a:off x="5609844" y="2564892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ounded Rectangle 57"/>
          <p:cNvSpPr/>
          <p:nvPr/>
        </p:nvSpPr>
        <p:spPr>
          <a:xfrm>
            <a:off x="5856731" y="2564892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ounded Rectangle 58"/>
          <p:cNvSpPr/>
          <p:nvPr/>
        </p:nvSpPr>
        <p:spPr>
          <a:xfrm>
            <a:off x="6103619" y="2564892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ounded Rectangle 59"/>
          <p:cNvSpPr/>
          <p:nvPr/>
        </p:nvSpPr>
        <p:spPr>
          <a:xfrm>
            <a:off x="6350508" y="2564892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ounded Rectangle 60"/>
          <p:cNvSpPr/>
          <p:nvPr/>
        </p:nvSpPr>
        <p:spPr>
          <a:xfrm>
            <a:off x="6597396" y="2564892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ounded Rectangle 61"/>
          <p:cNvSpPr/>
          <p:nvPr/>
        </p:nvSpPr>
        <p:spPr>
          <a:xfrm>
            <a:off x="6844284" y="2564892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ounded Rectangle 62"/>
          <p:cNvSpPr/>
          <p:nvPr/>
        </p:nvSpPr>
        <p:spPr>
          <a:xfrm>
            <a:off x="7091172" y="2564892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ounded Rectangle 63"/>
          <p:cNvSpPr/>
          <p:nvPr/>
        </p:nvSpPr>
        <p:spPr>
          <a:xfrm>
            <a:off x="7338060" y="2564892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ounded Rectangle 64"/>
          <p:cNvSpPr/>
          <p:nvPr/>
        </p:nvSpPr>
        <p:spPr>
          <a:xfrm>
            <a:off x="7584947" y="2564892"/>
            <a:ext cx="192024" cy="116586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4834890" y="2983229"/>
            <a:ext cx="3771900" cy="6858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「一万件一样的事一起做」：牺牲单任务速度，换总吞吐。</a:t>
            </a:r>
          </a:p>
          <a:p>
            <a:pPr algn="l"/>
            <a:r>
              <a:rPr sz="850" b="1" i="0">
                <a:solidFill>
                  <a:srgbClr val="1A2733"/>
                </a:solidFill>
                <a:latin typeface="Calibri"/>
                <a:ea typeface="Calibri"/>
              </a:rPr>
              <a:t>只会加减乘，但一声令下一万道口算题同时开工。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411480" y="3806190"/>
            <a:ext cx="8250174" cy="870966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17220" y="3888486"/>
            <a:ext cx="7886700" cy="7543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案例：</a:t>
            </a:r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同一个 70B 矩阵乘，顶级 CPU 数百 GFLOPS 量级，一张 B200 的 Tensor Core 到 PFLOPS 量级——差三个数量级。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记住分工而不是优劣：调度 / 预处理 / 业务逻辑归 CPU，矩阵乘法归 GPU——所以每台 GPU 服务器里还有两颗不小的 CPU。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AI-Infra-Compute 讲义 · 算力硬件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2 章 · GPU 解剖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2 章 · 精度阶梯  PRECISION LADDER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精度阶梯：FP32 → FP4，数字每砍一半，算力翻一倍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位宽减半 → 同样硅片与带宽能处理两倍的数 → 标称算力翻倍（代价是数值精细度）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0060" y="1714500"/>
            <a:ext cx="1851660" cy="493776"/>
          </a:xfrm>
          <a:prstGeom prst="roundRect">
            <a:avLst>
              <a:gd name="adj" fmla="val 4000"/>
            </a:avLst>
          </a:prstGeom>
          <a:solidFill>
            <a:srgbClr val="F3E2D8"/>
          </a:solidFill>
          <a:ln w="9525">
            <a:solidFill>
              <a:srgbClr val="5A241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7219" y="1769364"/>
            <a:ext cx="1645920" cy="4114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5A2412"/>
                </a:solidFill>
                <a:latin typeface="Calibri"/>
                <a:ea typeface="Calibri"/>
              </a:rPr>
              <a:t>FP32　</a:t>
            </a: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4 字节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68879" y="1803654"/>
            <a:ext cx="822960" cy="315467"/>
          </a:xfrm>
          <a:prstGeom prst="roundRect">
            <a:avLst>
              <a:gd name="adj" fmla="val 4000"/>
            </a:avLst>
          </a:prstGeom>
          <a:solidFill>
            <a:srgbClr val="5A2412"/>
          </a:solidFill>
          <a:ln w="9525">
            <a:solidFill>
              <a:srgbClr val="5A241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26130" y="1755648"/>
            <a:ext cx="1097280" cy="43891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5A2412"/>
                </a:solidFill>
                <a:latin typeface="Calibri"/>
                <a:ea typeface="Calibri"/>
              </a:rPr>
              <a:t>算力 1×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80060" y="2297430"/>
            <a:ext cx="1851660" cy="493776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7219" y="2352294"/>
            <a:ext cx="1645920" cy="4114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993C1D"/>
                </a:solidFill>
                <a:latin typeface="Calibri"/>
                <a:ea typeface="Calibri"/>
              </a:rPr>
              <a:t>FP16 / BF16　</a:t>
            </a: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2 字节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468879" y="2386584"/>
            <a:ext cx="1697355" cy="315467"/>
          </a:xfrm>
          <a:prstGeom prst="roundRect">
            <a:avLst>
              <a:gd name="adj" fmla="val 4000"/>
            </a:avLst>
          </a:prstGeom>
          <a:solidFill>
            <a:srgbClr val="993C1D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200525" y="2338578"/>
            <a:ext cx="1097280" cy="43891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993C1D"/>
                </a:solidFill>
                <a:latin typeface="Calibri"/>
                <a:ea typeface="Calibri"/>
              </a:rPr>
              <a:t>算力 2×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80060" y="2880360"/>
            <a:ext cx="1851660" cy="493776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7219" y="2935224"/>
            <a:ext cx="1645920" cy="4114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0E4D64"/>
                </a:solidFill>
                <a:latin typeface="Calibri"/>
                <a:ea typeface="Calibri"/>
              </a:rPr>
              <a:t>FP8　</a:t>
            </a: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1 字节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468879" y="2969514"/>
            <a:ext cx="3188970" cy="315467"/>
          </a:xfrm>
          <a:prstGeom prst="roundRect">
            <a:avLst>
              <a:gd name="adj" fmla="val 4000"/>
            </a:avLst>
          </a:prstGeom>
          <a:solidFill>
            <a:srgbClr val="0E4D64"/>
          </a:solidFill>
          <a:ln w="952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692140" y="2921508"/>
            <a:ext cx="1097280" cy="43891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0E4D64"/>
                </a:solidFill>
                <a:latin typeface="Calibri"/>
                <a:ea typeface="Calibri"/>
              </a:rPr>
              <a:t>算力 4×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80060" y="3463290"/>
            <a:ext cx="1851660" cy="493776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17219" y="3518154"/>
            <a:ext cx="1645920" cy="4114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27500A"/>
                </a:solidFill>
                <a:latin typeface="Calibri"/>
                <a:ea typeface="Calibri"/>
              </a:rPr>
              <a:t>FP4 / NVFP4　</a:t>
            </a: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半字节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468879" y="3552444"/>
            <a:ext cx="5143500" cy="315467"/>
          </a:xfrm>
          <a:prstGeom prst="roundRect">
            <a:avLst>
              <a:gd name="adj" fmla="val 4000"/>
            </a:avLst>
          </a:prstGeom>
          <a:solidFill>
            <a:srgbClr val="27500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46670" y="3504437"/>
            <a:ext cx="1097280" cy="43891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27500A"/>
                </a:solidFill>
                <a:latin typeface="Calibri"/>
                <a:ea typeface="Calibri"/>
              </a:rPr>
              <a:t>算力 8×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0060" y="1508760"/>
            <a:ext cx="41148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数字越窄（字节越少）→ 每秒能算的数越多 →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80060" y="4011930"/>
            <a:ext cx="8181594" cy="665226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87368"/>
            <a:ext cx="7818120" cy="56235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对客提醒：</a:t>
            </a:r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对比两张卡的算力必须对齐精度——「B 卡是 A 卡 5 倍」常有一半来自 FP8→FP4 的口径切换，而不是硅片进步。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所以训练用混合精度（主权重保精度），推理敢一路砍到 FP8 / FP4。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AI-Infra-Compute 讲义 · 算力硬件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2 章 · GPU 解剖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2 章 · Roofline  BOUND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屋顶线：一眼判断卡在算力还是带宽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强度低顶到「斜屋顶」= 带宽受限；强度高顶到「平屋顶」= 算力受限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960120" y="1851660"/>
            <a:ext cx="0" cy="1851660"/>
          </a:xfrm>
          <a:prstGeom prst="line">
            <a:avLst/>
          </a:prstGeom>
          <a:ln w="12382">
            <a:solidFill>
              <a:srgbClr val="5160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960120" y="3703320"/>
            <a:ext cx="3840480" cy="0"/>
          </a:xfrm>
          <a:prstGeom prst="line">
            <a:avLst/>
          </a:prstGeom>
          <a:ln w="12382">
            <a:solidFill>
              <a:srgbClr val="5160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8610" y="1817370"/>
            <a:ext cx="6858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51606E"/>
                </a:solidFill>
                <a:latin typeface="Calibri"/>
                <a:ea typeface="Calibri"/>
              </a:rPr>
              <a:t>性能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0" y="3758184"/>
            <a:ext cx="21259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计算强度 FLOPs/Byte →</a:t>
            </a:r>
          </a:p>
        </p:txBody>
      </p:sp>
      <p:cxnSp>
        <p:nvCxnSpPr>
          <p:cNvPr id="10" name="Connector 9"/>
          <p:cNvCxnSpPr/>
          <p:nvPr/>
        </p:nvCxnSpPr>
        <p:spPr>
          <a:xfrm flipV="1">
            <a:off x="960120" y="2184958"/>
            <a:ext cx="1536191" cy="1518362"/>
          </a:xfrm>
          <a:prstGeom prst="line">
            <a:avLst/>
          </a:prstGeom>
          <a:ln w="24765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2496311" y="2184958"/>
            <a:ext cx="2304289" cy="0"/>
          </a:xfrm>
          <a:prstGeom prst="line">
            <a:avLst/>
          </a:prstGeom>
          <a:ln w="24765">
            <a:solidFill>
              <a:srgbClr val="F2A6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2496311" y="2184958"/>
            <a:ext cx="0" cy="1518362"/>
          </a:xfrm>
          <a:prstGeom prst="line">
            <a:avLst/>
          </a:prstGeom>
          <a:ln w="9525">
            <a:solidFill>
              <a:srgbClr val="D6E1E8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062989" y="2444877"/>
            <a:ext cx="1508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斜屋顶=带宽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02051" y="1965502"/>
            <a:ext cx="17830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平屋顶=算力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53411" y="3730752"/>
            <a:ext cx="10972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平衡点 ~300</a:t>
            </a:r>
          </a:p>
        </p:txBody>
      </p:sp>
      <p:sp>
        <p:nvSpPr>
          <p:cNvPr id="16" name="Oval 15"/>
          <p:cNvSpPr/>
          <p:nvPr/>
        </p:nvSpPr>
        <p:spPr>
          <a:xfrm>
            <a:off x="1512874" y="3030550"/>
            <a:ext cx="123444" cy="123444"/>
          </a:xfrm>
          <a:prstGeom prst="ellipse">
            <a:avLst/>
          </a:prstGeom>
          <a:solidFill>
            <a:srgbClr val="0E4D64"/>
          </a:solidFill>
          <a:ln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36929" y="2859100"/>
            <a:ext cx="17830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decode 逐 token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929" y="3023692"/>
            <a:ext cx="17830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0E4D64"/>
                </a:solidFill>
                <a:latin typeface="Calibri"/>
                <a:ea typeface="Calibri"/>
              </a:rPr>
              <a:t>低强度→带宽受限</a:t>
            </a:r>
          </a:p>
        </p:txBody>
      </p:sp>
      <p:sp>
        <p:nvSpPr>
          <p:cNvPr id="19" name="Oval 18"/>
          <p:cNvSpPr/>
          <p:nvPr/>
        </p:nvSpPr>
        <p:spPr>
          <a:xfrm>
            <a:off x="3663543" y="2123236"/>
            <a:ext cx="123444" cy="123444"/>
          </a:xfrm>
          <a:prstGeom prst="ellipse">
            <a:avLst/>
          </a:prstGeom>
          <a:solidFill>
            <a:srgbClr val="993C1D"/>
          </a:solidFill>
          <a:ln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072384" y="2239822"/>
            <a:ext cx="192024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大矩阵乘 / prefill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72384" y="2390698"/>
            <a:ext cx="192024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993C1D"/>
                </a:solidFill>
                <a:latin typeface="Calibri"/>
                <a:ea typeface="Calibri"/>
              </a:rPr>
              <a:t>高强度→算力受限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74920" y="1714500"/>
            <a:ext cx="3600450" cy="195453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246370" y="1803654"/>
            <a:ext cx="3257550" cy="181737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0E4D64"/>
                </a:solidFill>
                <a:latin typeface="Calibri"/>
                <a:ea typeface="Calibri"/>
              </a:rPr>
              <a:t>类比 · 自助餐厅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厨师做菜快不快是算力，传菜通道宽不宽是带宽。大锅菜（prefill / 训练）拼厨师；一人一碗面（decode）厨师闲着，全堵在传菜通道。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H100 级：算力 ~1000 TFLOPS、带宽 ~3.35TB/s，平衡点 ~300 FLOPs/Byte；decode 每字节只个位数运算——所以永远带宽受限。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11480" y="3909060"/>
            <a:ext cx="8250174" cy="768096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17220" y="3991356"/>
            <a:ext cx="788670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对客一句话：</a:t>
            </a:r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客户报「GPU 利用率低」，先用 Roofline 问——你的负载是算力型还是带宽型？带宽型算力利用率低是物理规律，不是配置错。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AI-Infra-Compute 讲义 · 算力硬件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2 章 · GPU 解剖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5 章 · Scale-up 互联  BANDWIDTH LADDER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带宽阶梯：把最话痨的切法，塞进最快的域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每跨一级，慢一个数量级——并行策略的本质就是「按话痨程度选域」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0060" y="1714500"/>
            <a:ext cx="2057400" cy="54864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7219" y="1783080"/>
            <a:ext cx="1851660" cy="44577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38" b="1" i="0">
                <a:solidFill>
                  <a:srgbClr val="0E4D64"/>
                </a:solidFill>
                <a:latin typeface="Calibri"/>
                <a:ea typeface="Calibri"/>
              </a:rPr>
              <a:t>卡内 HBM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~8 TB/s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674620" y="1824228"/>
            <a:ext cx="4800600" cy="329184"/>
          </a:xfrm>
          <a:prstGeom prst="roundRect">
            <a:avLst>
              <a:gd name="adj" fmla="val 4000"/>
            </a:avLst>
          </a:prstGeom>
          <a:solidFill>
            <a:srgbClr val="0E4D64"/>
          </a:solidFill>
          <a:ln w="952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743200" y="1879092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FFFFFF"/>
                </a:solidFill>
                <a:latin typeface="Calibri"/>
                <a:ea typeface="Calibri"/>
              </a:rPr>
              <a:t>最快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78089" y="1879092"/>
            <a:ext cx="16459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scale-up 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80060" y="2372868"/>
            <a:ext cx="2057400" cy="5486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17219" y="2441448"/>
            <a:ext cx="1851660" cy="44577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38" b="1" i="0">
                <a:solidFill>
                  <a:srgbClr val="128199"/>
                </a:solidFill>
                <a:latin typeface="Calibri"/>
                <a:ea typeface="Calibri"/>
              </a:rPr>
              <a:t>机柜内 NVLink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~1.8 TB/s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674620" y="2482596"/>
            <a:ext cx="2640330" cy="329184"/>
          </a:xfrm>
          <a:prstGeom prst="roundRect">
            <a:avLst>
              <a:gd name="adj" fmla="val 4000"/>
            </a:avLst>
          </a:prstGeom>
          <a:solidFill>
            <a:srgbClr val="128199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743200" y="2537460"/>
            <a:ext cx="264033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FFFFFF"/>
                </a:solidFill>
                <a:latin typeface="Calibri"/>
                <a:ea typeface="Calibri"/>
              </a:rPr>
              <a:t>快一个量级差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17820" y="2537460"/>
            <a:ext cx="16459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128199"/>
                </a:solidFill>
                <a:latin typeface="Calibri"/>
                <a:ea typeface="Calibri"/>
              </a:rPr>
              <a:t>scale-up 域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80060" y="3031236"/>
            <a:ext cx="2057400" cy="54864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17219" y="3099815"/>
            <a:ext cx="1851660" cy="44577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38" b="1" i="0">
                <a:solidFill>
                  <a:srgbClr val="F2A65A"/>
                </a:solidFill>
                <a:latin typeface="Calibri"/>
                <a:ea typeface="Calibri"/>
              </a:rPr>
              <a:t>跨机柜网络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~100 GB/s（800Gb/s）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674620" y="3140964"/>
            <a:ext cx="864108" cy="329184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743200" y="3195828"/>
            <a:ext cx="864108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F2A65A"/>
                </a:solidFill>
                <a:latin typeface="Calibri"/>
                <a:ea typeface="Calibri"/>
              </a:rPr>
              <a:t/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41598" y="3195828"/>
            <a:ext cx="16459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F2A65A"/>
                </a:solidFill>
                <a:latin typeface="Calibri"/>
                <a:ea typeface="Calibri"/>
              </a:rPr>
              <a:t>scale-out 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80060" y="3621024"/>
            <a:ext cx="4080510" cy="78867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1510" y="3703320"/>
            <a:ext cx="3771900" cy="6858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scale-up（机柜内）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TP / EP 一步一同步、通信极密——两个人抬桌子必须肩并肩，只能塞进最快的域。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649724" y="3621024"/>
            <a:ext cx="4011930" cy="78867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821174" y="3703320"/>
            <a:ext cx="3703320" cy="6858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993C1D"/>
                </a:solidFill>
                <a:latin typeface="Calibri"/>
                <a:ea typeface="Calibri"/>
              </a:rPr>
              <a:t>scale-out（跨机柜）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DP 数据并行、定期汇总——各小组分楼层干活，走普通网络就够。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0060" y="4491990"/>
            <a:ext cx="8229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小结：scale-up 域的大小（几张卡能当一张用）直接决定能高效跑多大的模型——这就是机柜级产品存在的意义。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AI-Infra-Compute 讲义 · 算力硬件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5 章 · Scale-up 互联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1 章 · 两条需求曲线  TRAIN vs SERVE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训练与推理：两条完全不同的需求曲线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先问客户：你的负载是训练、微调还是推理？三者对硬件 / 网络 / 采购几乎是三套方案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45920"/>
            <a:ext cx="4114800" cy="20574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293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0E4D64"/>
                </a:solidFill>
                <a:latin typeface="Calibri"/>
                <a:ea typeface="Calibri"/>
              </a:rPr>
              <a:t>训练 —— 造船（看总价）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1510" y="2125980"/>
            <a:ext cx="3634740" cy="384048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1906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38" b="1" i="0">
                <a:solidFill>
                  <a:srgbClr val="FFFFFF"/>
                </a:solidFill>
                <a:latin typeface="Calibri"/>
                <a:ea typeface="Calibri"/>
              </a:rPr>
              <a:t>一次性重投入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EAF3F5"/>
                </a:solidFill>
                <a:latin typeface="Calibri"/>
                <a:ea typeface="Calibri"/>
              </a:rPr>
              <a:t>几千~几万卡同步跑几周~几月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" y="2640330"/>
            <a:ext cx="377190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要求「同时、同地、超高互联」</a:t>
            </a:r>
          </a:p>
          <a:p>
            <a:pPr algn="l"/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· 中断代价大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船坞里集中所有工人干半年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29150" y="1645920"/>
            <a:ext cx="4114800" cy="20574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0060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993C1D"/>
                </a:solidFill>
                <a:latin typeface="Calibri"/>
                <a:ea typeface="Calibri"/>
              </a:rPr>
              <a:t>推理 —— 跑航线（看每海里成本）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869180" y="2125980"/>
            <a:ext cx="3634740" cy="384048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1906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38" b="1" i="0">
                <a:solidFill>
                  <a:srgbClr val="4A1B0C"/>
                </a:solidFill>
                <a:latin typeface="Calibri"/>
                <a:ea typeface="Calibri"/>
              </a:rPr>
              <a:t>持续账单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4A1B0C"/>
                </a:solidFill>
                <a:latin typeface="Calibri"/>
                <a:ea typeface="Calibri"/>
              </a:rPr>
              <a:t>跟用户流量走、可弹性伸缩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34890" y="2640330"/>
            <a:ext cx="3771900" cy="9601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可分区域部署</a:t>
            </a:r>
          </a:p>
          <a:p>
            <a:pPr algn="l"/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· 追求每 token 成本最低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船一下水，烧油钱按天算、按客流调船期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1480" y="3806190"/>
            <a:ext cx="8250174" cy="870966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7220" y="3888486"/>
            <a:ext cx="7886700" cy="7543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62" b="1" i="0">
                <a:solidFill>
                  <a:srgbClr val="27500A"/>
                </a:solidFill>
                <a:latin typeface="Calibri"/>
                <a:ea typeface="Calibri"/>
              </a:rPr>
              <a:t>数字：</a:t>
            </a:r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行业预测 2030 年推理占 AI 总算力约 75%——算力市场的主战场，正从「谁能训」转向「谁跑得省」。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造船看总价，跑船看每海里成本——负载定错，硬件 / 网络 / 采购模式全错。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AI-Infra-Compute 讲义 · 算力硬件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1 章 · 全景总览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2 章 · GPU 内部组织  WHERE FLOPS COME FROM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算力从哪来：SM、CUDA Core 与 Tensor Core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AI 算力标称值几乎全来自 Tensor Core 的矩阵乘加——看规格表先看它和显存带宽两行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45920"/>
            <a:ext cx="5212080" cy="2057400"/>
          </a:xfrm>
          <a:prstGeom prst="roundRect">
            <a:avLst>
              <a:gd name="adj" fmla="val 4000"/>
            </a:avLst>
          </a:prstGeom>
          <a:solidFill>
            <a:srgbClr val="F7FBFC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17220" y="2297430"/>
            <a:ext cx="1268730" cy="788670"/>
          </a:xfrm>
          <a:prstGeom prst="roundRect">
            <a:avLst>
              <a:gd name="adj" fmla="val 8000"/>
            </a:avLst>
          </a:prstGeom>
          <a:solidFill>
            <a:srgbClr val="0E4D64"/>
          </a:solidFill>
          <a:ln w="11906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050" b="1" i="0">
                <a:solidFill>
                  <a:srgbClr val="FFFFFF"/>
                </a:solidFill>
                <a:latin typeface="Calibri"/>
                <a:ea typeface="Calibri"/>
              </a:rPr>
              <a:t>一张 GPU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EAF3F5"/>
                </a:solidFill>
                <a:latin typeface="Calibri"/>
                <a:ea typeface="Calibri"/>
              </a:rPr>
              <a:t>= 100+ 个 SM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920240" y="2688336"/>
            <a:ext cx="377190" cy="0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885950" y="2400300"/>
            <a:ext cx="6172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0" i="1">
                <a:solidFill>
                  <a:srgbClr val="128199"/>
                </a:solidFill>
                <a:latin typeface="Calibri"/>
                <a:ea typeface="Calibri"/>
              </a:rPr>
              <a:t>放大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66010" y="1865376"/>
            <a:ext cx="3086100" cy="174879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366010" y="1933956"/>
            <a:ext cx="30861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一个 SM（车间）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537460" y="2263140"/>
            <a:ext cx="2743200" cy="53492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38" b="1" i="0">
                <a:solidFill>
                  <a:srgbClr val="1A2733"/>
                </a:solidFill>
                <a:latin typeface="Calibri"/>
                <a:ea typeface="Calibri"/>
              </a:rPr>
              <a:t>CUDA Core · 手工工位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标量 / 向量 · 啥都能干、单件慢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537460" y="2914650"/>
            <a:ext cx="2743200" cy="617220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1906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38" b="1" i="0">
                <a:solidFill>
                  <a:srgbClr val="4A1B0C"/>
                </a:solidFill>
                <a:latin typeface="Calibri"/>
                <a:ea typeface="Calibri"/>
              </a:rPr>
              <a:t>Tensor Core · 矩阵机床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4A1B0C"/>
                </a:solidFill>
                <a:latin typeface="Calibri"/>
                <a:ea typeface="Calibri"/>
              </a:rPr>
              <a:t>只干矩阵乘 · 一次冲 16×16 · AI 算力全靠它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726430" y="1645920"/>
            <a:ext cx="2935224" cy="20574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97880" y="1735074"/>
            <a:ext cx="2606040" cy="19202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993C1D"/>
                </a:solidFill>
                <a:latin typeface="Calibri"/>
                <a:ea typeface="Calibri"/>
              </a:rPr>
              <a:t>案例 · 小 batch 跑不满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机床一次冲一整块料，你只送来一根料条（batch=1 的小矩阵）——机床空转大半。</a:t>
            </a:r>
          </a:p>
          <a:p>
            <a:pPr algn="l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这就是推理侧要拼批处理的硬件根源（串 LLM-Inference 第 3 章）。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看规格表：Tensor Core 算力 + 显存带宽两行是主角；CUDA Core 数量只是配角。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AI-Infra-Compute 讲义 · 算力硬件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2 章 · GPU 解剖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3 章 · 显存与 HBM  WHY STACK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HBM：把内存立起来、焊在 GPU 旁边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距离近 + 接口宽（数千根数据线），带宽做到普通内存的几十倍——「买算力」很大程度是买显存带宽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297430"/>
            <a:ext cx="1371600" cy="1028700"/>
          </a:xfrm>
          <a:prstGeom prst="roundRect">
            <a:avLst>
              <a:gd name="adj" fmla="val 8000"/>
            </a:avLst>
          </a:prstGeom>
          <a:solidFill>
            <a:srgbClr val="0E4D64"/>
          </a:solidFill>
          <a:ln w="11906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200" b="1" i="0">
                <a:solidFill>
                  <a:srgbClr val="FFFFFF"/>
                </a:solidFill>
                <a:latin typeface="Calibri"/>
                <a:ea typeface="Calibri"/>
              </a:rPr>
              <a:t>GPU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EAF3F5"/>
                </a:solidFill>
                <a:latin typeface="Calibri"/>
                <a:ea typeface="Calibri"/>
              </a:rPr>
              <a:t>Die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EAF3F5"/>
                </a:solidFill>
                <a:latin typeface="Calibri"/>
                <a:ea typeface="Calibri"/>
              </a:rPr>
              <a:t>计算单元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331720" y="3223260"/>
            <a:ext cx="1508760" cy="10972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2331720" y="3092958"/>
            <a:ext cx="1508760" cy="109728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2331720" y="2962656"/>
            <a:ext cx="1508760" cy="10972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331720" y="2832354"/>
            <a:ext cx="1508760" cy="109728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2331720" y="2702052"/>
            <a:ext cx="1508760" cy="10972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2331720" y="2571750"/>
            <a:ext cx="1508760" cy="109728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2331720" y="2441448"/>
            <a:ext cx="1508760" cy="10972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2331720" y="2311146"/>
            <a:ext cx="1508760" cy="109728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331720" y="2043684"/>
            <a:ext cx="1508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DRAM ×8–16 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63140" y="3387852"/>
            <a:ext cx="16459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垂直堆叠 · TSV 硅通孔打通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94560" y="2811779"/>
            <a:ext cx="137160" cy="0"/>
          </a:xfrm>
          <a:prstGeom prst="line">
            <a:avLst/>
          </a:prstGeom>
          <a:ln w="11430">
            <a:solidFill>
              <a:srgbClr val="51606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22960" y="3463290"/>
            <a:ext cx="1371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同一封装基板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83380" y="2194560"/>
            <a:ext cx="4457700" cy="493776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20540" y="2297430"/>
            <a:ext cx="20574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27500A"/>
                </a:solidFill>
                <a:latin typeface="Calibri"/>
                <a:ea typeface="Calibri"/>
              </a:rPr>
              <a:t>HBM（B200 级）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290572"/>
            <a:ext cx="21945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12" b="1" i="0">
                <a:solidFill>
                  <a:srgbClr val="27500A"/>
                </a:solidFill>
                <a:latin typeface="Calibri"/>
                <a:ea typeface="Calibri"/>
              </a:rPr>
              <a:t>≈ 8 TB/s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183380" y="2811779"/>
            <a:ext cx="1783080" cy="493776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320540" y="2921508"/>
            <a:ext cx="16459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服务器 DDR 内存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35040" y="2914650"/>
            <a:ext cx="24688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993C1D"/>
                </a:solidFill>
                <a:latin typeface="Calibri"/>
                <a:ea typeface="Calibri"/>
              </a:rPr>
              <a:t>几百 GB/s（差几十倍）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83380" y="3470148"/>
            <a:ext cx="44577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类比：平房改高层公寓——同一地皮住进十倍的人，电梯井（TSV，Through-Silicon Via）直通每层，工厂隔壁通勤短。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11480" y="3840480"/>
            <a:ext cx="8250174" cy="836676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7220" y="3922776"/>
            <a:ext cx="7886700" cy="72009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案例：</a:t>
            </a:r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decode 是带宽受限，所以推理体验基本由 HBM 带宽决定——H200 比 H100 只是显存从 80GB/3.35TB/s 升到 141GB/4.8TB/s，长上下文吞吐就明显拉开。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HBM 占 AI 芯片物料成本的相当大头，且长期供不应求。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AI-Infra-Compute 讲义 · 算力硬件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3 章 · 显存与 HBM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3 章 · 训练显存账  16 BYTES/PARAM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训练显存账：一个参数要花 16 个字节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混合精度 + Adam 标准配方下，每个参数 16 字节——权重只占小头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0060" y="1783080"/>
            <a:ext cx="1020128" cy="651510"/>
          </a:xfrm>
          <a:prstGeom prst="roundRect">
            <a:avLst>
              <a:gd name="adj" fmla="val 4000"/>
            </a:avLst>
          </a:prstGeom>
          <a:solidFill>
            <a:srgbClr val="128199"/>
          </a:solidFill>
          <a:ln w="952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14350" y="1892808"/>
            <a:ext cx="951548" cy="44577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Calibri"/>
                <a:ea typeface="Calibri"/>
              </a:rPr>
              <a:t>权重 BF16</a:t>
            </a:r>
          </a:p>
          <a:p>
            <a:pPr algn="ctr"/>
            <a:r>
              <a:rPr sz="850" b="0" i="0">
                <a:solidFill>
                  <a:srgbClr val="FFFFFF"/>
                </a:solidFill>
                <a:latin typeface="Calibri"/>
                <a:ea typeface="Calibri"/>
              </a:rPr>
              <a:t>2 字节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500188" y="1783080"/>
            <a:ext cx="1020128" cy="651510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34477" y="1892808"/>
            <a:ext cx="951548" cy="44577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4A1B0C"/>
                </a:solidFill>
                <a:latin typeface="Calibri"/>
                <a:ea typeface="Calibri"/>
              </a:rPr>
              <a:t>梯度</a:t>
            </a:r>
          </a:p>
          <a:p>
            <a:pPr algn="ctr"/>
            <a:r>
              <a:rPr sz="850" b="0" i="0">
                <a:solidFill>
                  <a:srgbClr val="4A1B0C"/>
                </a:solidFill>
                <a:latin typeface="Calibri"/>
                <a:ea typeface="Calibri"/>
              </a:rPr>
              <a:t>2 字节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520315" y="1783080"/>
            <a:ext cx="2040255" cy="651510"/>
          </a:xfrm>
          <a:prstGeom prst="roundRect">
            <a:avLst>
              <a:gd name="adj" fmla="val 4000"/>
            </a:avLst>
          </a:prstGeom>
          <a:solidFill>
            <a:srgbClr val="9FB3C0"/>
          </a:solidFill>
          <a:ln w="9525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554604" y="1892808"/>
            <a:ext cx="1971675" cy="44577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Calibri"/>
                <a:ea typeface="Calibri"/>
              </a:rPr>
              <a:t>优化器：主权重 FP32</a:t>
            </a:r>
          </a:p>
          <a:p>
            <a:pPr algn="ctr"/>
            <a:r>
              <a:rPr sz="850" b="0" i="0">
                <a:solidFill>
                  <a:srgbClr val="FFFFFF"/>
                </a:solidFill>
                <a:latin typeface="Calibri"/>
                <a:ea typeface="Calibri"/>
              </a:rPr>
              <a:t>4 字节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60570" y="1783080"/>
            <a:ext cx="2040255" cy="651510"/>
          </a:xfrm>
          <a:prstGeom prst="roundRect">
            <a:avLst>
              <a:gd name="adj" fmla="val 4000"/>
            </a:avLst>
          </a:prstGeom>
          <a:solidFill>
            <a:srgbClr val="9FB3C0"/>
          </a:solidFill>
          <a:ln w="9525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4860" y="1892808"/>
            <a:ext cx="1971675" cy="44577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Calibri"/>
                <a:ea typeface="Calibri"/>
              </a:rPr>
              <a:t>动量</a:t>
            </a:r>
          </a:p>
          <a:p>
            <a:pPr algn="ctr"/>
            <a:r>
              <a:rPr sz="850" b="0" i="0">
                <a:solidFill>
                  <a:srgbClr val="FFFFFF"/>
                </a:solidFill>
                <a:latin typeface="Calibri"/>
                <a:ea typeface="Calibri"/>
              </a:rPr>
              <a:t>4 字节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600825" y="1783080"/>
            <a:ext cx="2040255" cy="651510"/>
          </a:xfrm>
          <a:prstGeom prst="roundRect">
            <a:avLst>
              <a:gd name="adj" fmla="val 4000"/>
            </a:avLst>
          </a:prstGeom>
          <a:solidFill>
            <a:srgbClr val="9FB3C0"/>
          </a:solidFill>
          <a:ln w="9525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35115" y="1892808"/>
            <a:ext cx="1971675" cy="44577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Calibri"/>
                <a:ea typeface="Calibri"/>
              </a:rPr>
              <a:t>方差</a:t>
            </a:r>
          </a:p>
          <a:p>
            <a:pPr algn="ctr"/>
            <a:r>
              <a:rPr sz="850" b="0" i="0">
                <a:solidFill>
                  <a:srgbClr val="FFFFFF"/>
                </a:solidFill>
                <a:latin typeface="Calibri"/>
                <a:ea typeface="Calibri"/>
              </a:rPr>
              <a:t>4 字节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0060" y="1577340"/>
            <a:ext cx="41148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51606E"/>
                </a:solidFill>
                <a:latin typeface="Calibri"/>
                <a:ea typeface="Calibri"/>
              </a:rPr>
              <a:t>权重 2 + 梯度 2 + 优化器状态 12 = 16 字节／参数（另加激活值）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20315" y="2475738"/>
            <a:ext cx="6120765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↑ 优化器状态（主权重 4 + 动量 4 + 方差 4）才是大头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11480" y="2983229"/>
            <a:ext cx="4114800" cy="126873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82930" y="3065526"/>
            <a:ext cx="3771900" cy="113157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993C1D"/>
                </a:solidFill>
                <a:latin typeface="Calibri"/>
                <a:ea typeface="Calibri"/>
              </a:rPr>
              <a:t>案例 · 7B 全参训练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7B × 16 字节 ≈ 112GB——单张 80GB 卡装不下。这就是「7B 也要多卡训练」、「LoRA 只训小矩阵就能单卡跑」的算术根源。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629150" y="2983229"/>
            <a:ext cx="4032504" cy="126873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800600" y="3065526"/>
            <a:ext cx="3703320" cy="113157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0E4D64"/>
                </a:solidFill>
                <a:latin typeface="Calibri"/>
                <a:ea typeface="Calibri"/>
              </a:rPr>
              <a:t>类比 · 装修预算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家具本身（权重）只占小头，施工队工具材料（梯度 + 优化器）占大头——只按家具报价必然爆预算。</a:t>
            </a:r>
          </a:p>
          <a:p>
            <a:pPr algn="l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这也是 ZeRO / FSDP「把账本切开分摊」存在的理由（LLM-Training 第 7 章）。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11480" y="4320540"/>
            <a:ext cx="8250174" cy="356616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7220" y="4361688"/>
            <a:ext cx="7886700" cy="28803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心算：</a:t>
            </a:r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全参训练显存 ≈ 参数量 × 16 字节 + 激活。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AI-Infra-Compute 讲义 · 算力硬件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3 章 · 显存与 HBM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总收束 · WRAP-UP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950" b="1" i="0">
                <a:solidFill>
                  <a:srgbClr val="1A2733"/>
                </a:solidFill>
                <a:latin typeface="Cambria"/>
                <a:ea typeface="Cambria"/>
              </a:rPr>
              <a:t>把算力硬件讲给客户，一句话记住每一章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200150"/>
            <a:ext cx="34290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2A65A"/>
                </a:solidFill>
                <a:latin typeface="Calibri"/>
                <a:ea typeface="Calibri"/>
              </a:rPr>
              <a:t>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4380" y="1200150"/>
            <a:ext cx="8023860" cy="39090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全景总览：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AI Infra 是五层工厂：芯片→服务器→机柜→集群→数据中心；与传统 IDC 差三个数量级，钱要花在瓶颈层。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7190" y="1632204"/>
            <a:ext cx="34290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2A65A"/>
                </a:solidFill>
                <a:latin typeface="Calibri"/>
                <a:ea typeface="Calibri"/>
              </a:rPr>
              <a:t>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4380" y="1632204"/>
            <a:ext cx="8023860" cy="39090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GPU 解剖：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GPU 是吞吐机器，AI 算力几乎全来自 Tensor Core；对比算力先对齐精度，估时长算成本用 MFU 不用标称值。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7190" y="2064258"/>
            <a:ext cx="34290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2A65A"/>
                </a:solidFill>
                <a:latin typeface="Calibri"/>
                <a:ea typeface="Calibri"/>
              </a:rPr>
              <a:t>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4380" y="2064258"/>
            <a:ext cx="8023860" cy="39090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显存与 HBM：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显存容量决定装不装得下、带宽决定跑得快不快；训练推理各一个口袋公式，覆盖现场八成显存问题。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7190" y="2496312"/>
            <a:ext cx="34290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2A65A"/>
                </a:solidFill>
                <a:latin typeface="Calibri"/>
                <a:ea typeface="Calibri"/>
              </a:rPr>
              <a:t>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4380" y="2496312"/>
            <a:ext cx="8023860" cy="39090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芯片格局与选型：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CUDA 护城河是生态不是芯片，「负载是否标准」是能否离开的钥匙；选型三参数：算力、价格、交付时间。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7190" y="2928365"/>
            <a:ext cx="34290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2A65A"/>
                </a:solidFill>
                <a:latin typeface="Calibri"/>
                <a:ea typeface="Calibri"/>
              </a:rPr>
              <a:t>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4380" y="2928365"/>
            <a:ext cx="8023860" cy="39090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Scale-up 互联：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TP/EP 只能跑在比网络快一个数量级的域里；NVL72 是一台 120kW 液冷计算机，按柜交付、按柜规划。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7190" y="3360420"/>
            <a:ext cx="34290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2A65A"/>
                </a:solidFill>
                <a:latin typeface="Calibri"/>
                <a:ea typeface="Calibri"/>
              </a:rPr>
              <a:t>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4380" y="3360420"/>
            <a:ext cx="8023860" cy="39090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Scale-out 网络：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RDMA 是地基；先画流量画像再选 IB/RoCE/UEC，拓扑三问：几层、收敛比、要不要轨道优化。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7190" y="3792474"/>
            <a:ext cx="34290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2A65A"/>
                </a:solidFill>
                <a:latin typeface="Calibri"/>
                <a:ea typeface="Calibri"/>
              </a:rPr>
              <a:t>⑦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4380" y="3792474"/>
            <a:ext cx="8023860" cy="39090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存储与数据管线：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训练 IO 两副面孔：随机小读如雨、顺序大写如洪；三层标准架构，按「喂饱多少 GPU」验收。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7190" y="4224528"/>
            <a:ext cx="34290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2A65A"/>
                </a:solidFill>
                <a:latin typeface="Calibri"/>
                <a:ea typeface="Calibri"/>
              </a:rPr>
              <a:t>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4380" y="4224528"/>
            <a:ext cx="8023860" cy="39090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算力经济学与售前速查：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卡价只是首付、电是第一约束；建 vs 租 vs API 看真实利用率，40–50% 是盈亏线。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AI-Infra-Compute 讲义 · 算力硬件与网络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总收束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来源与核实 ·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950" b="1" i="0">
                <a:solidFill>
                  <a:srgbClr val="1A2733"/>
                </a:solidFill>
                <a:latin typeface="Cambria"/>
                <a:ea typeface="Cambria"/>
              </a:rPr>
              <a:t>本册来源与核实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973836"/>
            <a:ext cx="836676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0" i="0">
                <a:solidFill>
                  <a:srgbClr val="51606E"/>
                </a:solidFill>
                <a:latin typeface="Calibri"/>
                <a:ea typeface="Calibri"/>
              </a:rPr>
              <a:t>本册时效性数字均经联网核实后写入；完整登记（事实 × 核实日期 × 信源）见本模块 MANIFEST.md。以下为各章关键信源一览。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7190" y="1385316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第1章 · 全景总览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40330" y="1385316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沿用 llm-training/llm-inference 同源口径</a:t>
            </a:r>
          </a:p>
        </p:txBody>
      </p:sp>
      <p:sp>
        <p:nvSpPr>
          <p:cNvPr id="8" name="Rectangle 7"/>
          <p:cNvSpPr/>
          <p:nvPr/>
        </p:nvSpPr>
        <p:spPr>
          <a:xfrm>
            <a:off x="377190" y="1728216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7190" y="1769364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第2章 · GPU 解剖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40330" y="1769364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沿用 llm-inference#llminf-quant 同源口径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7190" y="2112264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77190" y="2153412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第3章 · 显存与 HBM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40330" y="2153412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TrendForce、DigiTimes、TechTimes、DCD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77190" y="2496312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77190" y="2537460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第4章 · 芯片格局与选型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40330" y="2537460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CNBC、wccftech、vrlatech、tech-insider（GTC 2026）；NVIDIA GTC 2026；AMD 官方、Tom's Hardware、DCD 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7190" y="2880360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77190" y="2921508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第5章 · Scale-up 互联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40330" y="2921508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NVIDIA 官方 GB200 NVL72 页；SemiAnalysis "The New AI Networks"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77190" y="3264408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77190" y="3305556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第6章 · Scale-out 网络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40330" y="3305556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NVIDIA、NADDOD 架构分析；UEC 官网、Arista/WWT/SemiAnalysis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77190" y="3648456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77190" y="3689604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第7章 · 存储与数据管线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40330" y="3689604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Tom's Hardware、GitHub deepseek-ai/3FS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77190" y="4032504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77190" y="4073652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第8章 · 算力经济学与售前速查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40330" y="4073652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沿用 llm-inference#llminf-production 同源口径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77190" y="4416552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377190" y="4457700"/>
            <a:ext cx="8387334" cy="329184"/>
          </a:xfrm>
          <a:prstGeom prst="roundRect">
            <a:avLst>
              <a:gd name="adj" fmla="val 16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核实窗口 2026-07-09　·　保鲜机制：季度巡检（每年 1/4/7/10 月）＋ 建议复查日定点复查　·　引用任何数字前先核日期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AI-Infra-Compute 讲义 · 算力硬件与网络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来源与核实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25206" y="150879"/>
            <a:ext cx="7886897" cy="205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28199"/>
                </a:solidFill>
                <a:latin typeface="Calibri"/>
              </a:rPr>
              <a:t>售前速查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5206" y="342908"/>
            <a:ext cx="8293586" cy="651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1">
                <a:solidFill>
                  <a:srgbClr val="1A2733"/>
                </a:solidFill>
                <a:latin typeface="Cambria"/>
              </a:rPr>
              <a:t>上云追问卡：顺着追问什么 · 云替你做不了什么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5206" y="774973"/>
            <a:ext cx="8293586" cy="23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1606E"/>
                </a:solidFill>
                <a:latin typeface="Calibri"/>
              </a:rPr>
              <a:t>云服务清单答的是「有什么」，这张卡答的是「当场该问什么、哪些事别答应」。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5206" y="1104165"/>
            <a:ext cx="1658717" cy="233177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80072" y="1131598"/>
            <a:ext cx="1548986" cy="23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</a:rPr>
              <a:t>落地阶段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83923" y="1104165"/>
            <a:ext cx="3317434" cy="233177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138789" y="1131598"/>
            <a:ext cx="3207703" cy="23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</a:rPr>
              <a:t>顺着追问什么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01358" y="1104165"/>
            <a:ext cx="3317434" cy="233177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56224" y="1131598"/>
            <a:ext cx="3207703" cy="23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</a:rPr>
              <a:t>云替你做不了什么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5206" y="1371634"/>
            <a:ext cx="1658717" cy="54673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6930" y="1419641"/>
            <a:ext cx="1535270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1">
                <a:solidFill>
                  <a:srgbClr val="0E4D64"/>
                </a:solidFill>
                <a:latin typeface="Calibri"/>
              </a:rPr>
              <a:t>先定档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083923" y="1371634"/>
            <a:ext cx="3317434" cy="54673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145647" y="1419641"/>
            <a:ext cx="3193987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现在 token 账单一个月多少，离自建盈亏线还有多远？日均利用率是多少——有监控数据，还是估的？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01358" y="1371634"/>
            <a:ext cx="3317434" cy="54673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63082" y="1419641"/>
            <a:ext cx="3193987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云报价含电、房、网、运维，跟自建裸卡价是两本账。云免掉折旧风险，免不掉利用率这个数——多数客户高估它，先上云跑三个月拿真实数据，那才是自建决策的依据。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5206" y="1959522"/>
            <a:ext cx="1658717" cy="546739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86930" y="2007529"/>
            <a:ext cx="1535270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1">
                <a:solidFill>
                  <a:srgbClr val="0E4D64"/>
                </a:solidFill>
                <a:latin typeface="Calibri"/>
              </a:rPr>
              <a:t>卡型落地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083923" y="1959522"/>
            <a:ext cx="3317434" cy="546739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145647" y="2007529"/>
            <a:ext cx="3193987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会不会要从这朵云搬出去——多云或迁出已经写进规划了吗？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01358" y="1959522"/>
            <a:ext cx="3317434" cy="546739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63082" y="2007529"/>
            <a:ext cx="3193987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云包办了 ASIC 那条路的栈，省不掉迁出去重新适配——便宜的前提是「负载标准 + 绑定这朵云」。实例族名更新快，报价前以各云当期官网为准。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25206" y="2547410"/>
            <a:ext cx="1658717" cy="54673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86930" y="2595417"/>
            <a:ext cx="1535270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1">
                <a:solidFill>
                  <a:srgbClr val="0E4D64"/>
                </a:solidFill>
                <a:latin typeface="Calibri"/>
              </a:rPr>
              <a:t>存储与数据管线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083923" y="2547410"/>
            <a:ext cx="3317434" cy="54673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145647" y="2595417"/>
            <a:ext cx="3193987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数据集现在多大、多少个文件？一个 checkpoint 多大，写的时候 GPU 停多久能接受？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01358" y="2547410"/>
            <a:ext cx="3317434" cy="54673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463082" y="2595417"/>
            <a:ext cx="3193987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托管并行文件接过热层的搭建与运维，接不过「配多少」——数据加载与 checkpoint 两个峰值仍要自己倒推，分层这一步也省不掉。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5206" y="4766429"/>
            <a:ext cx="5486537" cy="205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1606E"/>
                </a:solidFill>
                <a:latin typeface="Calibri"/>
              </a:rPr>
              <a:t>AI-Infra-Compute 讲义 · 售前速查 · 上云追问卡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87</Slides>
  <ScaleCrop>false</ScaleCrop>
  <HeadingPairs>
    <vt:vector size="2" baseType="variant">
      <vt:variant>
        <vt:lpstr>幻灯片标题</vt:lpstr>
      </vt:variant>
      <vt:variant>
        <vt:i4>87</vt:i4>
      </vt:variant>
    </vt:vector>
  </HeadingPairs>
  <TitlesOfParts>
    <vt:vector size="87" baseType="lpstr">
      <vt:lpstr>算力硬件与网络</vt:lpstr>
      <vt:lpstr>全书导览：8 章一条主线</vt:lpstr>
      <vt:lpstr>开场必备</vt:lpstr>
      <vt:lpstr>从一张卡到一座 AI 工厂</vt:lpstr>
      <vt:lpstr>学完这一章，你能对客户讲清楚</vt:lpstr>
      <vt:lpstr>五层栈：AI 工厂的分层地图</vt:lpstr>
      <vt:lpstr>AI Infra ≠ 传统机房：四个本质不同</vt:lpstr>
      <vt:lpstr>训练与推理：两条完全不同的需求曲线</vt:lpstr>
      <vt:lpstr>姊妹模块 AI-Infra-Platform</vt:lpstr>
      <vt:lpstr>动手做 · HANDS-ON</vt:lpstr>
      <vt:lpstr>现场最可能被追问的问题</vt:lpstr>
      <vt:lpstr>本章小结</vt:lpstr>
      <vt:lpstr>GPU 解剖：为什么 AI 计算长在 GPU 上</vt:lpstr>
      <vt:lpstr>学完这一章，你能对客户讲清楚</vt:lpstr>
      <vt:lpstr>延迟机器 vs 吞吐机器：两种性格</vt:lpstr>
      <vt:lpstr>算力从哪来：SM、CUDA Core 与 Tensor Core</vt:lpstr>
      <vt:lpstr>精度阶梯：FP32 → FP4，数字每砍一半算力翻一倍</vt:lpstr>
      <vt:lpstr>精度阶梯：FP32 → FP4，数字每砍一半，算力翻一倍</vt:lpstr>
      <vt:lpstr>屋顶线：一眼判断卡在算力还是带宽</vt:lpstr>
      <vt:lpstr>MFU：标称算力到手能吃到几成</vt:lpstr>
      <vt:lpstr>动手做 · HANDS-ON</vt:lpstr>
      <vt:lpstr>现场最可能被追问的问题</vt:lpstr>
      <vt:lpstr>本章小结</vt:lpstr>
      <vt:lpstr>显存与 HBM：AI 时代最贵的房地产</vt:lpstr>
      <vt:lpstr>学完这一章，你能对客户讲清楚</vt:lpstr>
      <vt:lpstr>HBM：把内存立起来、焊在 GPU 旁边</vt:lpstr>
      <vt:lpstr>HBM4 时代开跑：世代与供应格局（2026-07 口径）</vt:lpstr>
      <vt:lpstr>训练显存账：一个参数要花 16 个字节</vt:lpstr>
      <vt:lpstr>推理显存账：权重 + KV Cache，接给 LLM-Inference</vt:lpstr>
      <vt:lpstr>动手做 · HANDS-ON</vt:lpstr>
      <vt:lpstr>现场最可能被追问的问题</vt:lpstr>
      <vt:lpstr>本章小结</vt:lpstr>
      <vt:lpstr>芯片格局：NVIDIA 之内与之外</vt:lpstr>
      <vt:lpstr>学完这一章，你能对客户讲清楚</vt:lpstr>
      <vt:lpstr>NVIDIA：一年一代的节拍器（2026-07 口径）</vt:lpstr>
      <vt:lpstr>CUDA 护城河：卖的不是芯片，是二十年生态</vt:lpstr>
      <vt:lpstr>AMD：显存换市场的追赶者</vt:lpstr>
      <vt:lpstr>自研 ASIC：Google TPU 与 AWS Trainium 的逻辑</vt:lpstr>
      <vt:lpstr>国产算力：昇腾为代表的现状与取舍（2026-07 口径）</vt:lpstr>
      <vt:lpstr>上云落地：芯片选择 → 各云代表性算力形态</vt:lpstr>
      <vt:lpstr>现场最可能被追问的问题</vt:lpstr>
      <vt:lpstr>本章小结</vt:lpstr>
      <vt:lpstr>Scale-up：把 72 张卡焊成一张大卡</vt:lpstr>
      <vt:lpstr>学完这一章，你能对客户讲清楚</vt:lpstr>
      <vt:lpstr>模型切开就要对话：scale-up 的存在理由</vt:lpstr>
      <vt:lpstr>带宽阶梯：把最话痨的切法，塞进最快的域</vt:lpstr>
      <vt:lpstr>NVLink 5 + NVSwitch：机柜内的全连接交换机</vt:lpstr>
      <vt:lpstr>NVL72 机柜解剖：一台 120kW 的计算机</vt:lpstr>
      <vt:lpstr>挑战者：UALink 与 Broadcom SUE（2026-07 口径）</vt:lpstr>
      <vt:lpstr>动手做 · HANDS-ON</vt:lpstr>
      <vt:lpstr>现场最可能被追问的问题</vt:lpstr>
      <vt:lpstr>本章小结</vt:lpstr>
      <vt:lpstr>Scale-out：把一万张卡连成集群</vt:lpstr>
      <vt:lpstr>学完这一章，你能对客户讲清楚</vt:lpstr>
      <vt:lpstr>RDMA：绕过 CPU 的直达快递</vt:lpstr>
      <vt:lpstr>NCCL 与集合通信：并行策略的网络翻译器</vt:lpstr>
      <vt:lpstr>四层对齐：把并行通信映射到物理拓扑</vt:lpstr>
      <vt:lpstr>InfiniBand vs RoCE：性能确定性 vs 生态成本</vt:lpstr>
      <vt:lpstr>Ultra Ethernet：以太阵营的正规军（2026-07 口径）</vt:lpstr>
      <vt:lpstr>拓扑：胖树与轨道优化，流量的城市路网</vt:lpstr>
      <vt:lpstr>动手做 · HANDS-ON</vt:lpstr>
      <vt:lpstr>现场最可能被追问的问题</vt:lpstr>
      <vt:lpstr>本章小结</vt:lpstr>
      <vt:lpstr>存储与数据管线：别让 GPU 等数据</vt:lpstr>
      <vt:lpstr>学完这一章，你能对客户讲清楚</vt:lpstr>
      <vt:lpstr>训练 IO 的两副面孔：小读如雨，大写如洪</vt:lpstr>
      <vt:lpstr>并行文件系统图鉴：老将、新贵与开源搅局者</vt:lpstr>
      <vt:lpstr>标准分层：对象存储做底座，高性能层做缓存</vt:lpstr>
      <vt:lpstr>推理时代的新活：KV Cache 外置存储</vt:lpstr>
      <vt:lpstr>上云落地：存储环节 → 各云代表性服务</vt:lpstr>
      <vt:lpstr>现场最可能被追问的问题</vt:lpstr>
      <vt:lpstr>本章小结</vt:lpstr>
      <vt:lpstr>算力经济学：这些铁到底怎么算钱</vt:lpstr>
      <vt:lpstr>学完这一章，你能对客户讲清楚</vt:lpstr>
      <vt:lpstr>单卡 TCO：卡价只是首付</vt:lpstr>
      <vt:lpstr>电与冷却：AI 工厂的第一约束</vt:lpstr>
      <vt:lpstr>建 vs 租 vs API：三档采购模式决策树</vt:lpstr>
      <vt:lpstr>容量与基准要可复核：四层证据</vt:lpstr>
      <vt:lpstr>速查表 1 · 芯片格局（2026-07 口径）</vt:lpstr>
      <vt:lpstr>速查表 2 · 互联与网络（2026-07 口径）</vt:lpstr>
      <vt:lpstr>动手做 · HANDS-ON</vt:lpstr>
      <vt:lpstr>现场最可能被追问的问题</vt:lpstr>
      <vt:lpstr>本章小结</vt:lpstr>
      <vt:lpstr>生产验收</vt:lpstr>
      <vt:lpstr>总收束</vt:lpstr>
      <vt:lpstr>来源与核实</vt:lpstr>
      <vt:lpstr>上云追问卡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AI-Infra-Compute 讲义 · 算力硬件与网络</dc:title>
  <dc:subject>PptxGenJS Presentation</dc:subject>
  <dc:creator>MY 知识库</dc:creator>
  <cp:lastModifiedBy>MY 知识库</cp:lastModifiedBy>
  <cp:revision>1</cp:revision>
  <dcterms:created xsi:type="dcterms:W3CDTF">2026-07-09T07:07:06Z</dcterms:created>
  <dcterms:modified xsi:type="dcterms:W3CDTF">2026-07-09T07:07:06Z</dcterms:modified>
</cp:coreProperties>
</file>