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858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1CA3B8"/>
                </a:solidFill>
                <a:latin typeface="Calibri"/>
              </a:rPr>
              <a:t>AI 知识库 · 讲义式 PPT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34440"/>
            <a:ext cx="106070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8000"/>
              </a:lnSpc>
            </a:pPr>
            <a:r>
              <a:rPr sz="4400" b="1">
                <a:solidFill>
                  <a:srgbClr val="FFFFFF"/>
                </a:solidFill>
                <a:latin typeface="Cambria"/>
              </a:rPr>
              <a:t>AI 治理 · 谁凭什么证据批准这个用途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5468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>
                <a:solidFill>
                  <a:srgbClr val="1CA3B8"/>
                </a:solidFill>
                <a:latin typeface="Calibri"/>
              </a:rPr>
              <a:t>AI Governance — 用途登记、风险分层、五种决定与证据包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4023360"/>
            <a:ext cx="2627299" cy="74980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定位篇 · 第 1–2 章</a:t>
            </a:r>
          </a:p>
          <a:p>
            <a:pPr algn="ctr"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1CA3B8"/>
                </a:solidFill>
                <a:latin typeface="Calibri"/>
              </a:rPr>
              <a:t>决定系统与用途登记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77107" y="4023360"/>
            <a:ext cx="2627299" cy="74980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判定篇 · 第 3–4 章</a:t>
            </a:r>
          </a:p>
          <a:p>
            <a:pPr algn="ctr"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1CA3B8"/>
                </a:solidFill>
                <a:latin typeface="Calibri"/>
              </a:rPr>
              <a:t>两把尺子与影响评估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7287" y="4023360"/>
            <a:ext cx="2627299" cy="74980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运行篇 · 第 5–7 章</a:t>
            </a:r>
          </a:p>
          <a:p>
            <a:pPr algn="ctr"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1CA3B8"/>
                </a:solidFill>
                <a:latin typeface="Calibri"/>
              </a:rPr>
              <a:t>五种决定、证据包、变化触发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97467" y="4023360"/>
            <a:ext cx="2627299" cy="749808"/>
          </a:xfrm>
          <a:prstGeom prst="roundRect">
            <a:avLst/>
          </a:prstGeom>
          <a:solidFill>
            <a:srgbClr val="0E4D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Calibri"/>
              </a:rPr>
              <a:t>对接篇 · 第 8–11 章</a:t>
            </a:r>
          </a:p>
          <a:p>
            <a:pPr algn="ctr"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1CA3B8"/>
                </a:solidFill>
                <a:latin typeface="Calibri"/>
              </a:rPr>
              <a:t>框架边界、中国面、跑起来、速查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5394960"/>
            <a:ext cx="10607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9FB3C0"/>
                </a:solidFill>
                <a:latin typeface="Calibri"/>
              </a:rPr>
              <a:t>读者：AI 平台售前技术（有 Python/API 基础，重概念与取舍）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5733288"/>
            <a:ext cx="10607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9FB3C0"/>
                </a:solidFill>
                <a:latin typeface="Calibri"/>
              </a:rPr>
              <a:t>核实日期 2026-08-02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导览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3503066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01  治理是一套决定系统，不是一份文档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凭什么说一家公司「有 AI 治理」？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02  按用途登记，不按模型登记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一张 AI 清单怎么建，才不会建完就死？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03  组织风险分层与法律分类是两把尺子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客户问「我们这个算不算高风险」，该怎么答？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04  影响评估在架构冻结前做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影响评估到底产出什么，晚一步为什么就白做？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44314" y="1417320"/>
            <a:ext cx="3503066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05  五种决定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「这个 AI 用途到底能不能上」，为什么只给「能」和「不能」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06  证据包怎么组装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作决定的那一刻，桌上到底该摆着哪几件东西？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07  什么变化让原来的批准失效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批准有保质期——哪些变化一发生，那张批条就不作数了？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08  各框架分别能证明什么、不能证明什么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客户把一摞证书和框架名摆到桌上，哪一张能兑现他真正想要的那句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21700" y="1417320"/>
            <a:ext cx="3503066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09  用途登记与中国备案要求怎么对接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内部按用途登记的那张表，怎么跟按服务走的备案对上？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10  跑起来需要的角色、节奏与工具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治理要几个人、多久跑一次、先买平台还是先做一张表？</a:t>
            </a:r>
          </a:p>
          <a:p>
            <a:pPr>
              <a:lnSpc>
                <a:spcPct val="125000"/>
              </a:lnSpc>
              <a:spcBef>
                <a:spcPts val="900"/>
              </a:spcBef>
            </a:pPr>
            <a:r>
              <a:rPr sz="1250" b="1">
                <a:solidFill>
                  <a:srgbClr val="1A2733"/>
                </a:solidFill>
                <a:latin typeface="Calibri"/>
              </a:rPr>
              <a:t>11  售前速查</a:t>
            </a:r>
          </a:p>
          <a:p>
            <a:pPr>
              <a:lnSpc>
                <a:spcPct val="125000"/>
              </a:lnSpc>
              <a:spcBef>
                <a:spcPts val="1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进客户会议室之前，这一册该记住哪八件？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89788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治理不是一份文档，是一套一直在跑的决定系统——用招聘筛选 AI 走完整条链。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AI-Governance 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1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治理是一套决定系统，不是一份文档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本章回答：凭什么说一家公司「有 AI 治理」？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治理是一套决定系统，不是一份文档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1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能讲清治理的产物是决定不是文档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能说出一条用途从提出到退役的拍板点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能划清治理与安全、评估、运营的边界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能回答「制度都写了为什么还出事」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治理是一套决定系统，不是一份文档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有没有治理，看三样东西：谁批的、凭什么、什么时候失效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治理像塔台放行，不像一本飞行手册——手册常年不变，放行每架次都要给一次。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决定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每条 AI 用途都有一个明确结论：批、有条件批、暂停、退役。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没有结论的评审，等于没评审。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依据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这个结论当时看了哪些证据：测了什么、谁签的字。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欧盟法案要求部署方留存日志至少 6 个月，半年后有人问起翻得出来。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失效条件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写清楚什么变化会让它作废：换模型、扩人群、加权限。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不写，批准就是终身有效。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治理是一套决定系统，不是一份文档 · 有没有治理，看三样东西：谁批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一条用途从提出到退役，只有五个地方需要拍板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以「用大模型给 500 份简历打分排序」为例，看拍板点落在哪。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发现登记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业务提出用途，登成一条记录：谁用、给谁做什么决定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定档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按影响谁、可不可逆、人在不在环，定内部风险档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影响评估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架构冻结前做：人在环放哪、留什么日志、怎么申诉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作出决定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批准／条件批准／例外／暂停／退役，写明失效条件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触发复审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换模型、扩人群、加权限、出事故，原批准立即回炉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五步里只有第三步产出文档，其余四步产出的都是决定——文档是决定的副产品。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治理是一套决定系统，不是一份文档 · 一条用途从提出到退役，只有五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治理、安全、评估、运营是四条线，别揉成一句话答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客户问「你们这套 AI 靠不靠谱」，先拆成四问，再一条一条答。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0981"/>
                <a:gridCol w="3232285"/>
                <a:gridCol w="2892040"/>
                <a:gridCol w="3572531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这条线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管什么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产出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本库哪一册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治理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某条用途准不准用、由谁批、何时失效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带日期的决定与它的依据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本册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安全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攻击面与防护手段、监管条目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威胁模型与四道闸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Security 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评估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这条用途做得对不对、达没达标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评估集与分数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Evaluation 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运营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上线后跑得怎么样、坏了怎么办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trace、告警、回滚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AI-Ops 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四条线互为输入：治理要的证据来自评估与运营，治理给出的边界又约束安全与运营的动作。客户把四件事塞进一个问题里问，是最常见的答偏起点。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治理是一套决定系统，不是一份文档 · 治理、安全、评估、运营是四条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1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挑一个已上线的 AI 用途，写出它的批准记录：谁批的、依据什么、什么条件下失效。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问自己一句：这三格里哪一格现在填不出来？填不出的那格就是这家公司治理的实际水位。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三格都填出具体内容，且失效条件是可判定的事件（换模型、扩人群、加权限），不是「定期复审」这类空话。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 章 · 治理是一套决定系统，不是一份文档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1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我们已经有一本 AI 管理办法了，还需要做什么？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办法是规则，治理是按规则天天在出的决定。追问三件事：现在有几条 AI 用途在跑、每条谁批的、批准在什么条件下失效。这三格填不出来，办法就还没落到地上。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上治理会不会拖慢我们上线？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拖不拖慢取决于分不分档。低风险用途走预批的快车道，当天放行；重流程只留给影响权利或安全的那几条。不分档才是真的慢——所有事排一个队。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治理该谁牵头，法务还是技术？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牵头的是谁不要紧，要紧的是他有权叫停。美国联邦那套把这份权力放在首席 AI 官手里：高影响用途做不到最低要求就停用，豁免由他批、30 天内报 OMB。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多小的公司可以先不做？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没有免检的规模，只有减配的做法。三五个人也能把「谁批的、凭什么、何时失效」写进一张表。规模不是判据，有没有用途落到外部个人身上才是。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真出了事，治理能免责吗？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不能。它保证出事时说得出谁批的、凭什么、当时接受了哪些残余风险，处置快得多。不出事是防护和评估的活，见 Security 与 Evaluation 册。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治理是一套决定系统，不是一份文档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治理的产物是带日期的决定，不是一本管理办法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一条用途只有五个拍板点，其余都是执行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治理不保证不出事，它保证说得出谁批的、凭什么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决定要落在「哪一条用途」上——下一章讲为什么登记单元是用途，不是模型。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 章 · 治理是一套决定系统，不是一份文档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2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按用途登记，不按模型登记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本章回答：一张 AI 清单怎么建，才不会建完就死？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按用途登记，不按模型登记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2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能说清登记单元为什么是用途不是模型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能列出一条用途必须填满的六个字段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能挖出影子 AI 的五个来源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能判断什么时候要新开一条记录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按用途登记，不按模型登记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同一个模型，两个用途，必须是两条记录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登记的是「谁在什么场景下用它做什么决定」，像药盒上的适应症，不是分子式。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用途 A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给 HR 起草职位描述初稿，人来定稿。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错了改一版，影响到此为止。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用途 B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给 500 份简历打分排序，低分不进面试。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错了有人丢掉机会，且本人不知道。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同一个模型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同一套权重、同一个 API key、同一条网关路由。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按模型登记，这两条就并成一行了。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法律也这么切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欧盟法案按「预期用途」分类，筛简历落在附件三第 4 类。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同一批文案拿去定向投放职位广告，又落回名单。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按用途登记，不按模型登记 · 同一个模型，两个用途，必须是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六格填不满，这条记录就不能拿来拍板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字段不是越多越好，标准只有一条：少了这格，批的人没法拍板。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241"/>
                <a:gridCol w="4593214"/>
                <a:gridCol w="4763383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字段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填什么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空着会怎样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用途一句话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谁用它、给谁做什么决定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并成「用了大模型」，分不了档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业务负责人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出事时接电话、签风险的那个人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没人接，决定就悬着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影响对象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决定落在谁身上：候选人、客户、员工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填不出，说明还没想清楚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人在不在环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人是能推翻它，还是只点确认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这一格直接决定风险档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模型与数据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模型版本、供应商、喂了哪些数据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换模型时不知道该重审谁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失效条件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什么变化会让这次批准作废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批准变成终身有效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「模型版本」只是六格里的一格——它是这条记录的属性，不是记录本身。欧盟法案还给「影响对象」这格加了硬约束：雇主在职场投用高风险系统前，须先告知工会与受影响员工。NIST AI RMF 把「有没有一套清单机制」单列成一条（GOVERN 1.6），配套 Playbook 建议范围至少覆盖全部模型，或高风险场景中的系统。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按用途登记，不按模型登记 · 六格填不满，这条记录就不能拿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影子 AI 靠挖不靠问：五处日志比问卷准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问卷只收得到愿意填的人；这五处收的是已经发生的事实。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网关日志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谁在调哪个模型、量多大，看 AI 网关的调用记录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云账单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按服务翻一遍账单，模型与推理条目会露出来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身份授权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企业身份系统里被授权过的第三方 AI 应用清单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SaaS 开关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办公套件、CRM 里悄悄开出来的 AI 功能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员工凭据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跑在个人账号下的脚本与 Agent，最难看见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先挖再问：拿这五处清单去对业务。Security 册第 7 章盘的是有哪些模型，本章盘的是有哪些用途。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按用途登记，不按模型登记 · 影子 AI 靠挖不靠问：五处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换模型是变更，改用途是新记录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判据只有一个：给谁做什么决定，变了没有。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新开记录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同一个助手从「内部问答」扩到「对外答客户」。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影响对象变了，重走一遍分档与评估。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记成变更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模型从某版换到下一版，用途一字未改。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挂在原记录下，触发复审但不新建。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责任也会变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欧盟法案：改了预期用途、让系统变成高风险，使用方就成了提供方。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贴自己牌子、做重大修改，同样触发。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按用途登记，不按模型登记 · 换模型是变更，改用途是新记录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内部登记是母账，对外那几张表都从它取数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先把内部这本记全，对外的表才填得出来；反过来做，永远在补材料。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335"/>
                <a:gridCol w="2381665"/>
                <a:gridCol w="3402419"/>
                <a:gridCol w="3402419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哪一本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谁要求的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登什么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对不上会怎样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内部用途登记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你自己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全部 AI 用途，含挖出来的影子 AI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后面三本都没有底稿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欧盟数据库登记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欧盟法案第 49 条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附件三高风险系统；自认不高风险的也要登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登记与实际用途不符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中国备案与登记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网信办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对公众提供服务的模型与应用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路线判错，周期差几个月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美国联邦用途清单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OMB M-25-21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各机构按用途公开清单，每年更新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（拿来看别人怎么登）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中国这条的路线分诊（备案还是登记）与周期见 Security 册第 8 章，本册不重讲。这里只强调一件事：三本对外的表都从同一本内部账取数，两头各记一份必然漂移。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按用途登记，不按模型登记 · 内部登记是母账，对外那几张表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登记表活不下去，是因为它没长在取用通道上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靠人自觉填的表，三个月后必然过期。让它成为拿到东西的前置。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挂在钥匙上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没有登记记录，就不发 API key、网关不给路由。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这是唯一真正管用的一招。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自动对账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每月拿网关日志和登记表对一次差集。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有调用没记录的，先挂起再补登。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字段能少则少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六格填得完，三十格没人填。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每多一格，这张表就早过期一个月。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按用途登记，不按模型登记 · 登记表活不下去，是因为它没长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云上能自动收的是「有哪些资产」；「这条用途谁批的、什么时候失效」云替不了。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241"/>
                <a:gridCol w="2721894"/>
                <a:gridCol w="2211567"/>
                <a:gridCol w="2126528"/>
                <a:gridCol w="2296607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技术环节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代表性云服务（多厂商，非绑定）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给客户一句话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该追问什么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责任边界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AI 资产发现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SCC AI Protection、Defender AI-SPM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先把云里在跑的模型、端点、Agent 扫出来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扫得到云内资源，扫得到浏览器里的用法吗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扫出的资产喂登记表；安全侧用法见 Security 第 7 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模型与端点注册表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SageMaker、Vertex AI Model Registry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注册表管模型版本与端点，是清单里的一格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这里每个模型，业务上对应哪几条用途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它不知道用途、负责人、失效条件，那几格你自己建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证据与合规映射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Purview 合规管理器、AWS Audit Manager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控制项映射到条款，技术证据能自动收一部分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要证给谁看：审计、客户还是监管，口径不同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自动收的是技术证据，「谁批的、凭什么」得人写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调用可追溯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网关调用日志、CloudTrail / Cloud Audit Logs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登记表和实际调用每月对一次差集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所有模型调用都过网关吗，直连的有多少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日志证明「谁调了」，证不了「这条用途被批过」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同一环节给多厂商代表选项，不绑死单一供应商；只列有真实关联的环节。列宽放不下的同类产品：第 1 行还有 Purview DSPM for AI（覆盖第三方 AI 站点，需开按量计费，多数能力依赖浏览器扩展与设备接入），第 2 行还有 Azure AI Foundry。缩写：SCC，Security Command Center；AI-SPM，AI Security Posture Management；DSPM，Data Security Posture Management。第 1 行这批产品，Security 册第 7 章已按安全态势讲过一遍，本册只取它一件事——把扫出来的资产喂进用途登记表；谷歌文档写明 AI Protection 在 Standard/Premium/Enterprise 三层级可用（Enterprise 层级 2027-05-21 停用），Assets 页可盘点模型、数据源、端点、管线、Agent、Notebook 与 MCP 服务器；影子 AI 发现另靠 Defender for Cloud Apps 组合。选型提醒：AWS Audit Manager 官方文档页顶已公告不再向新客户开放（2026-08-02 核实），别写进新方案；它的生成式 AI 最佳实践框架 v2 共 110 项控制（72 自动 + 38 手动），覆盖 Bedrock 与 SageMaker AI。服务能力以各云当期文档为准。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按用途登记，不按模型登记 · 上云怎么落地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2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找一条正在做的 AI 用途，按六个字段写一条登记记录，重点写「影响对象」和「失效条件」。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拿网关日志或云账单翻一遍上个月的模型调用，和手上的清单做差集，看能挖出几条没登记的。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差集不为空——至少挖出一条你原来不知道的用途；六格里「影响对象」和「失效条件」都写成了具体的人和具体的事件。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2 章 · 按用途登记，不按模型登记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2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我们已经有模型注册表了，这不就是 AI 清单吗？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注册表登的是模型版本和端点，是资产账。治理要的是用途账——同一个模型给 HR 写文案、给简历打分，是两条记录、两个风险档。资产账是清单里的一格，不是清单本身。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影子 AI 怎么找？发问卷行不行？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问卷只收得到愿意填的。先挖事实：网关日志、云账单、身份系统里授权过的第三方 AI 应用、办公套件里开出来的 AI 功能、个人账号下的脚本。拿这份清单去对业务。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登记表建完没人维护，怎么办？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别靠自觉，挂在取用通道上——没登记就不发 API key、网关不给路由。每月拿调用日志和登记表对差集，有调用没记录的挂起。字段要少：六格填得完，三十格没人填。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登记表该建在哪个系统里？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哪个都行，别新开一个没人登录的系统。挂在已有的工单或资产系统上最省事，让申请 API key 的流程顺手把六格填了。关键不在工具，在于不填就拿不到 key。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什么规模以下不值得建？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用途少到一只手数得过来时，一张表格就够用，不必上系统。数量不是判据：只要有一条用途落到外部个人身上，这张表就得有，哪怕只有三行。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按用途登记，不按模型登记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登记单元是用途，模型版本只是其中一格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影子 AI 从五处日志里挖，别指望问卷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登记表挂在发 key 的通道上才活得下去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清单有了，下一步是给每条用途定档——下一章讲这里为什么有两把不同的尺子。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2 章 · 按用途登记，不按模型登记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3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组织风险分层与法律分类是两把尺子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本章回答：客户问「我们这个算不算高风险」，该怎么答？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组织风险分层与法律分类是两把尺子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3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能分开答法律分类与组织分档两个问题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能说出欧盟四档与最相关的几类高风险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能用四个变量给一条用途定内部档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能识别两把尺子错配的三种情形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组织风险分层与法律分类是两把尺子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「算不算高风险」是两个问题，分开答才答得准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一把量法定义务，一把量内部流程。像海关申报与自家安检，过了一个不免另一个。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法律分类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按预期用途对号入座，名单是别人定的。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判错了是违法，不是效率问题。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组织分档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按影响谁、可不可逆、人在不在环，自己定档。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判错了是流程轻重不当。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两把都要量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法律不管的用途，组织可以定成最高档。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法律管的用途，不能因为「觉得还好」就降档。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组织风险分层与法律分类是两把尺子 · 「算不算高风险」是两个问题，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欧盟四档里，只有一档真的会改你的架构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前两档决定能不能做，第三档决定要不要告知，第四档基本无感。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335"/>
                <a:gridCol w="4593252"/>
                <a:gridCol w="4593252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档位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是什么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对企业意味着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禁止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社会评分、职场与学校的情绪推断等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不能做，没有合规方案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高风险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附件三 8 个领域，按预期用途对号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一整套义务，会改架构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透明度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聊天机器人、合成内容标记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要告知、要打标，多是产品侧的事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最小风险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其余绝大多数用途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按自家规矩走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禁止清单出自第 5 条（情绪推断有医疗与安全用途的例外），透明度义务出自第 50 条。附件三 8 个领域依次是：生物识别、关键基础设施、教育与职业培训、就业与劳动者管理、基本公私服务的可及性、执法、移民庇护与边控、司法与民主程序。跟企业最相关的是：就业（招聘筛选、评估候选人、绩效与晋升）、信用评分、人寿与健康保险的风险评估与定价、教育（入学录取与学习成果评估）。义务的生效时点与执法节奏见 Security 册第 7 章，本册不另记一份。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组织风险分层与法律分类是两把尺子 · 欧盟四档里，只有一档真的会改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落在名单里还有四个出口，但用了出口要自证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客户最爱说的那句「我们只是辅助人做判断」，法条里确实有这道门，但有前提。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窄程序任务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只做一个很窄的程序性动作，比如把简历格式化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改进人工结果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人已经做完了，AI 只做润色改写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只找模式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发现与历史决定的偏差，不替代也不影响人的判断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准备性工作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为后面那次评估做准备，本身不是评估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画像一票否决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只要对自然人做画像，上面四条一概不算数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用了出口不是免检：提供方要在上市前写下判定依据并在欧盟数据库登记，监管来问拿得出来。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组织风险分层与法律分类是两把尺子 · 落在名单里还有四个出口，但用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内部定档看四个变量，不看用没用大模型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美国联邦那套的判据值得抄一句：输出是不是这次决定的主要依据。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影响谁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决定落在外部个人身上，比落在内部流程上高一档。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本人不知情、没处申诉，再加一档。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可不可逆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发出去的钱、删掉的数据、发出的邮件，收不回来。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可逆的错误便宜得多。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人在不在环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人是能推翻它，还是只是点个确认？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走过场的复核，按「没有人在环」算。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爆炸半径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它能碰到多少系统、多少数据，自主度越高越大。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自主度见 Agent 册第 1 章，半径见 Security 册第 5 章。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组织风险分层与法律分类是两把尺子 · 内部定档看四个变量，不看用没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两把尺子错配的三种情形，第三种最容易让人松劲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两把尺子给出不同答案时，取严的那把——这是唯一稳的处理方式。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567"/>
                <a:gridCol w="3742639"/>
                <a:gridCol w="5103632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情形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例子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该怎么办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法律不管，组织高危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内部裁员名单预筛，不对外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法律没名单，风险照样在，按最高档走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法律管，业务觉得低危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「不就是个招聘助手」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名单上有名字就按名单来，感觉不作数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法定义务被删了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科罗拉多改法删掉了影响评估义务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义务没了风险没变，别顺势撤内部流程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科罗拉多 SB26-189（2026-05-14 签署、义务 2027-01-01 起）取代 2024 年的 SB24-205：高风险 AI 框架换成面向自动化决策技术的告知、解释与人工复核要求，部署方的影响评估与风险管理程序义务被删除。反向的例子是纽约市第 144 号地方法，一直没松：自动化雇佣决策工具要每年做独立偏见审计并公开摘要，使用前至少提前 10 个工作日告知。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组织风险分层与法律分类是两把尺子 · 两把尺子错配的三种情形，第三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3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拿第 2 章那条登记记录先答法律分类：落不落在附件三那 8 个领域里？落了的话四个出口哪个用得上？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再答组织分档：影响谁、可不可逆、人在不在环、爆炸半径四项各打一档，取最高的那个。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两个答案分别写下来且不互相替代；若用了第 6 条第 3 款的出口，写得出具体判定理由，而不是一句「我们只是辅助」。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3 章 · 组织风险分层与法律分类是两把尺子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3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我们这个只是辅助，人最后拍板，算高风险吗？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法条里确实留了这个出口，但要看人是真能推翻还是走过场；而且只要对自然人做画像，一律算高风险。用了出口也不免检：提供方要写下判定依据并登记，监管来问拿得出来。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美国那边法律松了，我们是不是可以简化流程？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科罗拉多 2026 年改法确实删掉了部署方的影响评估与风险管理程序义务。但义务没了风险没变——错误的筛选照样让人丢掉机会。法律是底线不是目标，内部该多重还多重。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内部分档怎么定才不吵架？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把判据写成四个能对答案的变量：决定影响谁、错了可不可逆、人能不能推翻、它能碰到多少系统。四项各打一档取最高。争的是变量取值，不是「我觉得还好」。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同一条用途在欧盟和美国判出两个档，听谁的？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两边都听，取严的那把。欧盟按预期用途对号入座，美国联邦看输出是不是这次决定的主要依据——判据不同，答案不同很正常。内部只留一个档：两者中最高的那个。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内部档能不能比法律档低？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不能。法律那把是底，内部只能往上加，不能往下减。反过来可以：法律没管的用途，组织照样能定成最高档——内部裁员名单预筛就是这种。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组织风险分层与法律分类是两把尺子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法律分类和组织分档是两个问题，分开答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落在名单里还有四个出口，画像一票否决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法定义务被删，风险不会跟着删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档定完了，接下来是这条用途该做多深的评估——下一章讲它为什么必须赶在架构冻结前。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3 章 · 组织风险分层与法律分类是两把尺子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4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影响评估在架构冻结前做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本章回答：影响评估到底产出什么，晚一步为什么就白做？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影响评估在架构冻结前做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4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能说清影响评估的产出是架构约束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能列出一份影响评估必须写到的六格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能走完一次评估的五步并落到签字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能讲清它不解决什么、替不了什么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影响评估在架构冻结前做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影响评估的产出是几条架构约束，晚了就改不动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像消防评审在图纸阶段做——楼盖完了再看疏散通道，只能拆墙。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人在环放哪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复核插在推荐之后还是执行之前，是两套接口。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上线后再插，等于重做一遍流程。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留什么日志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要能复盘一次决定，就得留下当时的输入与依据。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事后补日志，补不出历史。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申诉入口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被拒的人怎么找到人工复核。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没预留入口，只能靠人工救火。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能不能删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数据要能按人删除，会反过来约束怎么存、怎么训。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冻结后再谈删除，代价最大。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影响评估在架构冻结前做 · 影响评估的产出是几条架构约束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六格写不全，这份影响评估就签不出字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欧盟法案第 27 条和美国那份联邦备忘录列的清单高度重合，取交集就够用。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489"/>
                <a:gridCol w="4593214"/>
                <a:gridCol w="4423135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要写的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具体是什么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漏了会怎样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用在哪、用多久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这条用途嵌在什么流程里，多久用一次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评的是想象中的系统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影响谁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会被这个决定落到身上的人群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风险大小算不出来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什么伤害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写具体：被误拒、被多收费、被泄露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没法设控制措施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人怎么盯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复核插在哪一步，能不能推翻结论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人在环变成走过场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出事怎么办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伤害真发生时的补救与申诉路径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事后临时想办法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谁签字接受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独立于开发的人复核，风险接受人签名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没人担，等于没结论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美国那份还多要两格：与现有流程相比的收益与成本、重评的时间表与触发条件。欧盟第 27 条第 4 款写得很清楚：若这些在数据保护影响评估（Data Protection Impact Assessment，DPIA）里已经做过，基本权利影响评估（Fundamental Rights Impact Assessment，FRIA）可交叉引用其相关章节，不必重做。第 3 款另有一条：做完还要连同模板报市场监管机构。这六格与 ISO/IEC 42005:2025（AI 系统影响评估指南，ISO/IEC 42001 的配套件）的评估文档要求同源，拿哪一份当模板都行。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影响评估在架构冻结前做 · 六格写不全，这份影响评估就签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结论不是「安全」，是「谁接受了哪些残余风险」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把「有没有风险」这种没法证伪的问法，换成五步能对答案的动作。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谁被影响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列出人群，含最容易被误伤的那一小撮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什么伤害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写到具体：被误拒、被多收费、被泄露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有多大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多少人、多久能发现、还能不能挽回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现在挡住多少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已有的控制措施各挡住了哪一段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剩下的谁接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残余风险写清楚，由能担的人签字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第五步是全流程唯一不能外包的一步——签字的人必须有权叫停这条用途。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影响评估在架构冻结前做 · 结论不是「安全」，是「谁接受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影响评估不解决什么：三个最常见的误用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这一页比前三页更值钱——它决定你在客户面前不会把话说满。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它不是评测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它答「会伤到谁、怎么兜」，不答「准不准」。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准不准是评估集的活，见 Evaluation 册。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它替不了 DPIA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法条允许引用数据保护影响评估，不是取代。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两份盯的对象不同：一个盯数据，一个盯人。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它不是一次性的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换模型、扩人群、加权限都要重评。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归档之后再没人看，是最常见的死法。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影响评估在架构冻结前做 · 影响评估不解决什么：三个最常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4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给第 3 章定成高档的那条用途做一次影响评估，六格写满，「什么伤害」那格写到具体的人和场景。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找一个没参与开发的人复核这份评估，把他提出的疑问原样留在文档里，不要改掉。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六格写满、伤害写到具体人群与具体损失、独立复核意见原样保留，且末尾有风险接受人签名——签名的人有权叫停这条用途。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4 章 · 影响评估在架构冻结前做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4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影响评估和我们做的模型评测是一回事吗？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不是。评测答「准不准」，靠评估集打分，见 Evaluation 册。影响评估答「会伤到谁、有多重、谁来兜、怎么申诉」。分数很高，照样可能有严重的影响问题。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我们已经做过数据保护影响评估了，还要再做一份吗？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不用重做，可引用。欧盟法案第 27 条第 4 款允许引用或纳入数据保护影响评估的相关部分。两者盯的对象不同：一个盯数据怎么收怎么存，一个盯这个决定落到人身上会怎样。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什么时候做？上线前一周来得及吗？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来不及。它的产出是几条架构约束——人在环插在哪、留什么日志、留不留申诉入口、数据能不能按人删。这几件冻结之后再改就是重做。它该赶在方案定稿前，不是上线评审时。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哪些用途可以豁免影响评估？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法条只压在几类人身上：公共机构、提供公共服务的私营主体，以及信用评分与人寿健康保险的部署方。其余的法律不强制；只要决定落到外部个人身上，自己做一遍划算。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评估要花多久、谁来做？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一条中等复杂度的用途，业务、法务、技术坐下来对一遍就能出初稿；真正卡住的是「谁签字接受残余风险」这一步。牵头的是业务负责人，复核的人必须没参与开发。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影响评估在架构冻结前做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影响评估产出的是架构约束，不是一份存档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结论是「谁接受了哪些残余风险」并签字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它可引用数据保护影响评估，替不了评测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评估摆出了残余风险，接下来就得有人拍板——下一章讲五种决定分别在什么时候用。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4 章 · 影响评估在架构冻结前做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5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五种决定：批准、条件批准、例外、暂停、退役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本章回答：「这个 AI 用途到底能不能上」，为什么只给「能」和「不能」两个答案是不够的？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五种决定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5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能说清五种决定各用在什么时候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能把条件批准写成可验收的样子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能判断一条例外该不该给、给多久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能回答谁有权喊停、停完做什么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五种决定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「能不能上」有五个答案，只给两个等于把风险藏起来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同一句「先别上」，背后可能是五种完全不同的处置。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1071"/>
                <a:gridCol w="2892064"/>
                <a:gridCol w="3572560"/>
                <a:gridCol w="3062142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决定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什么时候给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必须同时写下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有效期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批准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风险已知，现有控制够用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批的是哪个用途、哪个版本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到下次复核日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条件批准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可以上，但有几件事没做完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条件、验收句、日期、负责人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条件到期即失效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例外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不满足某条要求，业务仍决定做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偏离了哪一条、补偿措施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最短，通常按季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暂停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出现新证据，先停下再说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停哪些流量、谁能恢复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到复评结论出来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退役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不再使用，或被别的方案替换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停用日、证据封存、通知谁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义务可能还在跑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「不批准」是缺省答案，不占一格——它不需要设计；需要设计的是这五种。停用为什么单算一种，见本章「退役最少被设计，义务却常常在停用之后还挂着」一页。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五种决定 · 「能不能上」有五个答案，只给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条件批准最常用，也最容易写成一句空话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「加强监控后上线」这种条件，三个月后没人能判定它做到没有。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验收句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条件要写成一句能判真假的话，别用「加强」「优化」。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反例：加强人工抽检。正例：每周抽检 200 条，误拒率低于 2%。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到期日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条件必须带日期，到期没做到就自动降回暂停。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没有日期的条件，六个月后会变成「一直在推进」。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守门人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写名字，不写部门——部门不会在周五下午点头。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判定的人最好不是提条件的人，也不是交付的人。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一个例子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筛简历模型的条件是：头两个月所有被拒简历人工复核。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两个月到期复核率不达标，用途自动降回暂停，不用再开会。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五种决定 · 条件批准最常用，也最容易写成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例外的价值在于把风险从暗处搬到桌面上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例外为零通常不是做得好，是流程被绕开了。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例外是什么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明知不满足某条要求，业务上仍决定先做，并把这件事记下来。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它承认的是一次取舍，不是承认那条要求不重要。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三样必备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偏离了哪一条、为什么、谁批的。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补偿措施：这条控制不做，改用什么顶上。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到期日通常按季，不给「长期例外」。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怎么看健康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该盯的是过期未清的例外条数，不是例外总数。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总数为零而事故照出，说明例外都躲在暗处。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边界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例外挡不住法定义务——法律要求的那几条给不了例外。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例外也不能用来绕开「谁有权批」，只能绕开技术要求。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五种决定 · 例外的价值在于把风险从暗处搬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暂停按钮要先接好线，出事那天才按得下去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临时找人、临时想办法，就是事故被拖长的那几个小时。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先建机制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事先建好、责任落到人——NIST 风险管理框架的原话。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指定人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谁能按、谁能替，写名字不写部门。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定范围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按下去停什么：全停、停写操作，还是转人工。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限时长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默认 5 个工作日内出复评结论，否则往上升级。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定去向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复评只有三条路：恢复、改条件批准、退役。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欧盟人工智能法案更硬：高风险系统的部署方发现风险要及时通知并暂停使用。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五种决定 · 暂停按钮要先接好线，出事那天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退役最少被设计，义务却常常在停用之后还挂着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「不用了」不是一个动作，是四件必须做完的事。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停流量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先断入口，再下线服务；留一段只读期用来回溯。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封证据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模型版本、评测报告、日志按法定年限封存，不随服务一起删。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欧盟法案要求高风险系统的技术文档，投放市场后保存十年。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通知人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受过这个系统影响的人、监管，以及依赖它的下游。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纽约市 Local Law 144：招聘工具停用后，摘要还要挂满六个月。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处置资产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模型权重、微调数据、向量索引各自的去向要写明。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别让「退役」变成「没人再看，但服务还在跑」。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五种决定 · 退役最少被设计，义务却常常在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谁能拍板看的是用途的暴露面，不是模型大小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同一个模型，写职位描述和筛简历，走的是两条授权线。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319"/>
                <a:gridCol w="3062142"/>
                <a:gridCol w="2892064"/>
                <a:gridCol w="3232312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用途档位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典型例子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谁作决定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独立复核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内部写作助手、会议纪要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业务负责人自批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不要求，抽查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中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对外客服问答、检索问答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业务与风险两签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上线前一次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筛简历、授信、医疗建议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治理委员会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独立方，逐版本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法定高风险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落进法规清单里的用途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委员会加法务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按法规要求走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美联储 SR 26-2 的口径是「重要性由用途与暴露共同决定」，但它在脚注里写明生成式与 agentic AI 模型不在本指引范围内。发布门禁、金丝雀这些技术动作见 AI-Ops 第 5 章，本页只管谁有权说话。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五种决定 · 谁能拍板看的是用途的暴露面，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5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挑一个你正在推的 AI 用途，把它归进五种决定里的一种，并写出「不给批准」的那个理由。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给它起草一条条件批准：一句能判真假的验收、一个日期、一个名字。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找一条现在事实上存在却没走流程的例外，补上偏离项、补偿措施和到期日。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三张纸交给不在场的同事，他能照着判断做到没有——验收句里不出现「加强」「优化」这类判不了真假的词。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5 章 · 五种决定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5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我们已经有上线审批流程了，为什么还要单开一套？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上线审批问的是「做完没有」，治理决定问的是「这个用途能不能用、条件是什么」。同一个模型换个用途，代码一行不改，风险却换一档。可以共用工单系统，不能共用一张表。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条件批准和「先上线再优化」有什么区别？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区别是三样写死的东西：一句能判真假的验收、一个日期、一个名字。到期没做到，用途自动降回暂停，不需要再开会。缺了这三样，条件批准就是「先上线再说」换个说法。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例外太多，是不是说明治理没做好？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例外为零更可疑，通常说明流程被绕开了。健康的样子是：例外有数、每条有到期日和补偿措施、有人认领，总量在降。要盯的是过期未清那几条。法定义务给不了例外。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五种决定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5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出问题时到底谁能喊停？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事先指定，别临时找。NIST 的 AI 风险管理框架把停用单列一条：机制先建好、责任到人。欧盟法案对高风险系统的部署方更硬：发现风险要及时通知并暂停使用。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停用之后是不是就没事了？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不一定。纽约市 Local Law 144：偏见审计摘要在工具最后一次使用后还要挂满六个月。退役有四件事：停流量、封证据、通知受影响的人、处置模型与数据。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我们是银行，照 SR 11-7 那套模型风险管理走行不行？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SR 11-7 已在 2026-04-17 被 SR 26-2 取代。能借它的分层思路：重要性由用途与暴露共同定。脚注排除了生成式与 agentic AI。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五种决定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「能不能上」有五个答案，只给两个会把风险藏进沉默里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条件批准要带验收句、到期日、负责人，缺一样就是空话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暂停和退役都要事先接线，退役之后义务可能还挂着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五种决定都得有依据；下一章讲那份依据长什么样、少了哪一件就不能拍板。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5 章 · 五种决定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6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证据包怎么组装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本章回答：作决定的那一刻，桌上到底该摆着哪几件东西？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证据包怎么组装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6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能列出一个用途的证据包最少几件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能判断一份材料算证据还是算背景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能说清证据要留多久、依据哪一条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能给每份证据写出它证明不了什么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证据包怎么组装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证据包的标准只有一条：让不在场的人能重做这次判断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它更像一本实验记录本，不像交上去的作业。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三个判据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会不会改主意：这份材料能推翻某个结论吗？不能就不是证据。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追不追得到源：数据、版本、评测集都要能点回去。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会不会自己报警：过期了要有人被通知，而不是靠人想起来。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常见的假证据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截图、汇报 PPT、供应商白皮书——它们说明有人做过事。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它们答不了「换个人来看，会不会得出同样的结论」。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顺序反了最伤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证据是决定的输入，不是决定之后补的材料。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补出来的证据包，最容易在第一次真出事时全线垮掉。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证据包怎么组装 · 证据包的标准只有一条：让不在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一个用途的证据包，少于这六件就没法拍板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六件不是模板，是六个必须有人回答的问题。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489"/>
                <a:gridCol w="3402390"/>
                <a:gridCol w="1871319"/>
                <a:gridCol w="3742639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证据件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它回答哪个问题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谁出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缺了会怎样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用途说明与边界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用在哪、明确不用在哪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下次扩用途时无从判定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影响评估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会影响谁、最坏是什么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业务与风险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风险只剩技术那一半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评测报告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在我们自己的数据上多少分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交付方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只剩厂商宣传口径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数据来源与权限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数据哪来的、谁有权看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数据方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越权检索没人负责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人在环上的设计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哪一步人能改、能拒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出错时没人能兜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监控与日志接线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上线之后靠什么看得见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平台方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事后什么都复核不了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六件的深浅按用途档位缩放：档位低的可以写得短，但不能少件。数据权限的执行点怎么落，见 Data-Engineering 第 7 章。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证据包怎么组装 · 一个用途的证据包，少于这六件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「模型很强」不是证据，「在你这份集上多少分」才是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同一个模型换一份评测集，分数可以差出两档。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哪一档要附什么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低档：抽检记录加一句结论就够。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中档：自有评测集跑一轮，谁做的评测要标明。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高档：评测由独立方做，再加一份红队报告。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证据绑版本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评测报告上要写死模型版本和提示版本。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任一换版，这份报告对新版就不作数。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换版没重测，用途按原条件降回暂停。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多久重测一次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报告要写有效到哪天，到期没重测就当没有。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高档用途通常按季重测，低档跟着换版走。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细法看别册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评测集怎么建、判官怎么校准，见 Evaluation 第 5、第 4 章。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这里只管一件：这份结果够不够支撑这一次决定。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证据包怎么组装 · 「模型很强」不是证据，「在你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证据留多久，法规已经替你写死了几个数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云上的默认保留期，常常比法定要求短一个数量级。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取最长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先查落在哪几部法上，按最长那条设。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对默认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Cloud Logging 默认日志桶只存 30 天。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补差额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欧盟法案：技术文档 10 年，自动日志至少 6 个月。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锁不可改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对象存储的保留锁，让日志到期前删不掉。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记退役后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LL144：招聘工具停用后摘要还要挂 6 个月。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先按最长那条设，再往下减；反过来做，补不回已经被删掉的那一段。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证据包怎么组装 · 证据留多久，法规已经替你写死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p.59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一份证据最值钱的一句，是它证明不了什么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写不出这句话，说明还没弄清它的适用范围。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评测报告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证明的是这份集上的表现，不是生产分布上的表现。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不能外推到没测过的语种、渠道和客群。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红队报告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证明这些攻法当时没打穿，换个攻法它管不着。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模型或提示一换版，这份结论就要重做。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影响评估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证明那一刻想清楚了谁会受影响、最坏是什么。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它证明不了控制真的建起来了，那要看监控与抽检记录。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怎么写这句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格式：这条结论支持 ___ 的判断，不支持 ___ 的判断。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写不出来，这份材料就还不能进包。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证书类的纸各自能证明什么，见第 8 章。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证据包怎么组装 · 一份证据最值钱的一句，是它证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证据包特有的三格；注册表与调用日志那两格见第 2 章。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241"/>
                <a:gridCol w="2721894"/>
                <a:gridCol w="2211567"/>
                <a:gridCol w="2126528"/>
                <a:gridCol w="2296607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技术环节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代表性云服务（多厂商，非绑定）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给客户一句话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该追问什么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责任边界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证据归档与检索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S3、Azure Blob、GCS 归档层加标签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证据要能按用途和版本翻出来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三年后审计来问，谁去翻、怎么翻？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云存得下，索引字段得你自己定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保留期与不可删改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S3、Azure、GCS 三家都有对象锁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默认保留期普遍短于法定年限，差额自己补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你们受哪条年限约束？现在设了多少天？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锁保证删不掉，保证不了内容是对的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评测结果绑版本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Model Cards、Azure ML 实验记录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评测报告要挂在一个版本号上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换版本时，旧报告会被标失效吗？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平台记得下指标，绑用途要自己接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同一环节给多厂商代表选项，不绑死单一供应商；注册表与调用日志的云落点见本册第 2 章，这里不重列。三家产品名分别是：S3 Object Lock、Azure 不可变 Blob（时间保留加法务保留）、Cloud Storage Bucket Lock；Model Cards 在 SageMaker 与 Vertex AI 都有。日志保留的默认值以 Cloud Logging _Default 桶 30 天为例，其余各家自查。服务能力、默认值与生命周期状态会月级变动，出方案前按当期官方文档逐项复核。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证据包怎么组装 · 上云怎么落地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6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挑一个已上线的 AI 用途，照六件套点一遍，把缺的那几件写下来。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给你手上最硬的那份证据补一句「它证明不了什么」。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查一下这条链路的日志开没开、默认存多久，和你落到的法定年限做个差。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缺口有名有姓，日志差额是一个具体天数，而不是一句「需要进一步梳理」。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6 章 · 证据包怎么组装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p.62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6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证据要留多久？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取你落在的几部法里最长那条。欧盟法案：高风险系统技术文档十年，自动日志提供方与部署方各至少六个月。纽约市 LL144：审计摘要在最后一次使用后再挂六个月。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云平台不是都有日志吗，为什么还要单独设计？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默认值不够。Bedrock 的模型调用日志、Vertex AI 的数据访问审计日志都默认关闭，Cloud Logging 默认桶只存 30 天，差额自己补。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供应商的模型卡和白皮书算不算证据？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算背景，不算你这个用途的证据。它证明的是模型在厂商测试条件下的表现，证明不了它在你的数据、你的提示、你的人在环设计下的表现。能进包的是你自己那份评测报告。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证据包怎么组装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p.63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6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买了合规平台自动收证据，是不是就够了？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技术类控制能自动取证，流程类还得人工。AWS 文档写明：这套控制项不验证你是否合规，也不保证过审。工具本身也会退役——Audit Manager 已不接新客户。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证据包做一次就能一直用吗？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看件。用途说明、数据来源这几件能沿用；评测报告和监控接线绑着版本，换版就得重开。所以每件都要写清有效期和绑定对象。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客户要我们把证据包交给他，能给吗？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结论和边界能给：评测口径、有效期、它证明不了什么。原始日志和评测集样本涉及数据权限，按数据分级和合同走。给之前先问清他要拿给谁看。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证据包怎么组装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p.64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证据包的标准是让不在场的人能重做这次判断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厂商材料是背景，你自己那份评测才是证据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保留期按最长法定要求设，云上默认值常常不够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证据是某一天的快照；下一章讲哪些变化会让这张快照连同批条一起作废。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6 章 · 证据包怎么组装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p.65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7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什么变化让原来的批准失效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本章回答：批准有保质期——哪些变化一发生，那张批条就不作数了？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什么变化让原来的批准失效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p.66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7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能说出批准依赖的四个前提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能判断一次改动要不要重新决定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能讲清「实质性修改」的法律含义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能设计供应商变更的接收机制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什么变化让原来的批准失效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p.67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批准批的是一组前提，前提换了批条就不作数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批的是「这辆车、这条路、这个司机」，换一样就不是原来那件事。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四条腿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用途：给谁用、决定什么、影响谁。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系统：哪个模型、哪个版本、哪套提示与护栏。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数据与人：数据从哪来，人在哪一步能改、能拒。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最反直觉的一点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最危险的变化常常不带代码改动——用途换了，代码一行没动。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版本升级看得见，用途扩展看不见，后者出的事更多。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两种失效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主动失效：有人改了东西，触发重新决定。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被动失效：什么都没改，批准到期了也要再看一次。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什么变化让原来的批准失效 · 批准批的是一组前提，前提换了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p.68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六类变化会让批条失效，各自该做的事不一样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「重新评估」不是一个档位，是三个。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1586"/>
                <a:gridCol w="3062168"/>
                <a:gridCol w="3402419"/>
                <a:gridCol w="2381665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变化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典型信号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该做什么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谁发起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用途扩展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同一模型被接到新场景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重新分档，可能重做评估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模型或版本换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换厂商、换版本、改提示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按档位复评，重跑评测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交付方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数据变了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新数据源、权限范围变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查权限与来源合法性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数据方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人退出环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人工复核从必选改可选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按高一档重新判定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业务方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供应商变更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退役公告、默认参数改动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确认影响面，排迁移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平台方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法规变了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分类、义务或时点调整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重对法律分类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法务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三个档位是：只登记、局部复核、重新完整评估。怎么判档见本章「触发之后走三档，不是每次都从头再来」一页。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什么变化让原来的批准失效 · 六类变化会让批条失效，各自该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p.69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最隐蔽的一种变化：代码一行没改，风险换了一档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为什么要拆成两条记录见第 2 章，这里管它怎么被发现。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怎么发现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从调用侧看：同一把密钥出现没登记过的调用来源。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从合同侧看：新场景先进需求单，不进变更单。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监管也这么看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SR 26-2：把模型用到预期用途之外，会带来额外的不确定与风险。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它给的动作是补做分析、复核现有控制，不是默认放行。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角色也会翻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欧盟法案：改变用途使系统变成高风险，你就从部署方变成提供方。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义务怎么分见第 8 章，这里只强调它由「改用途」触发。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发现之后改哪一格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新用途另开一条登记，重走分档与评估。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旧批条不作废，但它盖不住新用途，先停到批下来。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什么变化让原来的批准失效 · 最隐蔽的一种变化：代码一行没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p.70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「实质性修改」有法律定义，不是你说了算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这条定义会直接改变你的架构决定，值得原样记住。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定义三要件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投放市场或投入使用之后发生的更改；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初次符合性评估里未预见、未计划；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影响了合规性，或改变了已评估的预期用途。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关键豁免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初次评估时已预先声明、并写进技术文档的变化，不算实质性修改。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持续学习和定期重训想不触发重评，就得在第一次评估时把变化范围写清。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它改变什么决定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架构上：把「模型会怎么变」提前写成可声明的范围，而不是事后解释。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商务上：重评估的成本和周期要提前算进合同。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边界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这是高风险系统那条线上的定义，别拿去套所有 AI 应用。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换成中国口径要另看备案与登记规则，见 Security 第 8 章。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什么变化让原来的批准失效 · 「实质性修改」有法律定义，不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接口没变、行为变了：治理接的是告警之后那一步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怎么发现见 AI-Ops 第 4 章；这一页从告警响了开始。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先分清哪一种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同名模型换了权重、旧版本要退役、平台改了默认参数。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前两种按「模型换了」走，第三种先看能力边界动没动。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判档看边界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只是分数上下波动，登记一笔就够。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能力边界变了才按重新评估走，不看版本号变没变。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窗口期怎么过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复评没出结论前：高档用途限流，低档照常跑。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退役公告给的是迁移窗口，复评要在窗口内跑完。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批条与证据包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批条上的模型版本改掉，旧批条标失效日。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重开的是评测报告和监控接线，用途说明沿用。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什么变化让原来的批准失效 · 接口没变、行为变了：治理接的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p.72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触发之后走三档，不是每次都从头再来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把复评做成一件小事，它才会真的被做。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判档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只登记、局部复核，还是重新完整评估。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806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40675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定期间处置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复评期间继续跑、限流跑，还是先暂停。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1814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114422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只查受影响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局部复核只重跑被这次变化碰到的那几件证据。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556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88169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换批条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结论落成新的决定，旧批条标注失效日。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930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661916" y="1920240"/>
            <a:ext cx="1962851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5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设下次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没触发也要有到期日，到期就再看一次。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法律基础本身也会变：科罗拉多那部 AI 法未及生效就被诉讼与新法改写过一轮。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什么变化让原来的批准失效 · 触发之后走三档，不是每次都从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p.73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7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拿一个已批准的用途，把它依赖的四个前提逐条写出来：用途、系统、数据、人的位置。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给每条前提配一个「它变了我怎么知道」的信号来源，配不上的那条标出来。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查一遍你们在用的模型有没有退役公告，把迁移窗口写进日历。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四条前提各有一个具体的信号来源和一个接收人；配不上信号的那几条被明确记成缺口，而不是空着。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7 章 · 什么变化让原来的批准失效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p.74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7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我们只是把模型从 v1 升到 v2，也要重新走一遍吗？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看档位，不是每次都从头再来。低档用途登记一下即可；高档用途要重跑评测、更新证据包。判断标准是能力边界有没有变，不是版本号变没变。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业务偷偷把它接到新场景了，怎么办？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先停新场景那条流量：旧批条盖不住它。再按新用途另开一条登记，重走分档与评估——这一步别省，新场景往往比原来那条高一档。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什么叫「实质性修改」，谁说了算？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欧盟法案有定义：投放市场后发生、初次符合性评估未预见、并且影响了合规性或改变了已评估的预期用途。关键在于——初次评估时就声明并写进技术文档的变化，不算。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什么变化让原来的批准失效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p.75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7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模型持续学习、定期重训，是不是每次都要重新评估？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取决于第一次评估时说了什么。预先声明并写进技术文档的变化范围内的更新，不算实质性修改。所以「变化范围怎么写」是个架构决定，要在第一次评估前定，事后补不上。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客户在我们的模型上贴自己的品牌，责任怎么算？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欧盟法案列了三种情形会让下游方变成提供方：贴自己名称或商标、对已上市的高风险系统作实质性修改、改变用途使系统变成高风险。这句话要在合同之前说清。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法规本身变了怎么办，我们的批准还算数吗？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科罗拉多那部 AI 法就是例子：原法被起诉、总检察长同意暂缓执法，新法 2026-05-14 签署即取代它，义务 2027-01-01 起。批条里要写清依据的是哪一版。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什么变化让原来的批准失效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p.76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批准依赖用途、系统、数据、人的位置四个前提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最危险的变化不带代码改动：用途悄悄扩了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预先声明的变化不算实质性修改，这是架构决定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触发和证据都要靠框架给的语言来对齐；下一章讲各框架分别能证明什么、不能证明什么。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7 章 · 什么变化让原来的批准失效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p.77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8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各框架分别能证明什么、不能证明什么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本章回答：客户把一摞证书和框架名摆到桌上，哪一张能兑现他真正想要的那句保证？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8 章 · 各框架分别能证明什么、不能证明什么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p.78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8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 42001 证书证明什么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能判断义务落在提供者还是部署者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能指出哪些用途必须做 FRIA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能拆开客户那句「我们合规了」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各框架分别能证明什么、不能证明什么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p.79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没有一张纸能证明「这个用途现在是安全的」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把这些纸当体检单看：血常规正常，不代表这个人没病。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665"/>
                <a:gridCol w="1871335"/>
                <a:gridCol w="3317379"/>
                <a:gridCol w="3487458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这张纸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谁出的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能证明什么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不能证明什么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ISO/IEC 42001 证书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第三方认证机构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组织有一套 AI 管理体系在运转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不给任何单个用途做背书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NIST AI RMF 自评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自己填，无认证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按统一骨架把风险盘过一遍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谁都能自称做过，无人核验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EU 符合性声明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提供者自己签署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该高风险系统满足法定要求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只覆盖法律点名的那张清单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SR 26-2（原 SR 11-7）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美国银行监管三家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模型有独立验证与有效挑战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生成式与代理式明确不在范围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年度偏见审计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独立审计方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某工具某时点的选择率比值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换版本即失效，不等于公平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三者分工（NIST 给方法论／欧盟法案给法律底线／42001 给可认证体系）见 Security 册第 7 章，这里换的是「能兑现什么」这把尺子。SR 11-7 已于 2026-04-17 被 SR 26-2 与 OCC Bulletin 2026-13 取代。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各框架分别能证明什么、不能证明什么 · 没有一张纸能证明「这个用途现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p.80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42005 教你怎么做评估，42006 管的是审你的那个人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客户问「除了 42001 还有什么」，这两份最常被漏掉。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42005 给你用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2025-05-28 发布，讲 AI 系统影响评估怎么做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不认证、不需要外部审核，管的是什么时候做、留什么文档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42006 管审核方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2025-07-07 发布，规定认证机构的审核员能力与审核工时怎么算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它约束的是发证那一方，不直接落到你身上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拿到证书先看两行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证书上的适用范围是企业自己划的，看它圈没圈你要买的那个系统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再看发证机构有没有对应的认可资质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各框架分别能证明什么、不能证明什么 · 42005 教你怎么做评估，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p.81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义务不看合同怎么写，看你实际做了什么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同一套系统，身份不同，要留的东西完全不同。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227"/>
                <a:gridCol w="3912776"/>
                <a:gridCol w="2211549"/>
                <a:gridCol w="3232285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身份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主要义务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要留多久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一句话陷阱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提供者（provider）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技术文档、日志能力、符合性声明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文档 10 年，日志至少 6 个月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把系统卖出去不等于责任卖出去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部署者（deployer）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按说明书用、指定有能力的人做人工监督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日志至少 6 个月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告知劳动者与被影响的人也是义务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变身（第 25 条）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贴自己牌子、做实质性修改、把非高风险改成高风险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按提供者算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合同写「我们只是用户」不管用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留存期来自欧盟人工智能法案第 18、19、26 条；10 年从投放市场或投入使用起算。这些高风险义务的适用起点已延后——附件三独立系统 2027-12-02、附件一嵌入式 2028-08-02，倒排回来就是现在得动；时间线在 Security 第 7 章登记，本册只引用。核实 2026-08-02。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各框架分别能证明什么、不能证明什么 · 义务不看合同怎么写，看你实际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p.82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同一个模型，写招聘文案和筛简历要分成两条记录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贯穿全册的那个例子，摆到四张纸上就散开了。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489"/>
                <a:gridCol w="2721894"/>
                <a:gridCol w="2892064"/>
                <a:gridCol w="3402390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这一步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写职位文案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筛简历与排序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为什么不一样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欧盟风险分类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只做文案生成落透明度义务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附件三 4(a) 点名，高风险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定向投放招聘广告也算在内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要不要 FRIA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公共部门或公共服务部署者要做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第 27 条按主体加用途双条件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偏见审计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不适用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纽约市用工场景要年度审计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落在「就业决定」这一步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42001 证书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覆盖不到这一格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覆盖不到这一格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体系认证不给单个用途背书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基本权利影响评估（Fundamental Rights Impact Assessment，FRIA）适用主体：公法机构、提供公共服务的私营部署者，以及附件三 5(b)、5(c)（信贷评估、人寿与健康保险定价）的全部部署者。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各框架分别能证明什么、不能证明什么 · 同一个模型，写招聘文案和筛简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p.83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8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找一份公开的 ISO/IEC 42001 证书，抄下它的适用范围原文，判断它圈住了哪些系统、漏了哪些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拿你手上一个真实项目，写出你方与客户各自是提供者还是部署者，再列出改成什么样会触发身份互换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把「我们已经通过 42001」这句话，翻译成三句你敢在客户面前说的具体话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拿得出一句反问：这张证书的适用范围里，有没有我们要上的这个系统。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8 章 · 各框架分别能证明什么、不能证明什么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p.84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8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你们有 ISO 42001 认证吗？没有我们不能采购。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证书证明的是有一套体系在跑，适用范围还是企业自己划的，它不给单个用途背书。该看的是这个用途自己的记录：谁批的、凭什么证据、什么时候复核。两样我们都能给。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出了事到底谁负责？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先定身份：提供者管技术文档、日志与符合性声明；部署者管按说明书用、安排有能力的人监督。但贴自己牌子或做实质性修改，部署者就按提供者算，合同怎么写都不顶用。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我们是银行，按 SR 11-7 那套做行不行？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那套已在 2026-04-17 换成 SR 26-2 与 OCC Bulletin 2026-13。修订版把生成式与代理式排除在适用范围外，这块得用你们自己的治理接住，别指望它兜底。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各框架分别能证明什么、不能证明什么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p.85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8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NIST AI RMF 我们做了自评，够不够？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自评的价值是用同一套骨架把风险盘了一遍，短板也在这儿——没有外部核验，谁都能说自己做过。对外要拿得出手，得配具体证据：哪几个用途盘过、发现了什么、改了什么。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我们只是拿现成大模型做个应用，法规轮不到我们吧？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部署者一样有义务：按说明书用、安排有能力的人做人工监督、日志至少留六个月、在工作场所使用要告知劳动者与被影响的人。而且一旦改了用途方向，身份可能就变了。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做一次偏见审计，公平性是不是就交代过去了？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审计报的是某工具在某时点的选择率比值，换版本、换人群就不成立。它证明你那天测过，不证明系统公平。要交代得说清多久重测、超阈值时谁有权停。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各框架分别能证明什么、不能证明什么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p.86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每张纸只答它自己那一格，没有一张说「现在安全」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先定提供者还是部署者，改一改身份就会互换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42005 给你做评估，42006 管审你的那家机构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框架讲的是通用义务，落到中国还要对上备案与登记这条线——下一章讲两把尺子怎么对齐。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8 章 · 各框架分别能证明什么、不能证明什么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p.87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9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用途登记与中国备案要求怎么对接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本章回答：内部按用途登记的那张表，怎么跟按服务走的备案对上？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9 章 · 用途登记与中国备案要求怎么对接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p.88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9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能说清备案按服务、登记按用途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能答出备案变更的法定时限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能判断哪些变化要动备案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能拆开「过了备案就合规」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用途登记与中国备案要求怎么对接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p.89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备案数的是服务，你的表数的是用途——两把尺子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备案数的是盒子，你的表数的是盒子里的每件东西。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备案按服务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适用范围与分诊三问见 Security 第 8 章，这里不重讲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一条服务一条备案，编号是对外的那一个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登记按用途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同一个模型，写招聘文案和筛简历是两条独立记录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风险档、影响评估、复核节奏都挂在用途上，不挂在模型上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两张表要对得上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登记表加一列：这个用途对应哪条备案或登记编号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对不上的那几行，就是没人认领的合规缺口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用途登记与中国备案要求怎么对接 · 备案数的是服务，你的表数的是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p.90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算法备案的钟按工作日走，别等下次季度评审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《互联网信息服务算法推荐管理规定》定死了时限；大模型备案另有周期，别混。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开始提供服务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10 个工作日内经算法备案系统填报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16503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09111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备案信息变更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变更之日起 10 个工作日内办变更手续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58687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1295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终止服务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终止之日起 20 个工作日内办注销备案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00871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93479" y="1920240"/>
            <a:ext cx="2531287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4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主管部门受理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材料齐全后 30 个工作日内备案并发编号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治理记录跑季度钟，备案跑工作日钟——两个钟得记在同一张表上。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用途登记与中国备案要求怎么对接 · 算法备案的钟按工作日走，别等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p.91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过了备案，不等于每个用途现在还在批准状态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备案证明的是那道门当时过了，不证明门里现在的样子。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备案证明什么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这个服务上线前，安全评估与算法备案手续走完了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《暂行办法》第 17 条只落在有舆论属性或社会动员能力的服务上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它不证明什么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不证明服务里每个用途都还在批准状态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不证明换了模型版本之后那些评估还成立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框架 2.0 怎么用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《人工智能安全治理框架》2.0（2025-09-15）是技术文件、非强制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拿它当登记表的风险项来源可以，当备案评分表不行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用途登记与中国备案要求怎么对接 · 过了备案，不等于每个用途现在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p.92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9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拿客户一条已备案的服务，往下拆出它实际承载的用途，看有几个没人认领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给登记表补一列「对应备案或登记编号」，把对不上的行圈出来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写一份「哪些变化要在 10 个工作日内动备案」的清单，不超过八条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能指着某一行说：这个用途变了，备案里第几项跟着要改，谁在什么时候去办。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9 章 · 用途登记与中国备案要求怎么对接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p.93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9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我们已经拿到备案号了，治理是不是就算做完了？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备案证明的是这个服务上线前那道门过了。它不回答服务里每个用途现在还批不批准，也不回答换版本后评估还成不成立。这两件只能靠你自己的登记与复核记录回答。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内部员工自己用，也要备案吗？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备不备案照 Security 第 8 章的分诊三问走。本册只答后半句：不备案不等于不用管——内部用途一样进登记表、一样有负责人和复核日，不进就是影子 AI。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我们换了个底座模型，要不要重新备案？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先看变的是不是备案里填过的项。填过的项变了，法定时限是变更之日起 10 个工作日内办变更手续，不是等下次评审。没填过的变化，走你自己的变更触发清单。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用途登记与中国备案要求怎么对接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p.94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9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备案编号拿到了，登记表上怎么用？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登记表加一列填这条用途对应的备案或登记编号。填不上的行就是没人认领的缺口：要么补进某条备案，要么写明它不对公众提供、只走内部登记。这一列也是查变更的入口。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服务要下线了，还得办什么？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终止之日起 20 个工作日内办注销，《算法推荐管理规定》写死的。别只在内部把用途标成停用——外面那条备案还挂着，就等于对外还宣称在提供这个服务。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用途登记与中国备案要求怎么对接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p.95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备案数服务、登记数用途，登记表要有编号那一列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变更 10 个工作日、注销 20 个，钟按工作日走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备案只证明上线那天过了门，不证明现在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两把尺子对齐之后，剩下的问题是谁来跑、多久跑一次、用什么跑——下一章讲这个。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9 章 · 用途登记与中国备案要求怎么对接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p.96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10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跑起来需要的角色、节奏与工具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本章回答：治理要几个人、多久跑一次、先买平台还是先做一张表？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10 章 · 跑起来需要的角色、节奏与工具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p.97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10 章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能说清最小三个角色怎么分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能安排事件、周期、法定三个钟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能判断什么时候才该上平台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50" b="0">
                <a:solidFill>
                  <a:srgbClr val="1A2733"/>
                </a:solidFill>
                <a:latin typeface="Calibri"/>
              </a:rPr>
              <a:t>▸ 能报出四个证明它在跑的信号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跑起来需要的角色、节奏与工具 · 学习目标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p.98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最小配置是三顶帽子，只有一条不能兼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三顶帽子而已，小公司一个人戴两顶也成立。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用途负责人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说得清这个用途要替谁做什么决定、影响哪些人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答不上来的用途，说明还没到该批的时候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独立复核人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做有效挑战：找证据的漏洞，不是走个流程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关键是不参与建设——建的人不能自己批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决定人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有权说不，也有权给条件与期限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决定要落款、要有到期日，不能只是「会上说了」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能兼与不能兼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三顶帽子两个人戴得下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「建的人不能自己批」这条兼不了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人员能力是欧盟的法定义务，但官方没定合格线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跑起来需要的角色、节奏与工具 · 最小配置是三顶帽子，只有一条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p.99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三个钟同时跑，只跑季度评审那个必出事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治理的节奏不是一本日历，是三个来源不同的钟。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事件钟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变更触发一件办一件，不排队等评审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389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56506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周期钟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按风险档定间隔：高档季度、中低档半年到一年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3476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46084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法定钟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备案变更 10 个工作日、日志至少留 6 个月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只有周期钟的治理，事故总是发生在两次评审之间。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跑起来需要的角色、节奏与工具 · 三个钟同时跑，只跑季度评审那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p.100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先有一张字段固定的表，再谈买平台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工具解决找得到、追得上；解决不了谁敢签字。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1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二十个用途以内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共享表加评审纪要就够，字段固定比工具重要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3898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56506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2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跨部门之后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接进已有的服务管理或治理平台，别另起一套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53476" y="2834640"/>
            <a:ext cx="2743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0">
                <a:solidFill>
                  <a:srgbClr val="128199"/>
                </a:solidFill>
                <a:latin typeface="Calibri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46084" y="1920240"/>
            <a:ext cx="3478682" cy="2286000"/>
          </a:xfrm>
          <a:prstGeom prst="roundRect">
            <a:avLst/>
          </a:prstGeom>
          <a:solidFill>
            <a:srgbClr val="EA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/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28199"/>
                </a:solidFill>
                <a:latin typeface="Calibri"/>
              </a:rPr>
              <a:t>3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350" b="1">
                <a:solidFill>
                  <a:srgbClr val="1A2733"/>
                </a:solidFill>
                <a:latin typeface="Calibri"/>
              </a:rPr>
              <a:t>要出审计证据</a:t>
            </a:r>
          </a:p>
          <a:p>
            <a:pPr>
              <a:lnSpc>
                <a:spcPct val="125000"/>
              </a:lnSpc>
              <a:spcBef>
                <a:spcPts val="400"/>
              </a:spcBef>
            </a:pPr>
            <a:r>
              <a:rPr sz="1150" b="0">
                <a:solidFill>
                  <a:srgbClr val="51606E"/>
                </a:solidFill>
                <a:latin typeface="Calibri"/>
              </a:rPr>
              <a:t>再上云侧的自动采集，人工判断仍要人上传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4434840"/>
            <a:ext cx="11057839" cy="77724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0E4D64"/>
                </a:solidFill>
                <a:latin typeface="Calibri"/>
              </a:rPr>
              <a:t>证据链别绑死在一个云产品上——Audit Manager 已停止对新账号开放。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跑起来需要的角色、节奏与工具 · 先有一张字段固定的表，再谈买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p.101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四个数字能看出治理是真在跑还是纸面上的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客户问「你们怎么知道它在跑」，报这四个比给流程图管用。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登记覆盖率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随机问三个团队在用什么，能不能在表里找到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找不到的那些，就是影子 AI 的规模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决定中位天数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从提交到有决定，业务等得起才不会绕过你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超过两周，绕行就开始了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过期例外存量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有多少例外过了期还没复核——最诚实的一个数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例外没有到期日，等于永久批准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触发响应比例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上次模型换版本，多少条登记跟着动了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一条没动，说明触发清单是摆设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跑起来需要的角色、节奏与工具 · 四个数字能看出治理是真在跑还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p.102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上云怎么落地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治理的四件苦力活云上都有现成件，但每件都有它替你做不了的那格。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1335"/>
                <a:gridCol w="2211586"/>
                <a:gridCol w="2381665"/>
                <a:gridCol w="2296626"/>
                <a:gridCol w="2296626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技术环节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代表性云服务（同类见注）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给客户一句话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该追问什么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责任边界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用途清单与影子 AI 发现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Microsoft Purview DSPM for AI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让「公司里有多少 AI 在跑」变成查得到的表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扫哪些账号与资产？SaaS 内嵌的 AI 算不算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只发现它自己平台里的；员工用的外部工具扫不到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模型与版本的系统记录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Vertex AI Model Registry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换了版本能追到哪天换的、谁批的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版本变更推不推到审批流，还是只留在控制台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记的是模型资产，不回答这个用途还批不批准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证据自动采集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AWS Config Conformance Packs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审计时不用临时四处翻截图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哪些控制项自动采、哪些必须人工上传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采的是配置状态；人工判断与签字采不了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日志与文档留存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对象存储加生命周期与不可变（WORM）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法定留存期有地方落，且删不掉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留多久、谁能删、删了留不留痕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云替你存，不替你决定该存多久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同类可选（多厂商，非绑定）：发现—Google Cloud Knowledge Catalog、ServiceNow AI Control Tower（MCP 服务器自 Q1 2026 起纳入受管资产）；记录—SageMaker Model Registry 与 Model Cards、Microsoft Foundry；采集—Azure Policy 加 Purview、GCP Security Command Center；留存—三云对象存储都支持不可变。服务名与形态按 2026-08-02 核实；AWS Audit Manager 已转维护模式、2026-04-30 起不对新账号开放，官方指向 AWS Config——证据链别绑死单一产品。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跑起来需要的角色、节奏与工具 · 上云怎么落地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p.103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CA3B8"/>
                </a:solidFill>
                <a:latin typeface="Calibri"/>
              </a:rPr>
              <a:t>第 10 章 · 动手做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动手做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3840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在自己团队里跑一次登记覆盖率抽查：随机问三个人在用什么 AI，看几个能在表里找到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给三顶帽子各写一句职责，标出你们现在是谁在戴、哪一顶空着</a:t>
            </a:r>
          </a:p>
          <a:p>
            <a:pPr>
              <a:lnSpc>
                <a:spcPct val="125000"/>
              </a:lnSpc>
              <a:spcBef>
                <a:spcPts val="1300"/>
              </a:spcBef>
            </a:pPr>
            <a:r>
              <a:rPr sz="1400" b="0">
                <a:solidFill>
                  <a:srgbClr val="FFFFFF"/>
                </a:solidFill>
                <a:latin typeface="Calibri"/>
              </a:rPr>
              <a:t>▸ 把四个信号做成一页，填上手上项目的真实数字，填不出来的那格就是缺口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5532120"/>
            <a:ext cx="110578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2A65A"/>
                </a:solidFill>
                <a:latin typeface="Calibri"/>
              </a:rPr>
              <a:t>成功证据　四个数字里至少两个填得出来，且能说清填不出的那两个卡在哪。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10 章 · 跑起来需要的角色、节奏与工具 · 动手做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p.104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10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治理是不是又要加一堆流程，把我们拖慢？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看分档。低风险用途自助登记、事后抽查；只有直接作用于个人的那类才走完整评审。真正该盯的是从提交到有决定的中位天数——久到业务愿意绕过你，治理就名存实亡了。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我们该买哪个治理平台？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二十个用途以内先别买，一张字段固定的表加评审纪要就够。跨部门以后优先接进已有的服务管理平台，别另起一套。工具让你找得到、追得上，但谁敢签字这件事买不来。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云厂商说他们的平台自带合规，我们还要做什么？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云采的是配置状态，人工判断与签字采不了，用途该不该批更采不了。产品也会退役：Audit Manager 2026-04-30 起不对新账号开放，别把证据链绑在一家上。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跑起来需要的角色、节奏与工具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p.105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01167"/>
            <a:ext cx="10515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128199"/>
                </a:solidFill>
                <a:latin typeface="Calibri"/>
              </a:rPr>
              <a:t>第 10 章 · 对练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客户会怎么问（面试题）· 续1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17320"/>
            <a:ext cx="1105783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独立复核人从哪儿找？我们没这号人。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不用新招人：找一个没参与这个用途建设的人就行，安全、风控、另一条线的技术都算。要紧的是他有权说「证据不够」，且这话算数。建的人自己批，这条兼不了。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350" b="1">
                <a:solidFill>
                  <a:srgbClr val="0E4D64"/>
                </a:solidFill>
                <a:latin typeface="Calibri"/>
              </a:rPr>
              <a:t>Q  三个钟到底谁来管？</a:t>
            </a:r>
          </a:p>
          <a:p>
            <a:pPr>
              <a:lnSpc>
                <a:spcPct val="125000"/>
              </a:lnSpc>
              <a:spcBef>
                <a:spcPts val="300"/>
              </a:spcBef>
            </a:pPr>
            <a:r>
              <a:rPr sz="1250" b="0">
                <a:solidFill>
                  <a:srgbClr val="1A2733"/>
                </a:solidFill>
                <a:latin typeface="Calibri"/>
              </a:rPr>
              <a:t>A  表的主人管钟：登记表每行都有下次复核日和触发口，到点由它提醒用途负责人。事件钟接告警，法定钟接备案与留存期。没人盯这张表，三个钟就都停在纸面上。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跑起来需要的角色、节奏与工具 · 客户会怎么问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p.106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本章小结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3566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1　三顶帽子可以兼，建的人不能自己批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2　事件、周期、法定三个钟要一起跑</a:t>
            </a:r>
          </a:p>
          <a:p>
            <a:pPr>
              <a:lnSpc>
                <a:spcPct val="125000"/>
              </a:lnSpc>
              <a:spcBef>
                <a:spcPts val="1400"/>
              </a:spcBef>
            </a:pPr>
            <a:r>
              <a:rPr sz="1400" b="0">
                <a:solidFill>
                  <a:srgbClr val="1A2733"/>
                </a:solidFill>
                <a:latin typeface="Calibri"/>
              </a:rPr>
              <a:t>3　先做字段固定的表，跨部门后再接平台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5349240"/>
            <a:ext cx="11057839" cy="731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/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0E4D64"/>
                </a:solidFill>
                <a:latin typeface="Calibri"/>
              </a:rPr>
              <a:t>下一章　角色、节奏、工具都齐了，最后把全册收成一页能带进客户会议室的速查。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10 章 · 跑起来需要的角色、节奏与工具 · 本章小结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p.107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1488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CA3B8"/>
                </a:solidFill>
                <a:latin typeface="Calibri"/>
              </a:rPr>
              <a:t>第 11 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260604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mbria"/>
              </a:rPr>
              <a:t>售前速查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977639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F2A65A"/>
                </a:solidFill>
                <a:latin typeface="Calibri"/>
              </a:rPr>
              <a:t>本章回答：进客户会议室之前，这一册该记住哪八件？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第 11 章 · 售前速查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p.108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客户最爱问的五句，先给一句话再往下接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答不上来的不是知识，是没备好那半句「接着说什么」。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2142"/>
                <a:gridCol w="3912809"/>
                <a:gridCol w="4082887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客户问的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一句话答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接着说什么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你们有 ISO 42001 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证书证明有体系在跑，不背书单个用途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看这个用途自己的记录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出了事谁负责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先定提供者还是部署者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改了用途身份会互换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数据会不会拿去训练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合同条款加平台开关，两处都给证据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截图能给，能写进合同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备案要多久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服务备案 5–8 个月，应用登记周级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先分诊你属哪一种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治理会不会拖慢我们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分档：低风险自助登记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盯从提交到有决定的天数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备案时长与分诊口径见 Security 册第 8 章；本册只讲登记与备案怎么对接。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11 章 · 售前速查 · 客户最爱问的五句，先给一句话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p.109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四问定这个用途要走多重的流程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从上往下问，遇到第一个「是」就按那一档走。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2639"/>
                <a:gridCol w="3742639"/>
                <a:gridCol w="3572560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问一句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答「是」怎么走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为什么这么切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输出直接作用于个人？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高档：影响评估加独立复核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录用、授信、定价、诊疗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对境内公众提供服务？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进备案与登记分诊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《暂行办法》的适用门槛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会对外发布生成内容？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落内容标识义务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标识办法已进执法期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业务触达欧盟？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查附件三清单与你的身份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高风险是法律点名的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四问都否：自助登记加年度复核。任何一问后来变成「是」，按变更触发重走一遍。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11 章 · 售前速查 · 四问定这个用途要走多重的流程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p.110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记得住的数字只有这六个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每个数字都带一句「不能外推」，说错了比不说贵。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7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1489"/>
                <a:gridCol w="2892064"/>
                <a:gridCol w="3062142"/>
                <a:gridCol w="3062142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数字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是什么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售前怎么用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不能外推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10／20／30 工作日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备案变更／注销／受理时限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变更别等季度评审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只管算法备案，大模型备案另一套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至少 6 个月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高风险系统日志留存下限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提留存方案的底线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只对高风险；2027-12-02 起才咬人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10 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技术文档留存期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解释为什么要归档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从投放市场起算；同样 2027-12-02 起适用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2025-05-28／07-07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42005 与 42006 发布日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客户问还有什么标准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42005 不用来认证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2026-04-17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SR 26-2 取代 SR 11-7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金融客户话术要换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生成式与代理式不在范围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2026-04-30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Audit Manager 关新账号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别把证据绑死一家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存量账号仍可继续用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全部核实于 2026-08-02。欧盟高风险义务的适用起点已延后，时间线见 Security 第 7 章；大模型备案的材料与周期是另一套，见 Security 第 8 章。法条与标准状态按 90 天复查，云产品名与形态按 30 天。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11 章 · 售前速查 · 记得住的数字只有这六个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p.111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治理跑起来，交付的其实就是这八件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客户要的不是一份治理白皮书，是这八件能不能拿出来。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登记与分层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用途登记表，带「对应备案编号」那一列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风险分档规则：谁进高档、谁自助登记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5395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决定与证据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决定记录：五种决定、落款人、到期日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证据包目录：每条结论指得到哪份材料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23863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变更与复核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变更触发清单：哪些变化让批准失效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复核排期：事件、周期、法定三个钟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2331" y="1874519"/>
            <a:ext cx="2572435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角色与能力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三顶帽子的分工一页纸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人员能力记录：谁受过训、训的什么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11 章 · 售前速查 · 治理跑起来，交付的其实就是这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p.112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撞了别人的地盘就深链过去，别在这儿重讲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这一册只管「谁依据什么作决定」，其余各归各家。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去哪儿查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威胁与防护手段、中国备案条目 → Security 第 1–8 章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怎么测、判官怎么选 → Evaluation 第 3–5 章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发布门禁与急停 → AI-Ops 第 5–6 章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3821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数据那一侧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权限执行点与血缘 → Data-Engineering 第 7 章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模型许可证条款 → Model-Landscape 第 5 章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09508" y="1874519"/>
            <a:ext cx="3515258" cy="4160520"/>
          </a:xfrm>
          <a:prstGeom prst="roundRect">
            <a:avLst/>
          </a:prstGeom>
          <a:solidFill>
            <a:srgbClr val="F3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46304"/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0E4D64"/>
                </a:solidFill>
                <a:latin typeface="Calibri"/>
              </a:rPr>
              <a:t>最易过期的三处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欧盟时点与延期口径、备案量与时限实务口径</a:t>
            </a:r>
          </a:p>
          <a:p>
            <a:pPr>
              <a:lnSpc>
                <a:spcPct val="125000"/>
              </a:lnSpc>
              <a:spcBef>
                <a:spcPts val="700"/>
              </a:spcBef>
            </a:pPr>
            <a:r>
              <a:rPr sz="1350" b="0">
                <a:solidFill>
                  <a:srgbClr val="1A2733"/>
                </a:solidFill>
                <a:latin typeface="Calibri"/>
              </a:rPr>
              <a:t>云治理产品名与形态——三个月不看就该重查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第 11 章 · 售前速查 · 撞了别人的地盘就深链过去，别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p.113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串联：这一册接在库里哪几处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同一个概念在库里只有一个主要归属，这里只标关系与去处。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5839"/>
                <a:gridCol w="2764436"/>
                <a:gridCol w="5897563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本册章节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指向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关系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gov-frameworks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security#sec-governance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Security 第 7 章把 NIST／ISO／欧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gov-china-interface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security#sec-china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备案、登记、标识、国标、数据出境的条目与时点全在 S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gov-registry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security#sec-supply-chain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AI-BOM 记「系统里有哪些模型与组件」，用途登记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gov-evidence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evaluation#eval-build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证据包里「测过什么、结果多少」由 Evaluatio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gov-evidence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security#sec-defense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红队报告是高风险用途证据包的必备件；怎么打、打什么在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gov-change-triggers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ai-ops#ops-drift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供应商静默换 checkpoint 与三类漂移由 A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完整出边见本模块 MANIFEST；跨模块引用一律写「模块#章节 ID」，「第 N 章」只作展示。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AI-Governance 讲义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p.114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FFFFFF"/>
                </a:solidFill>
                <a:latin typeface="Cambria"/>
              </a:rPr>
              <a:t>一句话记住每一章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539175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1 章 治理是一套决定系统，不是一份文档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2 章 按用途登记，不按模型登记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3 章 组织风险分层与法律分类是两把尺子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4 章 影响评估在架构冻结前做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5 章 五种决定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6 章 证据包怎么组装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33007" y="1417320"/>
            <a:ext cx="5391759" cy="4480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7 章 什么变化让原来的批准失效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8 章 各框架分别能证明什么、不能证明什么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9 章 用途登记与中国备案要求怎么对接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10 章 跑起来需要的角色、节奏与工具</a:t>
            </a:r>
          </a:p>
          <a:p>
            <a:pPr>
              <a:lnSpc>
                <a:spcPct val="125000"/>
              </a:lnSpc>
              <a:spcBef>
                <a:spcPts val="1000"/>
              </a:spcBef>
            </a:pPr>
            <a:r>
              <a:rPr sz="1250" b="0">
                <a:solidFill>
                  <a:srgbClr val="FFFFFF"/>
                </a:solidFill>
                <a:latin typeface="Calibri"/>
              </a:rPr>
              <a:t>· 第 11 章 售前速查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AI-Governance 讲义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9FB3C0"/>
                </a:solidFill>
                <a:latin typeface="Calibri"/>
              </a:rPr>
              <a:t>p.115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生产验收清单：每一面要能出示什么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51606E"/>
                </a:solidFill>
                <a:latin typeface="Calibri"/>
              </a:rPr>
              <a:t>答不出证据，就还没到生产。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874519"/>
          <a:ext cx="1105783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3034"/>
                <a:gridCol w="7924804"/>
              </a:tblGrid>
              <a:tr h="36576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验收面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必须能出示的证据</a:t>
                      </a:r>
                    </a:p>
                  </a:txBody>
                  <a:tcPr>
                    <a:solidFill>
                      <a:srgbClr val="0E4D6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按用途登记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同一模型的不同用途分条登记，每条带人群、决定、数据、地区、供应商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分层有据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组织风险层级的判定依据，以及它与法律分类分开写的说明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影响评估在前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架构与数据冻结之前完成的评估记录，含不可接受结果清单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决定有主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谁批准、批准的范围与条件、失效日期、到期怎么自动撤销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证据可追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从政策追到当前生产配置的一条完整链路，抽三项验证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变化会触发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>
                          <a:solidFill>
                            <a:srgbClr val="1A2733"/>
                          </a:solidFill>
                          <a:latin typeface="Calibri"/>
                        </a:rPr>
                        <a:t>哪些变更自动暂停该用途，以及恢复要补哪些证据</a:t>
                      </a:r>
                    </a:p>
                  </a:txBody>
                  <a:tcPr>
                    <a:solidFill>
                      <a:srgbClr val="F3F8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5897880"/>
            <a:ext cx="11057839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1606E"/>
                </a:solidFill>
                <a:latin typeface="Calibri"/>
              </a:rPr>
              <a:t>这张表按方案评审与交付对照用；每一行的展开在对应章节。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AI-Governance 讲义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p.116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110578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1A2733"/>
                </a:solidFill>
                <a:latin typeface="Cambria"/>
              </a:rPr>
              <a:t>来源与核实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161288"/>
            <a:ext cx="110578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>
                <a:solidFill>
                  <a:srgbClr val="51606E"/>
                </a:solidFill>
                <a:latin typeface="Calibri"/>
              </a:rPr>
              <a:t>本册时效性数字均经联网核实后写入，完整登记（事实 × 核实日期 × 信源 × 等级 × 节奏 × 不能外推）见本模块 MANIFEST。引用任何数字前先核日期。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737360"/>
            <a:ext cx="11057839" cy="4206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>
              <a:lnSpc>
                <a:spcPct val="125000"/>
              </a:lnSpc>
              <a:spcBef>
                <a:spcPts val="1100"/>
              </a:spcBef>
            </a:pPr>
            <a:r>
              <a:rPr sz="1250" b="1">
                <a:solidFill>
                  <a:srgbClr val="0E4D64"/>
                </a:solidFill>
                <a:latin typeface="Calibri"/>
              </a:rPr>
              <a:t>本册引用的信源（43 项）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欧盟《人工智能法》(Regulation (EU) 2024/1689) 第 6 条、附件三，2026-08-02 读自 https://artificialintelligenceact.e（2026-08-02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欧盟《人工智能法》(Regulation (EU) 2024/1689) 附件三、第 5 条、第 50 条，2026-08-02 读自 https://artificialintelligen（2026-08-02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欧盟《人工智能法》(Regulation (EU) 2024/1689) 第 25、26、49 条，2026-08-02 读自 https://artificialintelligenceac（2026-08-02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欧盟《人工智能法》(Regulation (EU) 2024/1689) 第 26 条，2026-08-02 读自 https://artificialintelligenceact.eu/a（2026-08-02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欧盟《人工智能法》(Regulation (EU) 2024/1689) 第 27 条，2026-08-02 读自 https://artificialintelligenceact.eu/a（2026-08-02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IEC Webstore，ISO/IEC 42005:2025 出版物页 https://webstore.iec.ch/en/publication/107659（2026-08-02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美国管理和预算办公室 OMB Memorandum M-25-21《Accelerating Federal Use of AI through Innovation, Governance,（2026-08-02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美国管理和预算办公室 OMB Memorandum M-25-21 原文 PDF（whitehouse.gov）第 4(a) 节与第 6 节（2026-08-02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美国管理和预算办公室 OMB Memorandum M-25-21 原文 PDF（whitehouse.gov）第 4(a)(i)–(iv)、4(b)(i)–(vii) 节（2026-08-02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美国管理和预算办公室 OMB Memorandum M-25-21 原文 PDF（whitehouse.gov）第 4(a) 节豁免与停用条款（2026-08-02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NIST AI RMF Playbook（GOVERN 部分），美国国家标准与技术研究院 AI 资源中心 https://airc.nist.gov/AI_RMF_Knowledge_Base（2026-08-02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科罗拉多州议会法案页 https://leg.colorado.gov/bills/sb26-189 ；变更要点另经 Hunton 隐私与网络安全法律博客交叉核对（2026-08-02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纽约市 Local Law 144-21 实务解读（Deloitte、DCI Consulting）与 DLA Piper 对纽约州审计长 2025-12 审计的报道（2026-08-02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Google Cloud 官方文档 https://docs.cloud.google.com/security-command-center/docs/ai-protection-overv（2026-08-02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AWS 官方文档 https://docs.aws.amazon.com/audit-manager/latest/userguide/aws-generative-ai-best-pract（2026-08-02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NIST AI RMF Playbook（MANAGE 函数），airc.nist.gov/airmf-resources/playbook/manage/（2026-08-02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EUR-Lex 官方文本 Regulation (EU) 2024/1689 第 26(5) 条，eur-lex.europa.eu/eli/reg/2024/1689/oj；条文导航副本 a（2026-08-02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NYC DCWP 最终规则原文 PDF，rules.cityofnewyork.us/wp-content/uploads/2023/04/DCWP-NOA-for-Use-of-Automa（2026-08-02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美联储 SR 26-2 letter 页与 PDF 全文，federalreserve.gov/supervisionreg/srletters/SR2602.htm（2026-08-02 核实）</a:t>
            </a:r>
          </a:p>
          <a:p>
            <a:pPr>
              <a:lnSpc>
                <a:spcPct val="125000"/>
              </a:lnSpc>
              <a:spcBef>
                <a:spcPts val="200"/>
              </a:spcBef>
            </a:pPr>
            <a:r>
              <a:rPr sz="1050" b="0">
                <a:solidFill>
                  <a:srgbClr val="51606E"/>
                </a:solidFill>
                <a:latin typeface="Calibri"/>
              </a:rPr>
              <a:t>EUR-Lex 官方文本 Regulation (EU) 2024/1689 第 18 条，eur-lex.europa.eu/eli/reg/2024/1689/oj；条文导航副本 arti（2026-08-02 核实）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35508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AI-Governance 讲义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27487" y="635508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51606E"/>
                </a:solidFill>
                <a:latin typeface="Calibri"/>
              </a:rPr>
              <a:t>p.117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python-pptx</Application>
  <PresentationFormat>Widescreen</PresentationFormat>
  <Slides>117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117</vt:i4>
      </vt:variant>
    </vt:vector>
  </HeadingPairs>
  <TitlesOfParts>
    <vt:vector size="118" baseType="lpstr">
      <vt:lpstr>Office Theme</vt:lpstr>
      <vt:lpstr>AI 治理 · 谁凭什么证据批准这个用途</vt:lpstr>
      <vt:lpstr/>
      <vt:lpstr>治理是一套决定系统，不是一份文档</vt:lpstr>
      <vt:lpstr>学习目标</vt:lpstr>
      <vt:lpstr>有没有治理，看三样东西：谁批的、凭什么、什么时候失效</vt:lpstr>
      <vt:lpstr>一条用途从提出到退役，只有五个地方需要拍板</vt:lpstr>
      <vt:lpstr>治理、安全、评估、运营是四条线，别揉成一句话答</vt:lpstr>
      <vt:lpstr>动手做</vt:lpstr>
      <vt:lpstr>客户会怎么问（面试题）</vt:lpstr>
      <vt:lpstr>本章小结</vt:lpstr>
      <vt:lpstr>按用途登记，不按模型登记</vt:lpstr>
      <vt:lpstr>学习目标</vt:lpstr>
      <vt:lpstr>同一个模型，两个用途，必须是两条记录</vt:lpstr>
      <vt:lpstr>六格填不满，这条记录就不能拿来拍板</vt:lpstr>
      <vt:lpstr>影子 AI 靠挖不靠问：五处日志比问卷准</vt:lpstr>
      <vt:lpstr>换模型是变更，改用途是新记录</vt:lpstr>
      <vt:lpstr>内部登记是母账，对外那几张表都从它取数</vt:lpstr>
      <vt:lpstr>登记表活不下去，是因为它没长在取用通道上</vt:lpstr>
      <vt:lpstr>上云怎么落地</vt:lpstr>
      <vt:lpstr>动手做</vt:lpstr>
      <vt:lpstr>客户会怎么问（面试题）</vt:lpstr>
      <vt:lpstr>本章小结</vt:lpstr>
      <vt:lpstr>组织风险分层与法律分类是两把尺子</vt:lpstr>
      <vt:lpstr>学习目标</vt:lpstr>
      <vt:lpstr>「算不算高风险」是两个问题，分开答才答得准</vt:lpstr>
      <vt:lpstr>欧盟四档里，只有一档真的会改你的架构</vt:lpstr>
      <vt:lpstr>落在名单里还有四个出口，但用了出口要自证</vt:lpstr>
      <vt:lpstr>内部定档看四个变量，不看用没用大模型</vt:lpstr>
      <vt:lpstr>两把尺子错配的三种情形，第三种最容易让人松劲</vt:lpstr>
      <vt:lpstr>动手做</vt:lpstr>
      <vt:lpstr>客户会怎么问（面试题）</vt:lpstr>
      <vt:lpstr>本章小结</vt:lpstr>
      <vt:lpstr>影响评估在架构冻结前做</vt:lpstr>
      <vt:lpstr>学习目标</vt:lpstr>
      <vt:lpstr>影响评估的产出是几条架构约束，晚了就改不动</vt:lpstr>
      <vt:lpstr>六格写不全，这份影响评估就签不出字</vt:lpstr>
      <vt:lpstr>结论不是「安全」，是「谁接受了哪些残余风险」</vt:lpstr>
      <vt:lpstr>影响评估不解决什么：三个最常见的误用</vt:lpstr>
      <vt:lpstr>动手做</vt:lpstr>
      <vt:lpstr>客户会怎么问（面试题）</vt:lpstr>
      <vt:lpstr>本章小结</vt:lpstr>
      <vt:lpstr>五种决定：批准、条件批准、例外、暂停、退役</vt:lpstr>
      <vt:lpstr>学习目标</vt:lpstr>
      <vt:lpstr>「能不能上」有五个答案，只给两个等于把风险藏起来</vt:lpstr>
      <vt:lpstr>条件批准最常用，也最容易写成一句空话</vt:lpstr>
      <vt:lpstr>例外的价值在于把风险从暗处搬到桌面上</vt:lpstr>
      <vt:lpstr>暂停按钮要先接好线，出事那天才按得下去</vt:lpstr>
      <vt:lpstr>退役最少被设计，义务却常常在停用之后还挂着</vt:lpstr>
      <vt:lpstr>谁能拍板看的是用途的暴露面，不是模型大小</vt:lpstr>
      <vt:lpstr>动手做</vt:lpstr>
      <vt:lpstr>客户会怎么问（面试题）</vt:lpstr>
      <vt:lpstr>客户会怎么问（面试题）· 续1</vt:lpstr>
      <vt:lpstr>本章小结</vt:lpstr>
      <vt:lpstr>证据包怎么组装</vt:lpstr>
      <vt:lpstr>学习目标</vt:lpstr>
      <vt:lpstr>证据包的标准只有一条：让不在场的人能重做这次判断</vt:lpstr>
      <vt:lpstr>一个用途的证据包，少于这六件就没法拍板</vt:lpstr>
      <vt:lpstr>「模型很强」不是证据，「在你这份集上多少分」才是</vt:lpstr>
      <vt:lpstr>证据留多久，法规已经替你写死了几个数</vt:lpstr>
      <vt:lpstr>一份证据最值钱的一句，是它证明不了什么</vt:lpstr>
      <vt:lpstr>上云怎么落地</vt:lpstr>
      <vt:lpstr>动手做</vt:lpstr>
      <vt:lpstr>客户会怎么问（面试题）</vt:lpstr>
      <vt:lpstr>客户会怎么问（面试题）· 续1</vt:lpstr>
      <vt:lpstr>本章小结</vt:lpstr>
      <vt:lpstr>什么变化让原来的批准失效</vt:lpstr>
      <vt:lpstr>学习目标</vt:lpstr>
      <vt:lpstr>批准批的是一组前提，前提换了批条就不作数</vt:lpstr>
      <vt:lpstr>六类变化会让批条失效，各自该做的事不一样</vt:lpstr>
      <vt:lpstr>最隐蔽的一种变化：代码一行没改，风险换了一档</vt:lpstr>
      <vt:lpstr>「实质性修改」有法律定义，不是你说了算</vt:lpstr>
      <vt:lpstr>接口没变、行为变了：治理接的是告警之后那一步</vt:lpstr>
      <vt:lpstr>触发之后走三档，不是每次都从头再来</vt:lpstr>
      <vt:lpstr>动手做</vt:lpstr>
      <vt:lpstr>客户会怎么问（面试题）</vt:lpstr>
      <vt:lpstr>客户会怎么问（面试题）· 续1</vt:lpstr>
      <vt:lpstr>本章小结</vt:lpstr>
      <vt:lpstr>各框架分别能证明什么、不能证明什么</vt:lpstr>
      <vt:lpstr>学习目标</vt:lpstr>
      <vt:lpstr>没有一张纸能证明「这个用途现在是安全的」</vt:lpstr>
      <vt:lpstr>42005 教你怎么做评估，42006 管的是审你的那个人</vt:lpstr>
      <vt:lpstr>义务不看合同怎么写，看你实际做了什么</vt:lpstr>
      <vt:lpstr>同一个模型，写招聘文案和筛简历要分成两条记录</vt:lpstr>
      <vt:lpstr>动手做</vt:lpstr>
      <vt:lpstr>客户会怎么问（面试题）</vt:lpstr>
      <vt:lpstr>客户会怎么问（面试题）· 续1</vt:lpstr>
      <vt:lpstr>本章小结</vt:lpstr>
      <vt:lpstr>用途登记与中国备案要求怎么对接</vt:lpstr>
      <vt:lpstr>学习目标</vt:lpstr>
      <vt:lpstr>备案数的是服务，你的表数的是用途——两把尺子</vt:lpstr>
      <vt:lpstr>算法备案的钟按工作日走，别等下次季度评审</vt:lpstr>
      <vt:lpstr>过了备案，不等于每个用途现在还在批准状态</vt:lpstr>
      <vt:lpstr>动手做</vt:lpstr>
      <vt:lpstr>客户会怎么问（面试题）</vt:lpstr>
      <vt:lpstr>客户会怎么问（面试题）· 续1</vt:lpstr>
      <vt:lpstr>本章小结</vt:lpstr>
      <vt:lpstr>跑起来需要的角色、节奏与工具</vt:lpstr>
      <vt:lpstr>学习目标</vt:lpstr>
      <vt:lpstr>最小配置是三顶帽子，只有一条不能兼</vt:lpstr>
      <vt:lpstr>三个钟同时跑，只跑季度评审那个必出事</vt:lpstr>
      <vt:lpstr>先有一张字段固定的表，再谈买平台</vt:lpstr>
      <vt:lpstr>四个数字能看出治理是真在跑还是纸面上的</vt:lpstr>
      <vt:lpstr>上云怎么落地</vt:lpstr>
      <vt:lpstr>动手做</vt:lpstr>
      <vt:lpstr>客户会怎么问（面试题）</vt:lpstr>
      <vt:lpstr>客户会怎么问（面试题）· 续1</vt:lpstr>
      <vt:lpstr>本章小结</vt:lpstr>
      <vt:lpstr>售前速查</vt:lpstr>
      <vt:lpstr>客户最爱问的五句，先给一句话再往下接</vt:lpstr>
      <vt:lpstr>四问定这个用途要走多重的流程</vt:lpstr>
      <vt:lpstr>记得住的数字只有这六个</vt:lpstr>
      <vt:lpstr>治理跑起来，交付的其实就是这八件</vt:lpstr>
      <vt:lpstr>撞了别人的地盘就深链过去，别在这儿重讲</vt:lpstr>
      <vt:lpstr>串联：这一册接在库里哪几处</vt:lpstr>
      <vt:lpstr>一句话记住每一章</vt:lpstr>
      <vt:lpstr>生产验收清单：每一面要能出示什么</vt:lpstr>
      <vt:lpstr>来源与核实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