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338" r:id="rId89"/>
    <p:sldId id="262" r:id="rId13"/>
    <p:sldId id="339" r:id="rId90"/>
    <p:sldId id="263" r:id="rId14"/>
    <p:sldId id="264" r:id="rId15"/>
    <p:sldId id="265" r:id="rId16"/>
    <p:sldId id="266" r:id="rId17"/>
    <p:sldId id="267" r:id="rId18"/>
    <p:sldId id="335" r:id="rId86"/>
    <p:sldId id="268" r:id="rId19"/>
    <p:sldId id="269" r:id="rId20"/>
    <p:sldId id="270" r:id="rId21"/>
    <p:sldId id="343" r:id="rId94"/>
    <p:sldId id="336" r:id="rId87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340" r:id="rId91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341" r:id="rId92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342" r:id="rId93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45" r:id="rId96"/>
    <p:sldId id="328" r:id="rId79"/>
    <p:sldId id="329" r:id="rId80"/>
    <p:sldId id="330" r:id="rId81"/>
    <p:sldId id="331" r:id="rId82"/>
    <p:sldId id="332" r:id="rId83"/>
    <p:sldId id="333" r:id="rId84"/>
    <p:sldId id="346" r:id="rId97"/>
    <p:sldId id="334" r:id="rId85"/>
    <p:sldId id="337" r:id="rId88"/>
    <p:sldId id="344" r:id="rId9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<Relationship Id="rId68" Type="http://schemas.openxmlformats.org/officeDocument/2006/relationships/slide" Target="slides/slide64.xml"/><Relationship Id="rId69" Type="http://schemas.openxmlformats.org/officeDocument/2006/relationships/slide" Target="slides/slide65.xml"/><Relationship Id="rId70" Type="http://schemas.openxmlformats.org/officeDocument/2006/relationships/slide" Target="slides/slide66.xml"/><Relationship Id="rId71" Type="http://schemas.openxmlformats.org/officeDocument/2006/relationships/slide" Target="slides/slide67.xml"/><Relationship Id="rId72" Type="http://schemas.openxmlformats.org/officeDocument/2006/relationships/slide" Target="slides/slide68.xml"/><Relationship Id="rId73" Type="http://schemas.openxmlformats.org/officeDocument/2006/relationships/slide" Target="slides/slide69.xml"/><Relationship Id="rId74" Type="http://schemas.openxmlformats.org/officeDocument/2006/relationships/slide" Target="slides/slide70.xml"/><Relationship Id="rId75" Type="http://schemas.openxmlformats.org/officeDocument/2006/relationships/slide" Target="slides/slide71.xml"/><Relationship Id="rId76" Type="http://schemas.openxmlformats.org/officeDocument/2006/relationships/slide" Target="slides/slide72.xml"/><Relationship Id="rId77" Type="http://schemas.openxmlformats.org/officeDocument/2006/relationships/slide" Target="slides/slide73.xml"/><Relationship Id="rId78" Type="http://schemas.openxmlformats.org/officeDocument/2006/relationships/slide" Target="slides/slide74.xml"/><Relationship Id="rId79" Type="http://schemas.openxmlformats.org/officeDocument/2006/relationships/slide" Target="slides/slide75.xml"/><Relationship Id="rId80" Type="http://schemas.openxmlformats.org/officeDocument/2006/relationships/slide" Target="slides/slide76.xml"/><Relationship Id="rId81" Type="http://schemas.openxmlformats.org/officeDocument/2006/relationships/slide" Target="slides/slide77.xml"/><Relationship Id="rId82" Type="http://schemas.openxmlformats.org/officeDocument/2006/relationships/slide" Target="slides/slide78.xml"/><Relationship Id="rId83" Type="http://schemas.openxmlformats.org/officeDocument/2006/relationships/slide" Target="slides/slide79.xml"/><Relationship Id="rId84" Type="http://schemas.openxmlformats.org/officeDocument/2006/relationships/slide" Target="slides/slide80.xml"/><Relationship Id="rId85" Type="http://schemas.openxmlformats.org/officeDocument/2006/relationships/slide" Target="slides/slide81.xml"/><Relationship Id="rId86" Type="http://schemas.openxmlformats.org/officeDocument/2006/relationships/slide" Target="slides/slide13.xml"/><Relationship Id="rId87" Type="http://schemas.openxmlformats.org/officeDocument/2006/relationships/slide" Target="slides/slide18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5836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8FB0C9"/>
                </a:solidFill>
                <a:latin typeface="Calibri"/>
                <a:ea typeface="Calibri"/>
                <a:cs typeface="Calibri"/>
              </a:rPr>
              <a:t>AI 知识库 · 讲义式 PPT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51560"/>
            <a:ext cx="75895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AI 网关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8" y="2011680"/>
            <a:ext cx="7589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C6D4E0"/>
                </a:solidFill>
                <a:latin typeface="Cambria"/>
                <a:ea typeface="Cambria"/>
                <a:cs typeface="Cambria"/>
              </a:rPr>
              <a:t>AI Gateway：面向大模型流量的统一控制面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542032"/>
            <a:ext cx="7680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一旦你不止调用一个模型，"多对多"的接入、成本、安全就会失控。AI 网关把这些横切关注点从应用里抽出来，收到一层统一入口来管——统一接入、路由容灾、按 token 计费、护栏、可观测，正在收敛的还有 MCP 与 Agent 流量。它是大模型时代的"配电箱 + 电表 + 空气开关"。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703320"/>
            <a:ext cx="1856231" cy="384048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3698748"/>
            <a:ext cx="1856231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 是什么·为什么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34056" y="3703320"/>
            <a:ext cx="1856231" cy="384048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34056" y="3698748"/>
            <a:ext cx="1856231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 统一接入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90872" y="3703320"/>
            <a:ext cx="1856231" cy="384048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90872" y="3698748"/>
            <a:ext cx="1856231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 路由·容灾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47688" y="3703320"/>
            <a:ext cx="1856231" cy="384048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47688" y="3698748"/>
            <a:ext cx="1856231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 成本治理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187952"/>
            <a:ext cx="1856231" cy="384048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4183380"/>
            <a:ext cx="1856231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 安全·护栏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734056" y="4187952"/>
            <a:ext cx="1856231" cy="384048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34056" y="4183380"/>
            <a:ext cx="1856231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 可观测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90872" y="4187952"/>
            <a:ext cx="1856231" cy="384048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90872" y="4183380"/>
            <a:ext cx="1856231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7 MCP 网关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647688" y="4187952"/>
            <a:ext cx="1856231" cy="384048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47688" y="4183380"/>
            <a:ext cx="1856231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8 选型·速查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4791456"/>
            <a:ext cx="76809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E8195"/>
                </a:solidFill>
                <a:latin typeface="Calibri"/>
                <a:ea typeface="Calibri"/>
                <a:cs typeface="Calibri"/>
              </a:rPr>
              <a:t>2026-07-09 · AI-Gateway 模块 · 配套书单见《电子书书单.md》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全书导览 · 八章一条主线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导览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170432"/>
            <a:ext cx="8138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主线：认清定位 → 统一接入 → 智能路由 → 管住成本 → 挂上安全 → 看得见 → 连 MCP → 会选型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17904"/>
            <a:ext cx="3977639" cy="5303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12648" y="1645919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2648" y="164134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1572768"/>
            <a:ext cx="3383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第 1 章 · 是什么·为什么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1783080"/>
            <a:ext cx="3401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从 API 网关到 AI 网关、多对多之痛、运营管控层、边界辨析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121408"/>
            <a:ext cx="3977639" cy="5303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2648" y="2249424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2648" y="224485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2176272"/>
            <a:ext cx="3383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第 2 章 · 统一接入与协议转换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2386584"/>
            <a:ext cx="3401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OpenAI 兼容层、100+ provider 抹平、虚拟密钥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724912"/>
            <a:ext cx="3977639" cy="5303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12648" y="2852928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2648" y="284835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2779776"/>
            <a:ext cx="3383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第 3 章 · 路由·负载·容灾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2990088"/>
            <a:ext cx="3401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路由五策略、复杂度/语义路由、fallback 与爆炸半径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328415"/>
            <a:ext cx="3977639" cy="5303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12648" y="3456432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" y="345186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3383279"/>
            <a:ext cx="3383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第 4 章 · 流量与成本治理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" y="3593591"/>
            <a:ext cx="3401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按 token 限流、预算与花费归集、精确与语义缓存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63440" y="1517904"/>
            <a:ext cx="3977639" cy="5303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773168" y="1645919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73168" y="164134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66359" y="1572768"/>
            <a:ext cx="3383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第 5 章 · 安全·合规·护栏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66359" y="1783080"/>
            <a:ext cx="3401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网关作安全落地位、鉴权多租户、PII/注入护栏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663440" y="2121408"/>
            <a:ext cx="3977639" cy="5303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773168" y="2249424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773168" y="224485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66359" y="2176272"/>
            <a:ext cx="3383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第 6 章 · 可观测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66359" y="2386584"/>
            <a:ext cx="3401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天然观测点、日志指标追踪、OTel GenAI 语义约定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663440" y="2724912"/>
            <a:ext cx="3977639" cy="5303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4773168" y="2852928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773168" y="284835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66359" y="2779776"/>
            <a:ext cx="3383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第 7 章 · AI 网关 + MCP 网关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166359" y="2990088"/>
            <a:ext cx="3401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管工具与 Agent、openapi-to-mcp、MCP 授权、三合一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663440" y="3328415"/>
            <a:ext cx="3977639" cy="5303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4773168" y="3456432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773168" y="345186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66359" y="3383279"/>
            <a:ext cx="3383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第 8 章 · 选型与上云·售前速查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166359" y="3593591"/>
            <a:ext cx="340156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自托管 vs 托管、六大产品与三云对照、决策树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02920" y="4041648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85800" y="4041648"/>
            <a:ext cx="7772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本讲义怎么读：概念页按「概念 → 类比 → 案例 → 小结」节奏；每章末配「动手做」与「客户会怎么问」；章节相互独立，可按需跳读。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导览 ·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开篇必备 · 全书通用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一页记住：AI 网关是什么、管什么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速查 · 03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786384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298448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一句话心智模型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554480"/>
            <a:ext cx="78181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69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应用不直连各家大模型，而是先进 AI 网关：网关统一进线（一个接口）、分路供电（路由）、跳闸保护（限流·护栏）、还带电表（按 token 计费）。← 就是大模型时代的"配电箱"。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139696"/>
            <a:ext cx="2606040" cy="58521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2139696"/>
            <a:ext cx="73152" cy="585216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212848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统一接入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2423160"/>
            <a:ext cx="23957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100+ 供应商 → 一个 OpenAI 兼容接口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36976" y="2139696"/>
            <a:ext cx="2606040" cy="58521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236976" y="2139696"/>
            <a:ext cx="73152" cy="585216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19856" y="2212848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路由·容灾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19856" y="2423160"/>
            <a:ext cx="23957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按成本/延迟/质量选模型，挂了自动兜底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71032" y="2139696"/>
            <a:ext cx="2606040" cy="58521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71032" y="2139696"/>
            <a:ext cx="73152" cy="585216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53912" y="2212848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成本治理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53912" y="2423160"/>
            <a:ext cx="23957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按 token 限流、配额、预算、花费归集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2798063"/>
            <a:ext cx="2606040" cy="58521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" y="2798063"/>
            <a:ext cx="73152" cy="585216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2871215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缓存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3081527"/>
            <a:ext cx="23957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精确缓存 + 语义缓存，省钱降延迟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36976" y="2798063"/>
            <a:ext cx="2606040" cy="58521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236976" y="2798063"/>
            <a:ext cx="73152" cy="585216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19856" y="2871215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安全·护栏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19856" y="3081527"/>
            <a:ext cx="23957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鉴权、PII 脱敏、提示注入检测、审计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971032" y="2798063"/>
            <a:ext cx="2606040" cy="58521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71032" y="2798063"/>
            <a:ext cx="73152" cy="585216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153912" y="2871215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可观测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53912" y="3081527"/>
            <a:ext cx="23957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8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日志/指标/追踪，token 与质量监控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3474720"/>
            <a:ext cx="81381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重点术语中英对照（后文首次出现再标注一次）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2920" y="3749039"/>
            <a:ext cx="2606040" cy="274320"/>
          </a:xfrm>
          <a:prstGeom prst="roundRect">
            <a:avLst>
              <a:gd name="adj" fmla="val 15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" y="3749039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统一接入 Unified Access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236976" y="3749039"/>
            <a:ext cx="2606040" cy="274320"/>
          </a:xfrm>
          <a:prstGeom prst="roundRect">
            <a:avLst>
              <a:gd name="adj" fmla="val 15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374136" y="3749039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令牌限流 Token Rate Limiting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971032" y="3749039"/>
            <a:ext cx="2606040" cy="274320"/>
          </a:xfrm>
          <a:prstGeom prst="roundRect">
            <a:avLst>
              <a:gd name="adj" fmla="val 15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108192" y="3749039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语义缓存 Semantic Caching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02920" y="4096511"/>
            <a:ext cx="2606040" cy="274320"/>
          </a:xfrm>
          <a:prstGeom prst="roundRect">
            <a:avLst>
              <a:gd name="adj" fmla="val 15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" y="4096511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虚拟密钥 Virtual Key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236976" y="4096511"/>
            <a:ext cx="2606040" cy="274320"/>
          </a:xfrm>
          <a:prstGeom prst="roundRect">
            <a:avLst>
              <a:gd name="adj" fmla="val 15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374136" y="4096511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护栏 Guardrails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971032" y="4096511"/>
            <a:ext cx="2606040" cy="274320"/>
          </a:xfrm>
          <a:prstGeom prst="roundRect">
            <a:avLst>
              <a:gd name="adj" fmla="val 15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108192" y="4096511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兜底降级 Fallback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02920" y="4443983"/>
            <a:ext cx="2606040" cy="274320"/>
          </a:xfrm>
          <a:prstGeom prst="roundRect">
            <a:avLst>
              <a:gd name="adj" fmla="val 15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40080" y="4443983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可观测 Observability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3236976" y="4443983"/>
            <a:ext cx="2606040" cy="274320"/>
          </a:xfrm>
          <a:prstGeom prst="roundRect">
            <a:avLst>
              <a:gd name="adj" fmla="val 15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374136" y="4443983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模型上下文协议 MCP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971032" y="4443983"/>
            <a:ext cx="2606040" cy="274320"/>
          </a:xfrm>
          <a:prstGeom prst="roundRect">
            <a:avLst>
              <a:gd name="adj" fmla="val 15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108192" y="4443983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控制面 Control Plane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4630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400" b="1">
                <a:solidFill>
                  <a:srgbClr val="128199"/>
                </a:solidFill>
                <a:latin typeface="Cambria"/>
                <a:ea typeface="Cambria"/>
                <a:cs typeface="Cambria"/>
              </a:rPr>
              <a:t>1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240280"/>
            <a:ext cx="457200" cy="45720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395728"/>
            <a:ext cx="7589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是什么 · 为什么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3035808"/>
            <a:ext cx="7589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8FB0C9"/>
                </a:solidFill>
                <a:latin typeface="Cambria"/>
                <a:ea typeface="Cambria"/>
                <a:cs typeface="Cambria"/>
              </a:rPr>
              <a:t>What &amp; Why: From API Gateway to AI Gateway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528" y="3840480"/>
            <a:ext cx="873252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3835908"/>
            <a:ext cx="8732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多对多之痛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33372" y="3840480"/>
            <a:ext cx="873252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33372" y="3835908"/>
            <a:ext cx="8732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运营管控层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71215" y="3840480"/>
            <a:ext cx="74980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71215" y="3835908"/>
            <a:ext cx="74980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边界辨析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是什么·为什么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学习目标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188720"/>
            <a:ext cx="7772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学完这一章，你能把下面这些讲给客户/同事听明白：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938528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8368" y="2057400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0528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1938528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说清 AI 网关到底解决什么问题，以及它和普通 API 网关的差别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42032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8" y="2660904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6563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2542032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讲透"多对多接入之痛"，并用一句话定义 AI 网关的定位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145536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58368" y="3264408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32598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145536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划清它与 MCP（Model Context Protocol）/A2A（Agent2Agent）、单模型推理服务之间的边界，不混为一谈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是什么·为什么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定义：AI 网关 = 统一入口 + 运营管控层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07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3268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把横切关注点从应用抽出来，收到一层统一管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AI 网关（AI Gateway）坐在"应用"和"各家大模型/Agent/工具"之间：对上给统一接口，对下接所有供应商；接入、路由、成本、安全、观测都在这一层集中治理。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249424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391156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386584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372868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配电箱 + 电表 + 空气开关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660904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统一进线=统一接口；分路=路由；电表=按 token 计费；空开=限流与护栏。电器（应用）不必关心电从哪来、怎么计费——只管用电。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18688"/>
            <a:ext cx="8138160" cy="78638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10128"/>
            <a:ext cx="7772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区别于普通 API 网关的"LLM（Large Language Model） 专属六件套"：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602736"/>
            <a:ext cx="1293876" cy="292608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598164"/>
            <a:ext cx="1293876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统一接入/协议转换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125980" y="3602736"/>
            <a:ext cx="1417320" cy="292608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125980" y="3598164"/>
            <a:ext cx="141732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按 token 限流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89604" y="3602736"/>
            <a:ext cx="676656" cy="292608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89604" y="3598164"/>
            <a:ext cx="676656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成本归集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12564" y="3602736"/>
            <a:ext cx="676656" cy="292608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12564" y="3598164"/>
            <a:ext cx="676656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语义缓存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335524" y="3602736"/>
            <a:ext cx="1046988" cy="292608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35524" y="3598164"/>
            <a:ext cx="104698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护栏/内容安全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28816" y="3602736"/>
            <a:ext cx="923544" cy="292608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28816" y="3598164"/>
            <a:ext cx="923544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AI 可观测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是什么·为什么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边界辨析：它不是 MCP，也不是推理服务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170432"/>
            <a:ext cx="8138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售前最容易被绕晕的四条边界，一张表分清：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02920" y="1554480"/>
          <a:ext cx="8138160" cy="2834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7360"/>
                <a:gridCol w="2743200"/>
                <a:gridCol w="3657600"/>
              </a:tblGrid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概念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管的是什么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和 AI 网关的关系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普通 API 网关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通用 HTTP 流量：鉴权、限流、路由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AI 网关是其"LLM 增强版"，多了 token/语义/护栏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MCP / A2A（协议层）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Agent↔工具、Agent↔Agent 的互操作标准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网关是"落地这些协议+统一治理"的位置，见第 7 章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推理服务（vLLM 等）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单个模型怎么又快又省地跑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网关在其之上，管多模型/多供应商统一治理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模型编排/Agent 框架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一次任务里怎么串工具与步骤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网关给它们提供统一模型入口与观测，不替代编排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2920" y="4526280"/>
            <a:ext cx="81381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记忆锚点：MCP/A2A 是"协议"，推理服务是"引擎"，AI 网关是"运营管控层"——三者互补不互斥。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是什么·为什么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动手做：把"没网关 vs 有网关"讲给客户看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09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3950208" cy="148132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298448"/>
            <a:ext cx="3657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C0492F"/>
                </a:solidFill>
                <a:latin typeface="Calibri"/>
                <a:ea typeface="Calibri"/>
                <a:cs typeface="Calibri"/>
              </a:rPr>
              <a:t>❌ 没网关（应用里硬编码）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572768"/>
            <a:ext cx="3657600" cy="1042415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1719072"/>
            <a:ext cx="3291840" cy="7680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if p=="openai":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 r=openai.chat(...)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elif p=="anthropic":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 r=anthropic.msg(...)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# 换模型=改代码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90872" y="1188720"/>
            <a:ext cx="3950208" cy="148132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46320" y="1298448"/>
            <a:ext cx="3657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2F855A"/>
                </a:solidFill>
                <a:latin typeface="Calibri"/>
                <a:ea typeface="Calibri"/>
                <a:cs typeface="Calibri"/>
              </a:rPr>
              <a:t>✅ 有网关（统一入口）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46320" y="1572768"/>
            <a:ext cx="3657600" cy="1042415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0" y="1719072"/>
            <a:ext cx="3291840" cy="7680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# 永远指向网关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client=OpenAI(base_url=GW)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client.chat("gpt-4o", ...)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client.chat("claude", ...)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# 换模型=改配置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2798064"/>
            <a:ext cx="8138160" cy="804672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2880360"/>
            <a:ext cx="7772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任务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118104"/>
            <a:ext cx="7818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画一张"多对多 → 收敛成一个网关"的示意图；用一句话对客户说清"为什么已有 API 网关还要 AI 网关"（答案在 LLM 专属六件套）。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675887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3675887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6000"/>
              </a:lnSpc>
            </a:pPr>
            <a:r>
              <a:rPr sz="93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提示：</a:t>
            </a: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客户常说"我有 Kong/APISIX 了"——正确回答不是"取代它"，而是"在它上面加 LLM 能力"，很多网关本就是同一产品的 AI 模式。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是什么·为什么 · 对练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客户会怎么问（面试题）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29844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29387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1280160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我已经有 API 网关了，为什么还要 AI 网关？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158419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157962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" y="1572768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AI 网关不是取代，是增强：它多了普通网关没有的 LLM 能力——按 token（而非请求）限流与计费、多模型语义路由、语义缓存、提示注入/PII（Personally Identifiable Information） 护栏。很多产品（Kong、APISIX、Higress）就是同一网关的"AI 模式"，平滑升级即可。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089404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58368" y="219913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19456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" y="2180844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上了网关会不会多一跳、变慢？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248488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248031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" y="2473452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会多一次网关转发，通常是毫秒级；而它带来的语义缓存命中、就近路由、失败快速兜底，整体反而常常更快更稳。真正的大头延迟在模型推理本身，不在网关。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2990088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8368" y="309981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09524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" y="3081528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这东西是不是又一个中间件，增加运维负担？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38556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38099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3374136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它把原本散落在每个应用里的接入、限流、计费、护栏代码收成一处，长期是减负。可以先用托管网关（云厂商/SaaS）零运维起步，规模大了再考虑自托管。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3890772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58368" y="400050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399592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" y="3982212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它和 MCP 是一回事吗？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428625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428167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" y="4274820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不是。MCP 是"Agent 怎么调工具"的协议；AI 网关是"流量怎么统一治理"的运营层。但两者正在融合——网关越来越多地也去代理和治理 MCP 流量，这是第 7 章的重点。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是什么·为什么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07008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207008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207008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痛点：多模型 = M×N 条私接线，接入/成本/安全/观测全失控。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865376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865376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1865376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定义：AI 网关是"统一入口 + 运营管控层"，把横切关注点收到一层集中管。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23744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2920" y="2523744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523744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六件套：统一接入、token 限流、成本归集、语义缓存、护栏、AI 可观测——这是它区别于普通 API 网关之处。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182111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3182111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182111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边界：MCP/A2A 是协议、推理服务是引擎、AI 网关是运营层，三者互补。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3858767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3858767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一句话：</a:t>
            </a:r>
            <a:r>
              <a:rPr sz="10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不止一个模型，就该有一个网关。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4630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400" b="1">
                <a:solidFill>
                  <a:srgbClr val="128199"/>
                </a:solidFill>
                <a:latin typeface="Cambria"/>
                <a:ea typeface="Cambria"/>
                <a:cs typeface="Cambria"/>
              </a:rPr>
              <a:t>2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240280"/>
            <a:ext cx="457200" cy="45720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395728"/>
            <a:ext cx="7589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统一接入与协议转换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3035808"/>
            <a:ext cx="7589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8FB0C9"/>
                </a:solidFill>
                <a:latin typeface="Cambria"/>
                <a:ea typeface="Cambria"/>
                <a:cs typeface="Cambria"/>
              </a:rPr>
              <a:t>Unified Access &amp; Protocol Translation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528" y="3840480"/>
            <a:ext cx="1490472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3835908"/>
            <a:ext cx="1490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OpenAI 兼容层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50592" y="3840480"/>
            <a:ext cx="74980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450592" y="3835908"/>
            <a:ext cx="74980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抹平差异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64992" y="3840480"/>
            <a:ext cx="74980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64992" y="3835908"/>
            <a:ext cx="74980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虚拟密钥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统一接入 · 深潜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十步请求链：控制点与证据点在同一条线上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875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十步（顺序即设计）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客户端认证 → 格式与大小检查 → PII/提示护栏 → 模型别名解析 → 配额 → 路由 → 协议转换 → 上游身份 → 流式转发 → 用量与追踪。顺序决定安全、延迟和成本：越早拒绝，浪费越少——认证放第一，护栏在路由前，计量在最后。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04288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46020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41448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27732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机场动线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15768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值机（认证）→ 行李限重（格式）→ 安检（护栏）→ 看屏找登机口（别名/路由）→ 查票（配额）→ 登机（转发）——把安检放在登机口之后，危险品就已经进了候机厅。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91840"/>
            <a:ext cx="8138160" cy="78638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83280"/>
            <a:ext cx="7772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上云落地 · 口径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39312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给整条链定一个端到端 deadline（覆盖排队、护栏、重试、生成），再给每步分配时间与降级策略——别让每层各自耗尽超时，叠出用户侧的分钟级等待。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统一接入与协议转换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学习目标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188720"/>
            <a:ext cx="7772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学完这一章，你能把下面这些讲给客户/同事听明白：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938528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8368" y="2057400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0528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1938528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讲清"OpenAI 兼容接口"是怎么把 100+ 家模型统一成一个调用姿势的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42032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8" y="2660904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6563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2542032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说明各家能力/参数不一致时，网关如何做协议翻译与降级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145536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58368" y="3264408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32598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145536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理解虚拟密钥（Virtual Key）——一把逻辑钥匙背后管着多把真钥匙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统一接入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统一接入：一个接口，背后 100+ 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6926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OpenAI 兼容层（OpenAI-Compatible API）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网关对外暴露一套 OpenAI 风格的 /chat/completions 接口；对内把请求翻译成各家（Anthropic、Gemini、国产、自托管）的原生格式，再把响应翻回统一格式。应用只学一种调用姿势。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286000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2773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2316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0944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万能转接头 / 同声传译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697480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你带一个"欧标插头"（OpenAI 格式）走遍全球，转接头负责对上各国插座。应用说"普通话"，网关把它翻成每家模型的"方言"，再把回话翻回来。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55264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396996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392424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378708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一行 base_url 切换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666744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把 SDK 的 base_url 指向网关，model 参数写 "gpt-4o" / "claude-3-7" / "qwen-max" 即可切换，业务代码零改动。LiteLLM、Portkey、各云网关都走这套。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统一接入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抹平差异：能力不一样怎么办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875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参数映射 + 能力协商 + 优雅降级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各家在 function calling、JSON 模式、多模态、上下文长度、停止词上并不一致。网关做三件事：映射等价参数、探测目标模型能力、不支持的特性优雅降级或报清晰错误。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04288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46020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41448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27732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翻译官也懂"对方没有这个词"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15768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好的翻译不仅换语言，还知道某些表达对方文化里没有——要么找近义替代，要么明确说"这个做不到"，而不是硬翻出歧义。网关抹平差异同理。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73552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415284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410712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396996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工具调用格式统一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685032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OpenAI 的 tools 与 Anthropic 的 tool_use 报文结构不同；网关统一成一种，让 Agent 框架不用为每家模型写一套解析逻辑——这也是它和 Agent 模块的接口。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统一接入 · 深潜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五层策略栈：把身份变成可执行预算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875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五层（每层有稳定键）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调用身份（OIDC（OpenID Connect）/mTLS/API Key：subject）→ 租户映射（tenant/project/环境：计费键）→ 准入策略（允许哪些模型/区域/数据级别：策略版本）→ 资源配额（RPS/并发/token/费用：桶与余量）→ 上游身份（各云凭据引用）。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04288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46020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41448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27732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公司报销链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15768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工卡认人（身份）→ 归到部门（租户）→ 报销制度（准入）→ 部门预算额度（配额）→ 公司对外账户付款（上游身份）——每层各有账本，审计能一层层对上。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91840"/>
            <a:ext cx="8138160" cy="78638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83280"/>
            <a:ext cx="7772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上云落地 · 口径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39312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虚拟密钥（上一页）是这套栈的入口实现；日志记身份映射与策略版本，但绝不记录原始凭据——泄了日志不等于泄了钥匙。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统一接入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动手做：LiteLLM 起一个统一网关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1572768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29844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>
                <a:solidFill>
                  <a:srgbClr val="8FB0C9"/>
                </a:solidFill>
                <a:latin typeface="Courier New"/>
                <a:ea typeface="Courier New"/>
                <a:cs typeface="Courier New"/>
              </a:rPr>
              <a:t>litellm --config config.yaml   # 启动后即得一个 OpenAI 兼容网关 :4000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572768"/>
            <a:ext cx="7772400" cy="1115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# config.yaml —— 两家模型统一暴露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model_list: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- model_name: gpt-4o          # 对外统一名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  litellm_params: {model: openai/gpt-4o, api_key: os.environ/OPENAI_KEY}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- model_name: claude          # 对外统一名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  litellm_params: {model: anthropic/claude-3-7-sonnet, api_key: os.environ/ANTH_KEY}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889504"/>
            <a:ext cx="8138160" cy="749808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980944"/>
            <a:ext cx="7772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任务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18688"/>
            <a:ext cx="78181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起网关后，用同一段 OpenAI SDK 代码分别调 "gpt-4o" 和 "claude"，只改 model 一个字段；再发一把虚拟密钥给"测试组"，限定它只能用 claude。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730752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730752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3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提示：</a:t>
            </a: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把 base_url 指向 http://localhost:4000，api_key 填虚拟密钥。业务代码从此和"具体是哪家模型"解耦。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统一接入 · 对练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客户会怎么问（面试题）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29844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29387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1280160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统一成 OpenAI 格式，会不会损失各家模型的特色能力？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158419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157962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" y="1572768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常用能力（对话、工具调用、JSON、多模态）网关都会映射；确实有个别厂商独有参数，网关一般支持"透传"原生参数。日常 95% 的场景统一接口足够，特殊需求可走透传，不必二选一。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089404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58368" y="219913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19456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" y="2180844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换模型真的零改动吗？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248488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248031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" y="2473452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接口层零改动（只改 model 名或路由规则）；但不同模型的"脾气"不同，提示词和输出解析可能要微调。网关解决的是"接入"成本，不是"效果对齐"成本——后者靠评估（见 Evaluation 模块）。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2990088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8368" y="309981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09524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" y="3081528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虚拟密钥比直接发原厂 key 好在哪？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38556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38099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3374136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原厂 key 一旦泄露，账单和数据全裸奔且难吊销。虚拟密钥把真 key 锁在网关里，每把逻辑 key 可单独设预算、限速、可用模型、有效期，出事一键注销——这是企业级管控的地基。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3890772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58368" y="400050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399592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" y="3982212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自托管网关会不会成为单点故障？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428625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428167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" y="4274820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会，所以生产环境要多副本 + 健康检查 + 就近多区域部署，网关本身无状态、易水平扩展。不想自己扛，直接用云厂商托管网关，可用性由云 SLA 保证。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统一接入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07008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207008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207008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OpenAI 兼容层：对外一套接口，对内翻译成各家原生格式，应用只学一种姿势。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865376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865376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1865376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抹平差异：参数映射 + 能力协商 + 优雅降级，工具调用等格式也统一。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23744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2920" y="2523744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523744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虚拟密钥：真 key 锁在网关，逻辑 key 挂预算/限速/范围/有效期，可随时吊销。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182111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3182111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182111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上云：Azure Unified Model API、Bedrock、LiteLLM/Higress 都提供统一入口。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3858767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3858767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一句话：</a:t>
            </a:r>
            <a:r>
              <a:rPr sz="10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一个接口、一把房卡，把"接哪家模型"变成一行配置。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4630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400" b="1">
                <a:solidFill>
                  <a:srgbClr val="128199"/>
                </a:solidFill>
                <a:latin typeface="Cambria"/>
                <a:ea typeface="Cambria"/>
                <a:cs typeface="Cambria"/>
              </a:rPr>
              <a:t>3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240280"/>
            <a:ext cx="457200" cy="45720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395728"/>
            <a:ext cx="7589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路由 · 负载 · 容灾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3035808"/>
            <a:ext cx="7589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8FB0C9"/>
                </a:solidFill>
                <a:latin typeface="Cambria"/>
                <a:ea typeface="Cambria"/>
                <a:cs typeface="Cambria"/>
              </a:rPr>
              <a:t>Routing, Load Balancing &amp; Failover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528" y="3840480"/>
            <a:ext cx="74980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3835908"/>
            <a:ext cx="74980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五种路由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09928" y="3840480"/>
            <a:ext cx="996696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709928" y="3835908"/>
            <a:ext cx="99669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复杂度/语义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71216" y="3840480"/>
            <a:ext cx="74980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71216" y="3835908"/>
            <a:ext cx="74980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爆炸半径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路由·负载·容灾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学习目标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188720"/>
            <a:ext cx="7772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学完这一章，你能把下面这些讲给客户/同事听明白：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938528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8368" y="2057400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0528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1938528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讲清为什么需要路由，以及成本/延迟/质量/复杂度/语义五类路由策略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42032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8" y="2660904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6563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2542032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说明负载均衡、限速感知与多区域部署如何协同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145536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58368" y="3264408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32598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145536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理解 fallback、重试、熔断如何控制"爆炸半径"，并用数据讲清路由省钱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路由·容灾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为什么要路由：一个模型撑不起全部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6926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不同请求，配不同模型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简单问答用小/便宜模型，复杂推理用强模型，长文档挑大上下文模型；再叠加"哪个供应商现在更快/没限流/更便宜"。路由就是网关按规则/打分，替每个请求选最合适的后端。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286000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2773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2316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0944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分诊台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697480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医院不会让所有病人都去找主任医师：分诊台按病情轻重分流，小病全科、大病专科。路由就是给请求分诊，别用"杀鸡的牛刀"烧钱。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36976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378708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374136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360420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省钱的真实动机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648456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把 60% 的简单请求从旗舰模型切到便宜模型，质量几乎不降、成本大降——这正是 RouteLLM/FrugalGPT 要证明的事（本章末细讲）。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路由·容灾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路由五策略：从静态规则到语义感知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225296"/>
          <a:ext cx="8138160" cy="2852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4480"/>
                <a:gridCol w="3657600"/>
                <a:gridCol w="2926080"/>
              </a:tblGrid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策略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怎么选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典型场景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成本优先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按每千 token 价选最便宜的达标模型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预算敏感、批量任务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延迟/负载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选当前最快、未限流的后端；轮询/加权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高并发、实时交互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质量优先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关键请求固定走旗舰模型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对错误零容忍的场景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复杂度路由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对请求打分（长度/代码/推理特征）选模型档位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通用降本，无需 embedding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语义路由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按意图/主题用向量相似度选专用模型或后端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多专家模型、领域分流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4315968"/>
            <a:ext cx="8138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实战里往往叠加：先按语义/复杂度选"模型档位"，再在同档位内按延迟/负载做均衡，最后配容灾兜底。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路由·容灾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案例：用数据讲清"路由为什么省钱"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25296"/>
            <a:ext cx="3950208" cy="137160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35024"/>
            <a:ext cx="3657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RouteLLM（LMSYS/Berkeley）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645920"/>
            <a:ext cx="361188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训练一个"路由器"判断该走强还是弱模型：在保持接近旗舰质量的前提下，把大量请求分给便宜模型，整体成本可大幅下降。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90872" y="1225296"/>
            <a:ext cx="3950208" cy="137160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0" y="1335024"/>
            <a:ext cx="3657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FrugalGPT（Stanford）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1645920"/>
            <a:ext cx="361188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级联（cascade）：先问便宜模型，不够好再逐级升级；配合缓存与提示优化，"少花钱、还常常更准"。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761488"/>
            <a:ext cx="8138160" cy="749808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761488"/>
            <a:ext cx="7863840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售前话术：</a:t>
            </a:r>
            <a:r>
              <a:rPr sz="100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"路由不是玄学，是有论文和数据支撑的降本手段。我们能把你 60%~90% 的简单流量安全地切到更便宜的模型，质量几乎无感——省下的就是净利。"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639312"/>
            <a:ext cx="81381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8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两篇论文见书单 #7 RouteLLM、#8 FrugalGPT（arXiv 官方免费下载）。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路由·容灾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动手做：配 fallback 链 + 复杂度路由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146304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29844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>
                <a:solidFill>
                  <a:srgbClr val="8FB0C9"/>
                </a:solidFill>
                <a:latin typeface="Courier New"/>
                <a:ea typeface="Courier New"/>
                <a:cs typeface="Courier New"/>
              </a:rPr>
              <a:t>目标：某家限流/超时时业务不断，简单请求自动走便宜档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572768"/>
            <a:ext cx="77724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# LiteLLM：主备兜底 + 负载均衡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router_settings: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fallbacks: [{"gpt-4o": ["azure-gpt-4o", "claude"]}]  # 主→备→备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routing_strategy: latency-based-routing              # 选最快后端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num_retries: 2                                       # 失败重试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779776"/>
            <a:ext cx="8138160" cy="786384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871216"/>
            <a:ext cx="7772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任务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108960"/>
            <a:ext cx="78181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给旗舰模型配一条三级 fallback 链；再启用复杂度路由，把短问答分到便宜模型、长/带代码的请求分到强模型；压测时手动"拔掉"主模型，观察是否无感切换。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621024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621024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3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提示：</a:t>
            </a: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先只按请求长度做最朴素的复杂度路由，跑通再加维度。别一上来追求"完美路由器"。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路由·容灾 · 对练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客户会怎么问（面试题）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29844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29387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1280160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自动路由到便宜模型，质量掉了怎么办？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158419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157962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" y="1572768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路由是"可控降级"：给关键场景设质量优先（固定走旗舰），只对可容忍的流量降档；再用评估（Evaluation 模块）持续监控降档流量的质量，掉了就调阈值。省钱和质量之间有旋钮，不是赌博。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089404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58368" y="219913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19456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" y="2180844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fallback 会不会把一个坏请求在多家模型上重复烧钱？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248488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248031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" y="2473452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会有额外成本，所以要配熔断和重试上限：连续失败的后端直接熔断一段时间，重试设 1~2 次封顶。fallback 是保命，不是无限重试，边界要设死。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2990088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8368" y="309981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09524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" y="3081528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多区域/多云路由，数据合规怎么保证？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38556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38099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3374136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路由规则里可加"数据驻留"约束：某类数据只允许走特定区域/供应商的后端。网关是强制这条策略的最佳位置——这也和安全合规章、Security 模块相接。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3890772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58368" y="400050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399592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" y="3982212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语义路由是不是又要额外一套向量库？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428625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428167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" y="4274820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看实现：语义路由需要算 embedding + 相似度，确实要向量能力；但很多降本场景用"复杂度路由"（按长度/代码/关键词打分）就够，零 embedding、零额外依赖，先上这个。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路由·容灾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30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07008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207008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207008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路由=给请求分诊：成本/延迟/质量/复杂度/语义五类策略，实战常叠加使用。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865376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865376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1865376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容灾=fallback + 重试 + 熔断，让"某家挂了"不等于"业务挂了"，并控住爆炸半径。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23744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2920" y="2523744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523744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RouteLLM/FrugalGPT 用数据证明：大量简单流量切便宜模型，质量几乎无感、成本大降。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182111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3182111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182111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降级要"可控"：关键流量质量优先，可容忍流量才降档，并用评估持续盯质量。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3858767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3858767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一句话：</a:t>
            </a:r>
            <a:r>
              <a:rPr sz="10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智能分诊 + 双回路供电：又省又稳。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4630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400" b="1">
                <a:solidFill>
                  <a:srgbClr val="128199"/>
                </a:solidFill>
                <a:latin typeface="Cambria"/>
                <a:ea typeface="Cambria"/>
                <a:cs typeface="Cambria"/>
              </a:rPr>
              <a:t>4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240280"/>
            <a:ext cx="457200" cy="45720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395728"/>
            <a:ext cx="7589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流量与成本治理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3035808"/>
            <a:ext cx="7589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8FB0C9"/>
                </a:solidFill>
                <a:latin typeface="Cambria"/>
                <a:ea typeface="Cambria"/>
                <a:cs typeface="Cambria"/>
              </a:rPr>
              <a:t>Traffic &amp; Cost Governance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528" y="3840480"/>
            <a:ext cx="1120140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3835908"/>
            <a:ext cx="11201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按 token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80260" y="3840480"/>
            <a:ext cx="74980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080260" y="3835908"/>
            <a:ext cx="74980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预算归集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94660" y="3840480"/>
            <a:ext cx="74980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94660" y="3835908"/>
            <a:ext cx="74980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语义缓存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流量与成本治理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学习目标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188720"/>
            <a:ext cx="7772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学完这一章，你能把下面这些讲给客户/同事听明白：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938528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8368" y="2057400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0528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1938528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讲清为什么 LLM 要按 token（而非按请求）限流与计费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42032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8" y="2660904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6563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2542032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说明配额、预算、花费归集如何按虚拟密钥落到团队/项目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145536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58368" y="3264408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32598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145536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理解精确缓存与语义缓存的原理、收益与坑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成本治理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为什么按 token，而不是按请求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875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令牌限流（Token Rate Limiting）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LLM 的成本和负载由 token 数决定：一条几万字的长请求，抵得上几百条短请求。按"请求数"限流管不住成本，也保护不了后端；必须按 token/分钟（TPM，Tokens Per Minute）和请求/分钟（RPM，Requests Per Minute）双维度限。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04288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46020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41448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27732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按用电量收费，不是按"开关次数"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15768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电费不能按"拉了几次闸"算，得看用了多少度电。token 就是 LLM 的"度"，语义缓存命中就是"省下的电"。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55264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396996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392424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378708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网关侧预估 prompt token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666744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Azure APIM 的 token limit 策略会在网关侧先估算 prompt token，提前拦掉超额请求，不必等打到模型才发现爆预算——省的是真金白银。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成本治理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花费归集：谁、哪个项目、烧了多少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875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配额 + 预算 + 花费归集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每把虚拟密钥挂上 TPM/RPM 上限、日/月预算、可用模型范围；网关按 key 记账，聚合到用户/团队/项目维度。月底能出"谁花了多少、花在哪个模型"的清清楚楚的账。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04288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46020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41448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27732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公司给每个部门发预算卡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15768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不是一张总卡大家随便刷，而是按部门发卡、设额度、出对账单。超额自动停卡（拒绝请求或降级）。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55264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396996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392424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378708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FinOps 闭环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666744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把网关的花费数据接进 FinOps 看板：哪个应用突然涨了、哪个模型性价比低，一目了然，再回头调路由策略——成本治理和路由是一对搭档。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成本治理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语义缓存的坑：会不会答错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100584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相似 ≠ 相同：阈值是关键旋钮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阈值太松，"北京天气"和"上海天气"被当成一个问题，答错；太紧，几乎不命中，白配。要按业务调阈值，并对时效性强/个性化强的请求（实时数据、带用户身份）禁用或缩短缓存。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22576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64308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59736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46020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别把"长得像"当成"就是"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34056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双胞胎长得像，但不是同一个人。缓存命中要留足"够像才算"的安全边界，宁可少命中，别答错。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310128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401568"/>
            <a:ext cx="7772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落地清单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657600"/>
            <a:ext cx="78638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① 按场景分级设阈值；② 个性化/实时请求绕过缓存；③ 缓存键带上租户/权限，避免跨用户串答；④ 监控命中率与"疑似错答"，持续调参。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成本治理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上云落地：三云的 token 限流与语义缓存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225296"/>
          <a:ext cx="8138160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4480"/>
                <a:gridCol w="3291840"/>
                <a:gridCol w="3291840"/>
              </a:tblGrid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能力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Azure API Management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其它云 / 自托管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按 token 限流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原生 token limit 策略，网关侧预估 prompt token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Cloudflare 接 20+ 家 + Guardrails/DLP（Beta）；LiteLLM/Higress 内置 TPM/RPM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语义缓存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llm-semantic-cache 策略 + Managed Redis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Portkey 托管版/Higress 内置语义缓存；自建可用 Redis+向量检索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成本归集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按订阅键/维度统计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LiteLLM 虚拟密钥按 key/团队记账；各云计费导出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统一模型 API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Unified Model API（含 Bedrock 后端）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AWS Bedrock 为主；Multi-Provider GW 仅官方 Guidance（自部署）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4389120"/>
            <a:ext cx="81381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19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口径：Azure APIM 原生内置按 token 限流 + LLM 专属策略；Apigee 也有原生 LLM 策略——「唯一」说法已过时，选型看官方策略清单。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成本治理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动手做：给团队配预算 + 开语义缓存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137160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29844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>
                <a:solidFill>
                  <a:srgbClr val="8FB0C9"/>
                </a:solidFill>
                <a:latin typeface="Courier New"/>
                <a:ea typeface="Courier New"/>
                <a:cs typeface="Courier New"/>
              </a:rPr>
              <a:t>目标：给"A 组"发一把带预算的房卡，并让相近问题走缓存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572768"/>
            <a:ext cx="7772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# 虚拟密钥挂预算 + TPM 上限（LiteLLM 概念示意）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key: sk-team-a   models:[gpt-4o, claude]   tpm:200000   budget: $50/day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# 开启语义缓存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cache: {type: semantic, similarity_threshold: 0.92, ttl: 3600}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688336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779776"/>
            <a:ext cx="7772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任务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017520"/>
            <a:ext cx="7818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发一把日预算 $50、限 gpt-4o/claude 的虚拟密钥；开语义缓存并连问两个"意思相同、措辞不同"的问题，看第二次是否命中（延迟骤降、无模型计费）；把阈值调松一点，观察是否开始答错。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584448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584448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3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提示：</a:t>
            </a: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预算撞线时，网关是"拒绝"还是"降级到便宜模型"，是一条要和业务约定清楚的产品策略。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成本治理 · 对练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客户会怎么问（面试题）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29844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29387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1280160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上网关到底能省多少钱？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158419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157962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" y="1572768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三个杠杆叠加：路由把简单流量切便宜模型（可省大头）、语义缓存让重复/相似问题零成本命中、预算限流掐掉失控消耗。具体比例看业务重复度和流量结构，我们能先做一次成本画像给你测算。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089404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58368" y="219913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19456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" y="2180844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语义缓存会不会给不同用户串答、泄露数据？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248488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248031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" y="2473452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会，如果缓存键没带身份。正确做法是缓存键里带上租户/权限维度，个性化和带用户数据的请求绕过缓存。这条既是成本设计也是安全设计，和 Security 模块直接相关。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2990088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8368" y="309981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09524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" y="3081528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按 token 限流，用户体验会不会很割裂（突然被拒）？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38556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38099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3374136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所以要分级：给不同虚拟密钥设不同额度，接近上限先告警、再降级（切便宜模型/排队），最后才拒绝。限流是保护后端和预算，不是粗暴拉闸，体验可以做得很平滑。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3890772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58368" y="400050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399592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" y="3982212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这些成本数据能接进我们现有的 FinOps 吗？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428625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428167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" y="4274820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能。网关按虚拟密钥记账并可导出/对接看板，天然是 LLM FinOps 的数据源。很多团队正是靠网关第一次说清"AI 花费到底花在谁、哪个模型上"。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成本治理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40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07008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207008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207008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按 token（TPM）+ 请求（RPM）双维限流，因为 LLM 成本和负载由 token 决定。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865376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865376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1865376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虚拟密钥挂预算与配额、按 key 记账归集，月底能说清"谁花了多少、花在哪"。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23744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2920" y="2523744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523744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语义缓存把"意思相近"的请求零成本命中；阈值是关键旋钮，缓存键要带身份。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182111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3182111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182111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上云：Azure APIM 原生 token 限流 + 语义缓存最完整；成本治理与路由是搭档。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3858767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3858767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一句话：</a:t>
            </a:r>
            <a:r>
              <a:rPr sz="10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按度计费、把相同的问题只回答一次。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4630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400" b="1">
                <a:solidFill>
                  <a:srgbClr val="128199"/>
                </a:solidFill>
                <a:latin typeface="Cambria"/>
                <a:ea typeface="Cambria"/>
                <a:cs typeface="Cambria"/>
              </a:rPr>
              <a:t>5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240280"/>
            <a:ext cx="457200" cy="45720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395728"/>
            <a:ext cx="7589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安全 · 合规 · 护栏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3035808"/>
            <a:ext cx="7589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8FB0C9"/>
                </a:solidFill>
                <a:latin typeface="Cambria"/>
                <a:ea typeface="Cambria"/>
                <a:cs typeface="Cambria"/>
              </a:rPr>
              <a:t>Security, Compliance &amp; Guardrails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528" y="3840480"/>
            <a:ext cx="873252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3835908"/>
            <a:ext cx="8732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统一落地位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33372" y="3840480"/>
            <a:ext cx="873252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33372" y="3835908"/>
            <a:ext cx="8732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鉴权多租户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71215" y="3840480"/>
            <a:ext cx="1243584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71215" y="3835908"/>
            <a:ext cx="124358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PII/注入护栏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安全·合规·护栏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学习目标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188720"/>
            <a:ext cx="7772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学完这一章，你能把下面这些讲给客户/同事听明白：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938528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8368" y="2057400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0528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1938528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说清为什么网关是安全策略的"最佳统一落地位置"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42032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8" y="2660904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6563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2542032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讲清鉴权、多租户隔离、密钥托管在网关这层怎么做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145536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58368" y="3264408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32598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145536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理解护栏（PII 脱敏/内容安全/提示注入检测）作为 pre/post 钩子的工作方式，并接上 Security 模块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安全·护栏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为什么安全策略要落在网关这层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6926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一处挂，处处生效（Single Enforcement Point）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所有对模型的请求都经过网关，所以鉴权、脱敏、审计、护栏在这一层配一次，就对全公司所有应用生效；不必指望每个开发者在自己代码里都记得做安全。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286000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2773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2316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0944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机场安检口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697480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不在每个登机口各设一套安检，而是所有人必过的那道关口统一查。网关就是 LLM 流量的安检口——想绕都绕不过去。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36976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378708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374136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360420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审计的天然位置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648456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"谁、在什么时候、拿什么 prompt、调了哪个模型、花了多少、命中什么护栏"——这份完整审计日志，只有网关能一处收全，是合规（EU AI Act 等）的证据链。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安全·护栏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鉴权 · 多租户 · 密钥托管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875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身份 → 权限 → 隔离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网关校验调用方身份（API key/OIDC/JWT），据此决定可用模型、额度、数据边界；多租户间的密钥、缓存、日志相互隔离；真凭证集中托管在网关的密钥库里，不散落各处。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04288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46020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41448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27732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写字楼门禁 + 楼层权限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15768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刷卡进楼（鉴权），但你的卡只能到自己公司那层（多租户隔离），钥匙统一由物业保管（密钥托管）。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55264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396996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392424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378708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最小权限落地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666744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给每把虚拟密钥只授它需要的模型和额度——这正是 Security 模块讲的"最小权限/爆炸半径"在网关的具体落地。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安全·护栏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承上启下：与 Security 模块的关系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25296"/>
            <a:ext cx="3950208" cy="21945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353312"/>
            <a:ext cx="3611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Security 模块讲"要防什么"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691640"/>
            <a:ext cx="3639312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· OWASP LLM Top 10（注入/敏感信息泄露/…）
· 提示注入与越狱、EchoLeak
· 数据与隐私、供应链、Agent 安全
· 护栏/双 LLM/红队防护工程
· NIST RMF、EU AI Act 合规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90872" y="1225296"/>
            <a:ext cx="3950208" cy="2194560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73752" y="1353312"/>
            <a:ext cx="3611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AI 网关讲"在网关这层怎么挂"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752" y="1691640"/>
            <a:ext cx="3639312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· 把注入/PII 护栏挂成 pre/post 钩子
· 用虚拟密钥落地最小权限/爆炸半径
· 一处收全审计日志 → 合规证据链
· 数据驻留/脱敏在路由与护栏里强制
· 红队结论回来调网关护栏阈值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584448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584448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6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一句话：</a:t>
            </a:r>
            <a:r>
              <a:rPr sz="9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Security 是"威胁与对策清单"，AI 网关是"把清单里能集中做的那些，统一执行的地方"。二者一个出策略、一个做落地。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安全·护栏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上云落地：三云的内容安全 / 护栏服务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371600"/>
          <a:ext cx="8138160" cy="256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/>
                <a:gridCol w="3931920"/>
                <a:gridCol w="2834640"/>
              </a:tblGrid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云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护栏 / 内容安全服务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说明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Azure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Azure AI Content Safety（Prompt Shields）+ APIM 策略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注入防护 + 内容分级，可挂在网关策略里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AWS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Amazon Bedrock Guardrails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话题/敏感词/PII 过滤，随 Bedrock 一起用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GCP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Model Armor + DLP（Data Loss Prevention）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注入/越狱检测 + 数据防泄漏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自托管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LiteLLM 护栏 / Higress 内容安全 / NeMo Guardrails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8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注入检测、PII 脱敏，一处挂载全局生效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4443984"/>
            <a:ext cx="81381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19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选型提示：托管护栏省事但绑生态；自托管护栏灵活可跨云——按客户是否多云/信创来推荐。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安全·护栏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动手做：挂一个 PII + 注入护栏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137160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29844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>
                <a:solidFill>
                  <a:srgbClr val="8FB0C9"/>
                </a:solidFill>
                <a:latin typeface="Courier New"/>
                <a:ea typeface="Courier New"/>
                <a:cs typeface="Courier New"/>
              </a:rPr>
              <a:t>目标：一处挂载，所有走网关的应用自动受保护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572768"/>
            <a:ext cx="7772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# 在网关挂 pre/post 护栏（概念示意）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guardrails: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- pre:  pii_mask         # 请求前：手机号/身份证脱敏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- pre:  prompt_injection # 请求前：注入检测，命中则拦截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- post: toxicity_filter  # 响应后：有害内容过滤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688336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779776"/>
            <a:ext cx="7772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任务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017520"/>
            <a:ext cx="7818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挂上 PII 脱敏 + 注入检测护栏；构造一条含手机号、且夹带"忽略以上指令"的请求，观察网关是否脱敏并拦截；再看审计日志里是否记录了"命中了哪条护栏"。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584448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584448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3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提示：</a:t>
            </a: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护栏不是万能——注入无法在模型内根治（见 Security）。网关护栏是"纵深防御"的一道闸，不是唯一一道。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安全·护栏 · 对练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客户会怎么问（面试题）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29844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29387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1280160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护栏能100%挡住提示注入吗？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158419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157962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" y="1572768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不能，也没有产品能这么承诺——业界共识是注入无法在模型内彻底根治。网关护栏是纵深防御的关键一层（拦掉大部分已知手法），要配合最小权限、人审关键动作、模型外确定性策略一起用。诚实讲边界反而更专业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089404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58368" y="219913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19456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" y="2180844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在网关做脱敏，会不会误伤正常内容、影响效果？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248488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248031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" y="2473452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会有误报，所以脱敏规则要按数据类型精调，并给可信内部场景开豁免。关键是"可配置 + 可审计"：命中了什么、改了什么都留痕，能回溯调优，而不是黑箱一刀切。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2990088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8368" y="309981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09524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" y="3081528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安全都堆在网关，它自己被攻破了怎么办？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38556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38099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3374136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所以网关自身要按高价值资产来防护：最小暴露面、密钥库加密、自身审计、定期红队。它是"安检口"，安检口本身也要有安保。这属于纵深防御的一环，不是把鸡蛋放一个篮子。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3890772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58368" y="400050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399592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" y="3982212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合规审计具体能提供什么证据？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428625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428167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" y="4274820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网关能出完整调用链日志：身份、时间、prompt/响应（可脱敏留存）、模型、成本、命中的护栏。这正是 EU AI Act、NIST RMF（Risk Management Framework） 要的"可追溯、可问责"证据链，也是 Security 模块治理章的落地入口。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安全·护栏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50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07008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207008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207008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网关是安全策略的统一落地位：一处挂、处处生效，是 LLM 流量的"安检口"。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865376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865376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1865376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鉴权→权限→隔离 + 密钥集中托管，把"最小权限/爆炸半径"落到虚拟密钥上。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23744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2920" y="2523744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523744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护栏 = pre/post 钩子：请求前脱敏/查注入，响应后过滤有害/机密内容。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182111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3182111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182111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与 Security 分工：那边出"威胁与对策"，网关做"能集中执行的那部分"。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3858767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3858767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一句话：</a:t>
            </a:r>
            <a:r>
              <a:rPr sz="10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一道安检口，把散落的安全动作收成一条防线。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4630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400" b="1">
                <a:solidFill>
                  <a:srgbClr val="128199"/>
                </a:solidFill>
                <a:latin typeface="Cambria"/>
                <a:ea typeface="Cambria"/>
                <a:cs typeface="Cambria"/>
              </a:rPr>
              <a:t>6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240280"/>
            <a:ext cx="457200" cy="45720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395728"/>
            <a:ext cx="7589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可观测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3035808"/>
            <a:ext cx="7589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8FB0C9"/>
                </a:solidFill>
                <a:latin typeface="Cambria"/>
                <a:ea typeface="Cambria"/>
                <a:cs typeface="Cambria"/>
              </a:rPr>
              <a:t>Observability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528" y="3840480"/>
            <a:ext cx="873252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3835908"/>
            <a:ext cx="8732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天然观测点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33372" y="3840480"/>
            <a:ext cx="136702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33372" y="3835908"/>
            <a:ext cx="13670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三支柱+AI 维度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64991" y="3840480"/>
            <a:ext cx="1490472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64991" y="3835908"/>
            <a:ext cx="149047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OTel GenAI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可观测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学习目标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188720"/>
            <a:ext cx="7772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学完这一章，你能把下面这些讲给客户/同事听明白：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938528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8368" y="2057400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0528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1938528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说清为什么网关是全链路"天然的观测点"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42032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8" y="2660904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6563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2542032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讲清日志/指标/追踪三支柱，以及 AI 特有的 token/成本/质量维度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145536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58368" y="3264408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32598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145536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了解 OpenTelemetry GenAI 语义约定 / OpenInference 正在成为标准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可观测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网关是天然的观测点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6926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一处埋点，看见全链路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所有请求都过网关，所以在这一层就能统一采集"调了谁、用了多少 token、花了多少钱、多快、是否命中缓存/护栏、走了主还是备"——不必在每个应用里各埋一套。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286000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2773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2316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0944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用电监控大屏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697480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配电箱天然知道每条回路的用电情况。网关也一样：它坐在流量必经之路，是天生的"仪表盘接口"。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36976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378708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374136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360420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一次异常排查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648456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"某应用今天变慢又变贵"——看网关面板：发现语义缓存命中率掉了、fallback 频繁触发（某家在限流）。几分钟定位，不用翻十个服务的日志。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可观测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三支柱 + AI 特有维度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54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371600"/>
          <a:ext cx="8138160" cy="2267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4480"/>
                <a:gridCol w="2926080"/>
                <a:gridCol w="3657600"/>
              </a:tblGrid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支柱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通用含义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AI 网关特有维度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日志 Logs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每次请求的明细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prompt/响应(可脱敏)、命中的护栏、路由决策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指标 Metrics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聚合的量化趋势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TPM/RPM、成本、缓存命中率、各模型延迟与错误率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追踪 Traces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一次请求的全链路时序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网关→路由→模型→(工具/MCP) 的端到端 span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4114800"/>
            <a:ext cx="81381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AI 独有的是"质量维度"：除了快不快、贵不贵，还要看答得好不好——这条把可观测接到了评估上。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可观测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标准化：OpenTelemetry GenAI 语义约定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875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别各造各的轮子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可观测正在收敛到标准：OpenTelemetry GenAI 语义约定 / OpenInference 规定了 GenAI 的 trace、指标该长什么样（模型名、token 数、成本等字段统一）。网关按标准吐数据，就能接任意 APM（Application Performance Monitoring）。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04288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46020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41448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27732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统一的"报表模板"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15768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各部门都按同一张模板报数，总部才能一键汇总。标准语义约定就是给 AI 观测定了这张模板。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55264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396996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392424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378708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Agent Router 的做法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666744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Agent Router（原 Envoy AI Gateway）自 v1.0 内置 OpenInference 分布式追踪 + OpenTelemetry GenAI 语义约定，开箱吐标准 trace，接 Grafana/Datadog/Langfuse 都行。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可观测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动手做：打开 tracing 看一条请求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128016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29844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>
                <a:solidFill>
                  <a:srgbClr val="8FB0C9"/>
                </a:solidFill>
                <a:latin typeface="Courier New"/>
                <a:ea typeface="Courier New"/>
                <a:cs typeface="Courier New"/>
              </a:rPr>
              <a:t>目标：让网关按 OTel（OpenTelemetry） GenAI 语义约定吐 trace 与指标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572768"/>
            <a:ext cx="7772400" cy="8229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# 开启 OTel 导出（概念示意）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telemetry: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tracing:  {exporter: otlp, endpoint: http://collector:4317}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  metrics:  {token_usage: true, cost: true, cache_hit: true}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596896"/>
            <a:ext cx="8138160" cy="859536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688336"/>
            <a:ext cx="7772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任务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926080"/>
            <a:ext cx="7818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开启 tracing，发一条会触发 fallback 的请求，在 APM（如 Langfuse/Grafana）里看这条 trace：数清它经过了哪几段 span、每段耗时、用了多少 token、命中缓存没有。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566160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566160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3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提示：</a:t>
            </a: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先把"成本"和"token 用量"两个指标做出看板——这是最能打动业务和老板的两张图。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可观测 · 对练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客户会怎么问（面试题）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29844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29387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1280160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日志里会不会存下用户的敏感 prompt，反而成了泄露源？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158419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157962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" y="1572768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这是真实风险。生产里要对留存日志做脱敏（复用护栏的 PII 能力）、分级存储、设访问权限与保留期。可观测和数据安全要一起设计——能看见 ≠ 明文全留。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089404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58368" y="219913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19456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" y="2180844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你们的观测数据能接进我们现有的 Grafana/Datadog 吗？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248488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248031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" y="2473452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能。只要网关按 OpenTelemetry GenAI 语义约定吐数据，就能接任意兼容 OTel 的后端，不锁定某一家。这正是选支持标准的网关的价值。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2990088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8368" y="309981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09524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" y="3081528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可观测和评估（Evaluation）是一回事吗？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38556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38099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3374136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互补。可观测回答"快不快、贵不贵、稳不稳"（运行时指标）；评估回答"答得好不好"（质量）。网关把质量信号（如用户反馈、抽样打分）也纳入观测，就把两者连起来了——见 Evaluation 模块。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3890772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58368" y="400050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399592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" y="3982212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多花这套观测，值吗？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428625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428167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" y="4274820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不观测才更贵：看不见成本就控不住、出问题排查靠猜。网关的观测几乎是"顺手就有"（流量本就过它），投入产出比很高，通常第一次就能帮你揪出几笔冤枉钱。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可观测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07008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207008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207008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网关是全链路天然观测点：一处埋点，看见 token/成本/延迟/缓存/护栏/路由。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865376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865376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1865376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三支柱（日志/指标/追踪）+ AI 特有的成本与质量维度。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23744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2920" y="2523744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523744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按 OpenTelemetry GenAI 语义约定 / OpenInference 输出，接任意 APM 不锁定。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182111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3182111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182111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观测数据要脱敏与限权；观测（快不快贵不贵）与评估（好不好）互补。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3858767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3858767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一句话：</a:t>
            </a:r>
            <a:r>
              <a:rPr sz="10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流量必经之路，就是最好的仪表盘。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4630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400" b="1">
                <a:solidFill>
                  <a:srgbClr val="128199"/>
                </a:solidFill>
                <a:latin typeface="Cambria"/>
                <a:ea typeface="Cambria"/>
                <a:cs typeface="Cambria"/>
              </a:rPr>
              <a:t>7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240280"/>
            <a:ext cx="457200" cy="45720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395728"/>
            <a:ext cx="7589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AI 网关 + MCP 网关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3035808"/>
            <a:ext cx="7589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8FB0C9"/>
                </a:solidFill>
                <a:latin typeface="Cambria"/>
                <a:ea typeface="Cambria"/>
                <a:cs typeface="Cambria"/>
              </a:rPr>
              <a:t>From Model Gateway to MCP / Agent Gateway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528" y="3840480"/>
            <a:ext cx="136702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3835908"/>
            <a:ext cx="13670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管工具与Agent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327148" y="3840480"/>
            <a:ext cx="198424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327148" y="3835908"/>
            <a:ext cx="198424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openapi-to-mcp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75988" y="3840480"/>
            <a:ext cx="996696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5988" y="3835908"/>
            <a:ext cx="996696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MCP 授权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37275" y="3840480"/>
            <a:ext cx="626364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37275" y="3835908"/>
            <a:ext cx="626364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三合一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59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AI 网关 +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学习目标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188720"/>
            <a:ext cx="7772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学完这一章，你能把下面这些讲给客户/同事听明白：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938528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8368" y="2057400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0528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1938528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讲清网关为什么从"管模型"扩展到"管工具与 Agent"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42032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8" y="2660904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6563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2542032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说明 MCP 网关做什么：统一代理、发现、鉴权、限流、审计 MCP Server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145536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58368" y="3264408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32598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145536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理解 openapi-to-mcp 把存量 REST 变 MCP，以及 MCP 授权（OIDC token 交换）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749040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8368" y="3867912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86334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" y="3749040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建立"AI 网关 = 模型入口 + MCP 入口 + Agent 入口"三合一的整体图，并接上 MCP/A2A/Agent 模块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趋势：从"管模型"到"管工具与 Agent"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100584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流量结构变了：不止是模型调用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Agent 时代，一次任务里除了调模型，还要调大量工具（MCP Server）、甚至委派给别的 Agent（A2A）。这些"工具/Agent 流量"同样需要统一接入、鉴权、限流、审计——于是网关自然把它们也纳进来。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22576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64308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59736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46020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配电箱开始管"智能家居总线"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34056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原来只管供电（模型调用），现在家里多了一堆智能设备（工具/Agent），它们之间也要统一供电、统一权限、统一看得见——网关的管辖范围自然扩大。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91840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43357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42900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41528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一个词：融合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703320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Higress、Agent Router（原 Envoy AI Gateway）、APISIX、Azure APIM 都在把"LLM 网关"和"MCP 网关"做进同一产品——"AI 网关"正在变成"AI 网关 + MCP 网关"二合一。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MCP 网关做什么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170432"/>
            <a:ext cx="8138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把第 2–6 章对"模型"做的那套治理，平移到"MCP Server（工具）"上：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536192"/>
            <a:ext cx="3977639" cy="73152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40080" y="1664207"/>
            <a:ext cx="457200" cy="256032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1659636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1627632"/>
            <a:ext cx="3154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统一代理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1865376"/>
            <a:ext cx="31821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84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应用/Agent 只连网关，网关背后接一堆 MCP Server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63440" y="1536192"/>
            <a:ext cx="3977639" cy="73152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800600" y="1664207"/>
            <a:ext cx="457200" cy="256032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00600" y="1659636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94959" y="1627632"/>
            <a:ext cx="3154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发现与注册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94959" y="1865376"/>
            <a:ext cx="31821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84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MCP 市场/注册表：有哪些工具、什么版本、谁能用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2359152"/>
            <a:ext cx="3977639" cy="73152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40080" y="2487168"/>
            <a:ext cx="457200" cy="256032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2482596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4440" y="2450592"/>
            <a:ext cx="3154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鉴权与授权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4440" y="2688336"/>
            <a:ext cx="31821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84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谁能调这个工具、能调哪些方法（最小权限）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663440" y="2359152"/>
            <a:ext cx="3977639" cy="73152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800600" y="2487168"/>
            <a:ext cx="457200" cy="256032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800600" y="2482596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94959" y="2450592"/>
            <a:ext cx="3154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限流与配额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94959" y="2688336"/>
            <a:ext cx="31821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84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工具调用也按次/按量限，防 Agent 失控狂调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3182112"/>
            <a:ext cx="3977639" cy="73152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3310128"/>
            <a:ext cx="457200" cy="256032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" y="3305556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4440" y="3273552"/>
            <a:ext cx="3154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审计与观测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4440" y="3511296"/>
            <a:ext cx="31821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84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每次工具调用留痕，串进同一条 trace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663440" y="3182112"/>
            <a:ext cx="3977639" cy="73152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800600" y="3310128"/>
            <a:ext cx="457200" cy="256032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800600" y="3305556"/>
            <a:ext cx="45720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94959" y="3273552"/>
            <a:ext cx="31546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安全护栏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94959" y="3511296"/>
            <a:ext cx="31821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84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工具描述投毒检测、参数校验、危险动作拦截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openapi-to-mcp：存量 API 一键变工具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987552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把 REST/OpenAPI 直接转成 MCP Server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企业有成百上千个现成 REST API。Higress 的 openapi-to-mcp 能读 OpenAPI 描述，自动把它们暴露成MCP 工具——不用为每个 API 手写 MCP Server，存量资产瞬间对 Agent 可用。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04288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46020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41448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27732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给旧电器配智能插座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15768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不用换掉老电器（老 API），装个智能插座（openapi-to-mcp）就能让它进智能家居体系、被统一调度。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255264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396996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392424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378708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自建 MCP Marketplace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666744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企业把内部 API 批量转成 MCP、汇成自家的 MCP 市场，网关统一托管、鉴权、限流——Agent 想用工具，来这一个地方取，安全可控。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MCP 授权：身份怎么安全传递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102412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OIDC Token 交换 + 后端安全策略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难点在"代理身份"：Agent 替用户调工具时，工具那头要知道"真正的用户是谁、有没有权限"。网关做OIDC token 交换——把用户身份安全地换成调用工具的凭证，而不是让 Agent 手握一把万能钥匙。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40864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482596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78024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64308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前台代收快递也要核对身份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52344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你让前台（Agent）帮你取快递（调工具），前台不能用"万能签收"，得凭你的身份凭证去取——否则谁都能借它的手拿走你的东西（混淆代理攻击）。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310128"/>
            <a:ext cx="8138160" cy="84124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451860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447288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433572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正式版已落地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721608"/>
            <a:ext cx="7132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Agent Router（原 Envoy AI Gateway）已在正式版发布"MCP 授权、后端安全策略、OIDC token 交换"——说明这是 MCP 网关最受关注的能力，也是售前要盯的演进点。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MCP 授权时序：一次工具调用的完整链路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" y="1207008"/>
            <a:ext cx="1737360" cy="365760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1207008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Agent 应用</a:t>
            </a:r>
          </a:p>
        </p:txBody>
      </p:sp>
      <p:sp>
        <p:nvSpPr>
          <p:cNvPr id="9" name="Rectangle 8"/>
          <p:cNvSpPr/>
          <p:nvPr/>
        </p:nvSpPr>
        <p:spPr>
          <a:xfrm>
            <a:off x="1223467" y="1572768"/>
            <a:ext cx="21945" cy="2615184"/>
          </a:xfrm>
          <a:prstGeom prst="rect">
            <a:avLst/>
          </a:prstGeom>
          <a:solidFill>
            <a:srgbClr val="E2E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560320" y="1207008"/>
            <a:ext cx="1737360" cy="365760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560320" y="1207008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AI 网关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18027" y="1572768"/>
            <a:ext cx="21945" cy="2615184"/>
          </a:xfrm>
          <a:prstGeom prst="rect">
            <a:avLst/>
          </a:prstGeom>
          <a:solidFill>
            <a:srgbClr val="E2E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754880" y="1207008"/>
            <a:ext cx="1737360" cy="365760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54880" y="1207008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授权服务器（IdP）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12587" y="1572768"/>
            <a:ext cx="21945" cy="2615184"/>
          </a:xfrm>
          <a:prstGeom prst="rect">
            <a:avLst/>
          </a:prstGeom>
          <a:solidFill>
            <a:srgbClr val="E2E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949440" y="1207008"/>
            <a:ext cx="1737360" cy="365760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49440" y="1207008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MCP Server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807147" y="1572768"/>
            <a:ext cx="21945" cy="2615184"/>
          </a:xfrm>
          <a:prstGeom prst="rect">
            <a:avLst/>
          </a:prstGeom>
          <a:solidFill>
            <a:srgbClr val="E2E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377440" y="1600200"/>
            <a:ext cx="4389120" cy="237744"/>
          </a:xfrm>
          <a:prstGeom prst="roundRect">
            <a:avLst>
              <a:gd name="adj" fmla="val 13000"/>
            </a:avLst>
          </a:prstGeom>
          <a:solidFill>
            <a:srgbClr val="FDF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77440" y="1600200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>
                <a:solidFill>
                  <a:srgbClr val="8A5E14"/>
                </a:solidFill>
                <a:latin typeface="Calibri"/>
                <a:ea typeface="Calibri"/>
                <a:cs typeface="Calibri"/>
              </a:rPr>
              <a:t>前置：用户已完成 OIDC 登录，Agent 持有代表用户的 access token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1261872" y="2084831"/>
            <a:ext cx="2139696" cy="128016"/>
          </a:xfrm>
          <a:prstGeom prst="rightArrow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39" y="1847087"/>
            <a:ext cx="35661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3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① 工具调用请求 + 用户 token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3456432" y="2468880"/>
            <a:ext cx="2139696" cy="128016"/>
          </a:xfrm>
          <a:prstGeom prst="rightArrow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743200" y="2231136"/>
            <a:ext cx="35661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3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② Token 交换（RFC 8693）：宽 token 换窄票</a:t>
            </a:r>
          </a:p>
        </p:txBody>
      </p:sp>
      <p:sp>
        <p:nvSpPr>
          <p:cNvPr id="25" name="Left Arrow 24"/>
          <p:cNvSpPr/>
          <p:nvPr/>
        </p:nvSpPr>
        <p:spPr>
          <a:xfrm>
            <a:off x="3456432" y="2852928"/>
            <a:ext cx="2139696" cy="128016"/>
          </a:xfrm>
          <a:prstGeom prst="leftArrow">
            <a:avLst/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43200" y="2615184"/>
            <a:ext cx="35661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3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③ scoped token（audience=目标工具·最小权限·短时效）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3456432" y="3236976"/>
            <a:ext cx="4334256" cy="128016"/>
          </a:xfrm>
          <a:prstGeom prst="rightArrow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840480" y="2999232"/>
            <a:ext cx="35661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3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④ 携 scoped token 调工具（RFC 8707 资源绑定）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3566160"/>
            <a:ext cx="1783080" cy="310896"/>
          </a:xfrm>
          <a:prstGeom prst="roundRect">
            <a:avLst>
              <a:gd name="adj" fmla="val 8000"/>
            </a:avLst>
          </a:prstGeom>
          <a:solidFill>
            <a:srgbClr val="EA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0" y="3566160"/>
            <a:ext cx="17830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⑤ 校验 audience/scope → 执行</a:t>
            </a:r>
          </a:p>
        </p:txBody>
      </p:sp>
      <p:sp>
        <p:nvSpPr>
          <p:cNvPr id="31" name="Left Arrow 30"/>
          <p:cNvSpPr/>
          <p:nvPr/>
        </p:nvSpPr>
        <p:spPr>
          <a:xfrm>
            <a:off x="1261872" y="4041648"/>
            <a:ext cx="6528816" cy="128016"/>
          </a:xfrm>
          <a:prstGeom prst="leftArrow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743200" y="3803904"/>
            <a:ext cx="35661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3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⑥ 结果返回；网关全程审计（谁·以谁的身份·调了什么工具）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" y="4315968"/>
            <a:ext cx="8138160" cy="457200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31520" y="4315968"/>
            <a:ext cx="76809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9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要点：</a:t>
            </a:r>
            <a:r>
              <a:rPr sz="9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Agent 手里永远没有"万能钥匙"——每次工具调用，网关都现场换一张"只开这扇门、只在这几分钟有效"的窄票。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授权规范：现行版怎么规定（OAuth 2.1 底座）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106070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MCP Server 就是一台 OAuth 2.1 资源服务器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0200"/>
            <a:ext cx="7132320" cy="6035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自 2025-06-18 修订起，MCP 授权以 OAuth 2.1 为底座，现行规范（2026-07-28）延续并强化：MCP Server 必须校验 token、且必须确认"这张票就是发给我的"（audience 校验，RFC 8707）；客户端靠受保护资源元数据（RFC 9728）发现"去哪家授权服务器拿票"；PKCE 对所有客户端强制。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77440"/>
            <a:ext cx="8138160" cy="82296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51917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51460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50088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演唱会的实名制门票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88920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票上印着场次和座位（audience/resource 绑定），检票口只认"本场、本人"的票；拿别场的票来蹭（token 挪用）直接拒之门外。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328416"/>
            <a:ext cx="8138160" cy="96926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470148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C049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465576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红线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451860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规范明令禁止 Token 透传（Passthrough）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739896"/>
            <a:ext cx="713232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95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MCP Server / 网关不得把从客户端收到的 token 原样转发给上游——透传会绕过 audience 校验、断掉审计链。同样被禁的还有 implicit flow、密码授权、URL 里带 token。这条红线正是网关要做 token 交换的原因。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6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注：2026-07-28 新规范已发布，授权侧再加三条——校验授权响应的签发方（iss）、注册时声明应用类型、凭据按签发方绑定；另新增 Mcp-Method / Mcp-Name 请求头，网关不解 JSON 体就能路由。细节见 MCP 册第 3、6 章。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三大授权反模式：怎么错、网关怎么破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106070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9224" y="1330452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C049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" y="1325880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坑①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312164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Token 透传（Passthrough）——把收到的票原样递给上游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609344"/>
            <a:ext cx="7132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880" b="1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症状：</a:t>
            </a:r>
            <a:r>
              <a:rPr sz="88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网关/Agent 图省事，把用户的宽权限 token 直接转发给 MCP Server 或其上游 API。</a:t>
            </a:r>
          </a:p>
          <a:p>
            <a:pPr algn="l">
              <a:lnSpc>
                <a:spcPct val="106000"/>
              </a:lnSpc>
              <a:spcBef>
                <a:spcPts val="300"/>
              </a:spcBef>
            </a:pPr>
            <a:r>
              <a:rPr sz="880" b="1">
                <a:solidFill>
                  <a:srgbClr val="2F855A"/>
                </a:solidFill>
                <a:latin typeface="Calibri"/>
                <a:ea typeface="Calibri"/>
                <a:cs typeface="Calibri"/>
              </a:rPr>
              <a:t>破法：</a:t>
            </a:r>
            <a:r>
              <a:rPr sz="88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一律走 RFC 8693 换成 audience 限定的窄票，上游永远见不到原始 token（规范 MUST NOT）。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59152"/>
            <a:ext cx="8138160" cy="106070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9224" y="2500884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C049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2496312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坑②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482596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混淆代理（Confused Deputy）——高权身份替低权用户干活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9888" y="2779776"/>
            <a:ext cx="7132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880" b="1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症状：</a:t>
            </a:r>
            <a:r>
              <a:rPr sz="88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工具只认"网关/Agent 自己"的服务身份，谁来调都用同一个高权账号执行。</a:t>
            </a:r>
          </a:p>
          <a:p>
            <a:pPr algn="l">
              <a:lnSpc>
                <a:spcPct val="106000"/>
              </a:lnSpc>
              <a:spcBef>
                <a:spcPts val="300"/>
              </a:spcBef>
            </a:pPr>
            <a:r>
              <a:rPr sz="880" b="1">
                <a:solidFill>
                  <a:srgbClr val="2F855A"/>
                </a:solidFill>
                <a:latin typeface="Calibri"/>
                <a:ea typeface="Calibri"/>
                <a:cs typeface="Calibri"/>
              </a:rPr>
              <a:t>破法：</a:t>
            </a:r>
            <a:r>
              <a:rPr sz="88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请求级身份传递 + act 委派链（用户→Agent→本次调用），权限判定以最终用户为准（对应 Security 模块）。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529584"/>
            <a:ext cx="8138160" cy="106070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9224" y="3671316"/>
            <a:ext cx="603504" cy="256032"/>
          </a:xfrm>
          <a:prstGeom prst="roundRect">
            <a:avLst>
              <a:gd name="adj" fmla="val 30000"/>
            </a:avLst>
          </a:prstGeom>
          <a:solidFill>
            <a:srgbClr val="C049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666744"/>
            <a:ext cx="603504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坑③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653028"/>
            <a:ext cx="7086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万能钥匙——给 Agent 发长期、全 scope 的静态凭证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3950208"/>
            <a:ext cx="7132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880" b="1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症状：</a:t>
            </a:r>
            <a:r>
              <a:rPr sz="88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一把 key 永久有效、什么都能调，泄露即全线失守。</a:t>
            </a:r>
          </a:p>
          <a:p>
            <a:pPr algn="l">
              <a:lnSpc>
                <a:spcPct val="106000"/>
              </a:lnSpc>
              <a:spcBef>
                <a:spcPts val="300"/>
              </a:spcBef>
            </a:pPr>
            <a:r>
              <a:rPr sz="880" b="1">
                <a:solidFill>
                  <a:srgbClr val="2F855A"/>
                </a:solidFill>
                <a:latin typeface="Calibri"/>
                <a:ea typeface="Calibri"/>
                <a:cs typeface="Calibri"/>
              </a:rPr>
              <a:t>破法：</a:t>
            </a:r>
            <a:r>
              <a:rPr sz="88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短时效 + 最小权限 + 虚拟密钥可吊销，把爆炸半径钉死在"单工具、几分钟"。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三合一：模型入口 + MCP 入口 + Agent 入口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80160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280160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应用 / Agent  →  【 统一 AI 网关：鉴权 · 路由 · 限流 · 缓存 · 护栏 · 观测 】  →  三类后端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084831"/>
            <a:ext cx="2606040" cy="182880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2084831"/>
            <a:ext cx="2606040" cy="457200"/>
          </a:xfrm>
          <a:prstGeom prst="roundRect">
            <a:avLst>
              <a:gd name="adj" fmla="val 5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2084831"/>
            <a:ext cx="2606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模型后端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" y="2651760"/>
            <a:ext cx="2286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各家 LLM / 自托管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" y="3127248"/>
            <a:ext cx="230428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统一接口·路由·成本·缓存（第2–4章）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36976" y="2084831"/>
            <a:ext cx="2606040" cy="182880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236976" y="2084831"/>
            <a:ext cx="2606040" cy="457200"/>
          </a:xfrm>
          <a:prstGeom prst="roundRect">
            <a:avLst>
              <a:gd name="adj" fmla="val 5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36976" y="2084831"/>
            <a:ext cx="2606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工具后端（MCP）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01568" y="2651760"/>
            <a:ext cx="2286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MCP Server / 存量 API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1568" y="3127248"/>
            <a:ext cx="230428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发现·授权·限流·审计（本章）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71032" y="2084831"/>
            <a:ext cx="2606040" cy="182880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971032" y="2084831"/>
            <a:ext cx="2606040" cy="457200"/>
          </a:xfrm>
          <a:prstGeom prst="roundRect">
            <a:avLst>
              <a:gd name="adj" fmla="val 5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71032" y="2084831"/>
            <a:ext cx="2606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Agent 后端（A2A）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35624" y="2651760"/>
            <a:ext cx="2286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其它厂商/框架的 Agent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35624" y="3127248"/>
            <a:ext cx="230428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86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委派·身份传递·可观测（→A2A 模块）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4059936"/>
            <a:ext cx="813816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一句话：网关从"模型的统一入口"长成"模型 + 工具 + Agent 的统一入口"——AI 系统的中枢控制面。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承上启下：与 MCP / A2A / Agent 模块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80160"/>
            <a:ext cx="8138160" cy="93268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389888"/>
            <a:ext cx="201168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MCP 模块</a:t>
            </a:r>
          </a:p>
        </p:txBody>
      </p:sp>
      <p:sp>
        <p:nvSpPr>
          <p:cNvPr id="9" name="Rectangle 8"/>
          <p:cNvSpPr/>
          <p:nvPr/>
        </p:nvSpPr>
        <p:spPr>
          <a:xfrm>
            <a:off x="2697480" y="1426463"/>
            <a:ext cx="18288" cy="640080"/>
          </a:xfrm>
          <a:prstGeom prst="rect">
            <a:avLst/>
          </a:prstGeom>
          <a:solidFill>
            <a:srgbClr val="E2E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80360" y="1408176"/>
            <a:ext cx="5623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880" b="1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它讲：</a:t>
            </a:r>
            <a:r>
              <a:rPr sz="919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讲"Agent↔工具"的协议机制、server/client 实践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1792224"/>
            <a:ext cx="5623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880" b="1">
                <a:solidFill>
                  <a:srgbClr val="E0872F"/>
                </a:solidFill>
                <a:latin typeface="Calibri"/>
                <a:ea typeface="Calibri"/>
                <a:cs typeface="Calibri"/>
              </a:rPr>
              <a:t>网关补：</a:t>
            </a:r>
            <a:r>
              <a:rPr sz="919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本章讲"把 MCP 流量统一代理、鉴权、限流、审计"的运营层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322576"/>
            <a:ext cx="8138160" cy="93268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432304"/>
            <a:ext cx="201168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A2A 模块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97480" y="2468880"/>
            <a:ext cx="18288" cy="640080"/>
          </a:xfrm>
          <a:prstGeom prst="rect">
            <a:avLst/>
          </a:prstGeom>
          <a:solidFill>
            <a:srgbClr val="E2E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880360" y="2450592"/>
            <a:ext cx="5623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880" b="1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它讲：</a:t>
            </a:r>
            <a:r>
              <a:rPr sz="919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讲"Agent↔Agent"的发现、委派、协作协议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0360" y="2834640"/>
            <a:ext cx="5623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880" b="1">
                <a:solidFill>
                  <a:srgbClr val="E0872F"/>
                </a:solidFill>
                <a:latin typeface="Calibri"/>
                <a:ea typeface="Calibri"/>
                <a:cs typeface="Calibri"/>
              </a:rPr>
              <a:t>网关补：</a:t>
            </a:r>
            <a:r>
              <a:rPr sz="919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网关给 Agent 流量做统一身份传递与观测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364991"/>
            <a:ext cx="8138160" cy="93268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474720"/>
            <a:ext cx="201168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Agent 模块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97480" y="3511296"/>
            <a:ext cx="18288" cy="640080"/>
          </a:xfrm>
          <a:prstGeom prst="rect">
            <a:avLst/>
          </a:prstGeom>
          <a:solidFill>
            <a:srgbClr val="E2EC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493008"/>
            <a:ext cx="5623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880" b="1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它讲：</a:t>
            </a:r>
            <a:r>
              <a:rPr sz="919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讲 Agent 的编排、工具调用、上下文工程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80360" y="3877056"/>
            <a:ext cx="5623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880" b="1">
                <a:solidFill>
                  <a:srgbClr val="E0872F"/>
                </a:solidFill>
                <a:latin typeface="Calibri"/>
                <a:ea typeface="Calibri"/>
                <a:cs typeface="Calibri"/>
              </a:rPr>
              <a:t>网关补：</a:t>
            </a:r>
            <a:r>
              <a:rPr sz="919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网关给多模型/多工具调用提供统一入口与护栏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上云落地：各网关的 MCP 能力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70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371600"/>
          <a:ext cx="8138160" cy="2651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3120"/>
                <a:gridCol w="6035040"/>
              </a:tblGrid>
              <a:tr h="530352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网关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MCP 相关能力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Higress（阿里）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托管 MCP Server、openapi-to-mcp、自建 MCP Marketplace、工具级鉴权与限流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Agent Router（原 Envoy AI Gateway）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MCP 授权、后端安全策略、OIDC token 交换（已在正式版发布）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Apache APISIX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支持 MCP 协议、管理 AI Agent 流量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Azure API Management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Build 2026 起提供 MCP 内容安全、把 MCP 纳入统一治理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4443984"/>
            <a:ext cx="81381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19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选型提示：MCP 网关能力是 2026 的分水岭——国内/云原生客户，Higress 目前最激进；标准派看 Agent Router。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动手做：把一个 OpenAPI 变 MCP 并经网关暴露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71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1243584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298448"/>
            <a:ext cx="7772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>
                <a:solidFill>
                  <a:srgbClr val="8FB0C9"/>
                </a:solidFill>
                <a:latin typeface="Courier New"/>
                <a:ea typeface="Courier New"/>
                <a:cs typeface="Courier New"/>
              </a:rPr>
              <a:t>目标：让存量 REST API 秒变 Agent 可安全调用的工具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572768"/>
            <a:ext cx="777240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# Higress：openapi-to-mcp（概念示意）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openapi-to-mcp --spec ./my-api.yaml --out ./my-mcp-server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# 再在网关注册这个 MCP Server，挂上鉴权 + 限流 + 审计</a:t>
            </a:r>
          </a:p>
          <a:p>
            <a:pPr algn="l">
              <a:lnSpc>
                <a:spcPct val="116000"/>
              </a:lnSpc>
            </a:pPr>
            <a:r>
              <a:rPr sz="900" b="0">
                <a:solidFill>
                  <a:srgbClr val="D6E4EC"/>
                </a:solidFill>
                <a:latin typeface="Courier New"/>
                <a:ea typeface="Courier New"/>
                <a:cs typeface="Courier New"/>
              </a:rPr>
              <a:t>higress mcp register ./my-mcp-server  --auth oidc  --rate 60/min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560320"/>
            <a:ext cx="8138160" cy="859536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651760"/>
            <a:ext cx="7772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任务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889504"/>
            <a:ext cx="7818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挑一个内部/公开的 OpenAPI（如天气 API），用 openapi-to-mcp 转成 MCP Server，注册到网关并挂鉴权与限流；再让一个 Agent 经网关调它，在观测里看到这次工具调用被记账、被限流保护。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529584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529584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3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提示：</a:t>
            </a:r>
            <a:r>
              <a:rPr sz="93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先不加鉴权跑通"能调用"，再逐步加权限/限流/审计——体会"网关把工具也管起来"的价值。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 · 对练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客户会怎么问（面试题）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72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29844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29387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1280160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AI 网关和 MCP 网关，是两个东西还是一个？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158419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157962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" y="1572768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正在合成一个。它们治理的都是"AI 系统的流量"，只是对象从模型扩展到工具（MCP）和 Agent（A2A）。主流产品（Higress、Agent Router（原 Envoy AI Gateway）、APISIX、Azure APIM）都在同一网关里同时做，你不必买两套。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089404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58368" y="219913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19456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" y="2180844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我们有几百个内部 API，要让 Agent 用，是不是要一个个改造？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248488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248031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" y="2473452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不用。openapi-to-mcp 能读 OpenAPI 批量把存量 API 转成 MCP 工具，再由网关统一托管鉴权限流。存量资产几乎零改造就能被 Agent 安全调用，这是最省力的上手路径。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2990088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8368" y="309981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09524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" y="3081528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Agent 替用户调工具，权限会不会被放大、被滥用？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38556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38099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3374136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这正是 MCP 授权要解决的：网关做 OIDC token 交换，把"用户真实身份"安全传到工具端，按最小权限授权，而不是给 Agent 一把万能钥匙。它直接对应 Security 模块的"混淆代理/爆炸半径"。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3890772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58368" y="400050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399592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" y="3982212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这块标准还没定，现在投入会不会踩空？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428625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428167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" y="4274820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MCP 授权等能力仍在快速演进（各家成熟度不一）。建议策略：选支持标准、可平滑升级的网关先把模型+工具的基础治理做起来，授权这类前沿能力随产品迭代跟进，风险可控。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MCP 网关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73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07008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207008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207008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趋势：网关从"管模型"扩展到"管工具（MCP）与 Agent（A2A）"，二合一是分水岭。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865376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865376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1865376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MCP 网关 = 把模型那套治理（代理/发现/鉴权/限流/审计/护栏）平移到工具上。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23744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2920" y="2523744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2523744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openapi-to-mcp 让存量 REST 秒变工具；MCP 授权靠 OIDC token 交换传递真实身份。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182111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3182111"/>
            <a:ext cx="82296" cy="56692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182111"/>
            <a:ext cx="76809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三合一：模型入口 + MCP 入口 + Agent 入口 = AI 系统的中枢控制面。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3858767"/>
            <a:ext cx="8138160" cy="603504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3858767"/>
            <a:ext cx="777240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一句话：</a:t>
            </a:r>
            <a:r>
              <a:rPr sz="10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网关不只是模型的门，正成为工具与 Agent 的门。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4630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400" b="1">
                <a:solidFill>
                  <a:srgbClr val="128199"/>
                </a:solidFill>
                <a:latin typeface="Cambria"/>
                <a:ea typeface="Cambria"/>
                <a:cs typeface="Cambria"/>
              </a:rPr>
              <a:t>8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240280"/>
            <a:ext cx="457200" cy="45720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395728"/>
            <a:ext cx="7589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选型与上云 · 售前速查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3035808"/>
            <a:ext cx="7589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8FB0C9"/>
                </a:solidFill>
                <a:latin typeface="Cambria"/>
                <a:ea typeface="Cambria"/>
                <a:cs typeface="Cambria"/>
              </a:rPr>
              <a:t>Selection &amp; Cheat Sheet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528" y="3840480"/>
            <a:ext cx="1120140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3835908"/>
            <a:ext cx="11201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自托管vs托管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80260" y="3840480"/>
            <a:ext cx="74980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080260" y="3835908"/>
            <a:ext cx="74980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六大产品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94660" y="3840480"/>
            <a:ext cx="749808" cy="365760"/>
          </a:xfrm>
          <a:prstGeom prst="roundRect">
            <a:avLst>
              <a:gd name="adj" fmla="val 28000"/>
            </a:avLst>
          </a:prstGeom>
          <a:solidFill>
            <a:srgbClr val="163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94660" y="3835908"/>
            <a:ext cx="74980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三云对照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8 章 · 74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8 章 · 选型与上云·售前速查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学习目标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8 章 · 75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566928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188720"/>
            <a:ext cx="77724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学完这一章，你能把下面这些讲给客户/同事听明白：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938528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8368" y="2057400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052828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1938528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给出"自托管 vs 托管"的决策逻辑，能当场帮客户选路线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542032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8" y="2660904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6563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2542032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横向对比六大开源网关与三云托管网关的差异点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145536"/>
            <a:ext cx="8138160" cy="51206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C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58368" y="3264408"/>
            <a:ext cx="274320" cy="274320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3259836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145536"/>
            <a:ext cx="740664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用一页速查串起全书，并把 AI 网关接回全库其它模块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8 章 · 选型速查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决策：自托管 vs 托管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8 章 · 76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25296"/>
            <a:ext cx="3950208" cy="2743200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350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选自托管，如果…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682496"/>
            <a:ext cx="3639312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4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· 要多云/信创，不想绑单一云生态
· 数据敏感，模型调用要留在自己边界内
· 想深度定制路由/护栏/插件
· 有平台团队能扛可用性
代表：LiteLLM、Higress、Agent Router（原 Envoy AI Gateway）、APISIX、Kong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90872" y="1225296"/>
            <a:ext cx="3950208" cy="2743200"/>
          </a:xfrm>
          <a:prstGeom prst="roundRect">
            <a:avLst>
              <a:gd name="adj" fmla="val 5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0" y="13350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F2A65A"/>
                </a:solidFill>
                <a:latin typeface="Calibri"/>
                <a:ea typeface="Calibri"/>
                <a:cs typeface="Calibri"/>
              </a:rPr>
              <a:t>选托管，如果…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1682496"/>
            <a:ext cx="3639312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4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· 想零运维、快速起步
· 已重度用某朵云，就近接生态
· 可用性交给云 SLA
· 团队小、不想自己扛网关
代表：Azure API Management、Bedrock、Apigee、Cloudflare AI Gateway、OpenRouter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114800"/>
            <a:ext cx="8138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常见路径：托管起步验证价值 → 规模/合规上来后按需转自托管或混合。两者不是非此即彼。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8 章 · 选型速查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六大开源/自托管网关横评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8 章 · 77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280160"/>
          <a:ext cx="8138160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/>
                <a:gridCol w="2926080"/>
                <a:gridCol w="384048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产品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一句话定位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亮点 / 注意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LiteLLM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最广泛采用的开源 LLM 代理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100+ provider、虚拟密钥、复杂度路由；Python 是性能天花板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Portkey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开源+托管，主打护栏与缓存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开源版带护栏，缓存/提示词管理限托管版；2026-05 归 Palo Alto Networks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Kong AI GW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老牌 API 网关的 LLM 插件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已用 Kong 的团队天然加装；AI 高级插件需企业订阅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Agent Router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原 Envoy AI Gateway，标准派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v1.0(2026-06)；OTel 观测强；provider 仍在补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Higress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阿里 AI-Native 网关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国内生态全、MCP 能力最激进、含注入检测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APISIX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云原生 API+AI 网关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6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支持 MCP、管理 Agent 流量；当前 3.19.0（2026-09）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8 章 · 选型速查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三云托管网关对照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8 章 · 78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371600"/>
          <a:ext cx="8138160" cy="2852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3040"/>
                <a:gridCol w="2651760"/>
                <a:gridCol w="2377440"/>
                <a:gridCol w="1645920"/>
              </a:tblGrid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能力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Azure APIM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AWS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GCP / Cloudflare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统一多模型 API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Unified Model API（含 Bedrock）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Bedrock 为主；Multi-Provider GW 仅官方 Guidance（自部署）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Apigee 部分能力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按 token 限流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原生 token limit 策略 ✅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—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Cloudflare 主打花费上限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语义缓存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llm-semantic-cache ✅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—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各家程度不一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护栏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AI Content Safety / Prompt Shields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Bedrock Guardrails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Model Armor / DLP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MCP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Build 2026 起 MCP 内容安全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—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19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演进中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4480560"/>
            <a:ext cx="813816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一句话：Azure APIM 目前 LLM 网关能力最完整；AWS 强在 Bedrock 生态；多云/边缘看 Cloudflare。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8 章 · 售前速查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一页速查：能力 → 在网关怎么配 → 上云用什么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8 章 · 79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225296"/>
          <a:ext cx="8138160" cy="3136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3040"/>
                <a:gridCol w="3200400"/>
                <a:gridCol w="3474720"/>
              </a:tblGrid>
              <a:tr h="448056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能力（章）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在网关怎么配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上云代表</a:t>
                      </a:r>
                    </a:p>
                  </a:txBody>
                  <a:tcPr marL="73152" marR="54864" marT="18288" marB="18288" anchor="ctr">
                    <a:solidFill>
                      <a:srgbClr val="0E4D64"/>
                    </a:solidFill>
                  </a:tcPr>
                </a:tc>
              </a:tr>
              <a:tr h="448056"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统一接入(2)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OpenAI 兼容端点 + 虚拟密钥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Azure Unified Model API / Bedrock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路由容灾(3)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路由策略 + fallback + 熔断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各网关内置；参考 RouteLLM/FrugalGPT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448056"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成本治理(4)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TPM/RPM + 预算 + 语义缓存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Azure token limit + semantic cache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安全护栏(5)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pre/post 护栏 + 鉴权 + 审计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Content Safety / Bedrock Guardrails / Model Armor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  <a:tr h="448056"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可观测(6)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OTel GenAI 语义约定导出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Grafana/Datadog/Langfuse</a:t>
                      </a:r>
                    </a:p>
                  </a:txBody>
                  <a:tcPr marL="73152" marR="54864" marT="18288" marB="18288" anchor="ctr"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MCP 网关(7)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托管+鉴权+限流 MCP Server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40" b="0">
                          <a:solidFill>
                            <a:srgbClr val="33424E"/>
                          </a:solidFill>
                          <a:latin typeface="Calibri"/>
                          <a:ea typeface="Calibri"/>
                          <a:cs typeface="Calibri"/>
                        </a:rPr>
                        <a:t>Higress / Agent Router / APISIX</a:t>
                      </a:r>
                    </a:p>
                  </a:txBody>
                  <a:tcPr marL="73152" marR="54864" marT="18288" marB="18288" anchor="ctr"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4443984"/>
            <a:ext cx="81381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80" b="0">
                <a:solidFill>
                  <a:srgbClr val="0E4D64"/>
                </a:solidFill>
                <a:latin typeface="Calibri"/>
                <a:ea typeface="Calibri"/>
                <a:cs typeface="Calibri"/>
              </a:rPr>
              <a:t>串联：安全→Security；路由质量→Evaluation；MCP→MCP 模块；Agent 流量→Agent/A2A；网关在推理服务(LLM-Inference)之上。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01752"/>
            <a:ext cx="8138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8 章 · 售前速查 · 对练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6333F"/>
                </a:solidFill>
                <a:latin typeface="Cambria"/>
                <a:ea typeface="Cambria"/>
                <a:cs typeface="Cambria"/>
              </a:rPr>
              <a:t>客户会怎么问（面试题）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8 章 · 80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88720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29844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29387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1280160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一句话，AI 网关到底给我带来什么？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1584198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1579626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" y="1572768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三件事：省钱（路由+缓存+预算）、稳（多模型容灾）、可控（安全护栏+审计+观测）。它把散落在每个应用里的接入与治理收成一层，让你"换模型像改配置、管成本像看电表、上安全像过安检"。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089404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58368" y="219913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19456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" y="2180844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我们该自建还是买托管？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2484882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2480310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" y="2473452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小团队/快验证先用云托管零运维起步；多云、信创、数据敏感或要深度定制，就上自托管（LiteLLM/Higress/Agent Router）。绝大多数客户是"托管起步→按需转自托管/混合"，不用一步到位。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2990088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8368" y="309981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09524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" y="3081528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市面这么多网关，怎么选不踩坑？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385566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380994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3374136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按三条筛：是否支持你要的模型与部署形态、是否原生做 token 治理与护栏、是否跟上 MCP 与 OTel 标准。国内/云原生看 Higress，标准派看 Agent Router（原 Envoy AI Gateway），重 Azure 生态用 APIM，最快上手用 LiteLLM。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3890772"/>
            <a:ext cx="8138160" cy="790956"/>
          </a:xfrm>
          <a:prstGeom prst="roundRect">
            <a:avLst>
              <a:gd name="adj" fmla="val 5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58368" y="400050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E08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399592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" y="3982212"/>
            <a:ext cx="7452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6333F"/>
                </a:solidFill>
                <a:latin typeface="Calibri"/>
                <a:ea typeface="Calibri"/>
                <a:cs typeface="Calibri"/>
              </a:rPr>
              <a:t>上了网关，我原来的安全/评估/Agent 投入白费吗？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4286250"/>
            <a:ext cx="310896" cy="237744"/>
          </a:xfrm>
          <a:prstGeom prst="roundRect">
            <a:avLst>
              <a:gd name="adj" fmla="val 2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4281678"/>
            <a:ext cx="310896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" y="4274820"/>
            <a:ext cx="7498079" cy="35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900" b="0">
                <a:solidFill>
                  <a:srgbClr val="33424E"/>
                </a:solidFill>
                <a:latin typeface="Calibri"/>
                <a:ea typeface="Calibri"/>
                <a:cs typeface="Calibri"/>
              </a:rPr>
              <a:t>恰恰相反，网关是它们的落地枢纽：Security 的对策在网关执行、Evaluation 的质量信号从网关采、Agent/MCP 的流量经网关统一治理。它是把全栈能力串起来的那层，不是替代。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868680"/>
            <a:ext cx="7589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8FB0C9"/>
                </a:solidFill>
                <a:latin typeface="Calibri"/>
                <a:ea typeface="Calibri"/>
                <a:cs typeface="Calibri"/>
              </a:rPr>
              <a:t>一句话记住这一讲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7680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不止一个模型，就该有一个网关：
它是 AI 系统的控制面。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788920"/>
            <a:ext cx="548640" cy="384048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784348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1328" y="2788920"/>
            <a:ext cx="6949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路由 + 语义缓存 + 预算，把简单流量切便宜、把相同问题只答一次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3291839"/>
            <a:ext cx="548640" cy="384048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3287268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1328" y="3291839"/>
            <a:ext cx="6949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统一接入 + 多模型 fallback + 熔断，某家挂了业务不挂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94759"/>
            <a:ext cx="548640" cy="384048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3790187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可控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1328" y="3794759"/>
            <a:ext cx="6949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护栏 + 鉴权 + 审计 + 可观测，安全与合规一处落地、全链路看得见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297679"/>
            <a:ext cx="548640" cy="384048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293107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1328" y="4297679"/>
            <a:ext cx="6949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正从模型入口长成 模型 + MCP + Agent 的三合一中枢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完 · AI 网关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54864" y="-54864"/>
            <a:ext cx="9253728" cy="5253228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868680"/>
            <a:ext cx="7589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8FB0C9"/>
                </a:solidFill>
                <a:latin typeface="Calibri"/>
                <a:ea typeface="Calibri"/>
                <a:cs typeface="Calibri"/>
              </a:rPr>
              <a:t>生产验收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7680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网关上线：策略有效、失败可控、证据可回放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788920"/>
            <a:ext cx="548640" cy="384048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784348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1328" y="2788920"/>
            <a:ext cx="6949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边界与身份：责任矩阵、租户隔离、上游凭据轮换——跨租户测试要真跑，不是画图（第 2/5 章）。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3291839"/>
            <a:ext cx="548640" cy="384048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3287268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1328" y="3291839"/>
            <a:ext cx="6949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协议与弹性：工具调用、结构化输出、流式中断有回归；重试/fallback/缓存不失控——故障注入测过放大倍数（第 3 章）。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94759"/>
            <a:ext cx="548640" cy="384048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3790187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1328" y="3794759"/>
            <a:ext cx="6949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策略与观测：配额、护栏、路由都有版本与决策日志（影子模式 + 拒绝样例）；trace 能关联到任务结果（第 4/6 章）。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297679"/>
            <a:ext cx="548640" cy="384048"/>
          </a:xfrm>
          <a:prstGeom prst="roundRect">
            <a:avLst>
              <a:gd name="adj" fmla="val 2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293107"/>
            <a:ext cx="5486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1328" y="4297679"/>
            <a:ext cx="69494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运营与升级：容量、HA、回滚、许可证与 TCO（Total Cost of Ownership） 清楚——终极判断：任意一次调用能回答「谁调的、为何允许、路由到哪、花了多少、质量怎样」。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83260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网关讲义 · 我的 AI 知识库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4832604"/>
            <a:ext cx="2240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生产验收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是什么 / 为什么  M×N → HUB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痛点：一旦不止一个模型，就撞上「多对多」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M 个应用 × N 家模型 = M×N 条私接线——没配电箱，每个电器各拉一根线到变电站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11630"/>
            <a:ext cx="3771900" cy="216027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687068"/>
            <a:ext cx="34290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9B2C2C"/>
                </a:solidFill>
                <a:latin typeface="Calibri"/>
                <a:ea typeface="Calibri"/>
              </a:rPr>
              <a:t>没网关：M×N 意大利面式接线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20090" y="2023109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应用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0090" y="2537459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应用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0090" y="3051810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应用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2023109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模型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29000" y="2537459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模型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29000" y="3051810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模型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74470" y="2160270"/>
            <a:ext cx="1954530" cy="0"/>
          </a:xfrm>
          <a:prstGeom prst="line">
            <a:avLst/>
          </a:prstGeom>
          <a:ln w="8572">
            <a:solidFill>
              <a:srgbClr val="C97A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474470" y="2160270"/>
            <a:ext cx="1954530" cy="514350"/>
          </a:xfrm>
          <a:prstGeom prst="line">
            <a:avLst/>
          </a:prstGeom>
          <a:ln w="8572">
            <a:solidFill>
              <a:srgbClr val="C97A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474470" y="2160270"/>
            <a:ext cx="1954530" cy="1028700"/>
          </a:xfrm>
          <a:prstGeom prst="line">
            <a:avLst/>
          </a:prstGeom>
          <a:ln w="8572">
            <a:solidFill>
              <a:srgbClr val="C97A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1474470" y="2160270"/>
            <a:ext cx="1954530" cy="514350"/>
          </a:xfrm>
          <a:prstGeom prst="line">
            <a:avLst/>
          </a:prstGeom>
          <a:ln w="8572">
            <a:solidFill>
              <a:srgbClr val="C97A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474470" y="2674620"/>
            <a:ext cx="1954530" cy="0"/>
          </a:xfrm>
          <a:prstGeom prst="line">
            <a:avLst/>
          </a:prstGeom>
          <a:ln w="8572">
            <a:solidFill>
              <a:srgbClr val="C97A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474470" y="2674620"/>
            <a:ext cx="1954530" cy="514350"/>
          </a:xfrm>
          <a:prstGeom prst="line">
            <a:avLst/>
          </a:prstGeom>
          <a:ln w="8572">
            <a:solidFill>
              <a:srgbClr val="C97A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1474470" y="2160270"/>
            <a:ext cx="1954530" cy="1028700"/>
          </a:xfrm>
          <a:prstGeom prst="line">
            <a:avLst/>
          </a:prstGeom>
          <a:ln w="8572">
            <a:solidFill>
              <a:srgbClr val="C97A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1474470" y="2674620"/>
            <a:ext cx="1954530" cy="514350"/>
          </a:xfrm>
          <a:prstGeom prst="line">
            <a:avLst/>
          </a:prstGeom>
          <a:ln w="8572">
            <a:solidFill>
              <a:srgbClr val="C97A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474470" y="3188970"/>
            <a:ext cx="1954530" cy="0"/>
          </a:xfrm>
          <a:prstGeom prst="line">
            <a:avLst/>
          </a:prstGeom>
          <a:ln w="8572">
            <a:solidFill>
              <a:srgbClr val="C97A7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82930" y="3442716"/>
            <a:ext cx="34290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格式 / 鉴权 / 参数 / 限流各不同，改模型要动几十处代码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4217670" y="2708910"/>
            <a:ext cx="548640" cy="0"/>
          </a:xfrm>
          <a:prstGeom prst="line">
            <a:avLst/>
          </a:prstGeom>
          <a:ln w="2286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4834890" y="1611630"/>
            <a:ext cx="3806190" cy="216027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06340" y="1687068"/>
            <a:ext cx="34290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有网关：M + N，一处配置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75070" y="2297430"/>
            <a:ext cx="1028700" cy="68580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FFFFFF"/>
                </a:solidFill>
                <a:latin typeface="Calibri"/>
                <a:ea typeface="Calibri"/>
              </a:rPr>
              <a:t>AI 网关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总闸+电表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109210" y="2023109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应用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863590" y="2160270"/>
            <a:ext cx="411480" cy="480060"/>
          </a:xfrm>
          <a:prstGeom prst="line">
            <a:avLst/>
          </a:prstGeom>
          <a:ln w="9525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5109210" y="2537459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应用</a:t>
            </a:r>
          </a:p>
        </p:txBody>
      </p:sp>
      <p:cxnSp>
        <p:nvCxnSpPr>
          <p:cNvPr id="31" name="Connector 30"/>
          <p:cNvCxnSpPr/>
          <p:nvPr/>
        </p:nvCxnSpPr>
        <p:spPr>
          <a:xfrm flipV="1">
            <a:off x="5863590" y="2640330"/>
            <a:ext cx="411480" cy="34290"/>
          </a:xfrm>
          <a:prstGeom prst="line">
            <a:avLst/>
          </a:prstGeom>
          <a:ln w="9525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5109210" y="3051810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应用</a:t>
            </a:r>
          </a:p>
        </p:txBody>
      </p:sp>
      <p:cxnSp>
        <p:nvCxnSpPr>
          <p:cNvPr id="33" name="Connector 32"/>
          <p:cNvCxnSpPr/>
          <p:nvPr/>
        </p:nvCxnSpPr>
        <p:spPr>
          <a:xfrm flipV="1">
            <a:off x="5863590" y="2640330"/>
            <a:ext cx="411480" cy="548640"/>
          </a:xfrm>
          <a:prstGeom prst="line">
            <a:avLst/>
          </a:prstGeom>
          <a:ln w="9525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7852410" y="2023109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模型</a:t>
            </a:r>
          </a:p>
        </p:txBody>
      </p:sp>
      <p:cxnSp>
        <p:nvCxnSpPr>
          <p:cNvPr id="35" name="Connector 34"/>
          <p:cNvCxnSpPr/>
          <p:nvPr/>
        </p:nvCxnSpPr>
        <p:spPr>
          <a:xfrm flipV="1">
            <a:off x="7303770" y="2160270"/>
            <a:ext cx="548640" cy="480060"/>
          </a:xfrm>
          <a:prstGeom prst="line">
            <a:avLst/>
          </a:prstGeom>
          <a:ln w="9525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7852410" y="2537459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模型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7303770" y="2640330"/>
            <a:ext cx="548640" cy="34290"/>
          </a:xfrm>
          <a:prstGeom prst="line">
            <a:avLst/>
          </a:prstGeom>
          <a:ln w="9525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7852410" y="3051810"/>
            <a:ext cx="754380" cy="28803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模型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303770" y="2640330"/>
            <a:ext cx="548640" cy="548640"/>
          </a:xfrm>
          <a:prstGeom prst="line">
            <a:avLst/>
          </a:prstGeom>
          <a:ln w="9525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411480" y="3895344"/>
            <a:ext cx="8250174" cy="781811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7220" y="3970782"/>
            <a:ext cx="7886700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案例：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团队想把简单请求切国产模型省钱、长文切 Claude——不上网关要在几十个服务里改 SDK、重配密钥；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上网关只改一处配置。这正是「配电箱」的价值：总闸、电表、空开集中管，电器只管用电。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网关讲义 · 统一入口与运营管控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是什么 / 为什么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定义  UNIFIED ENTRY +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AI 网关 = 统一入口 + 运营管控层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把横切关注点从应用抽出来，收到一层统一管——配电箱 + 电表 + 空气开关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74620" y="1611630"/>
            <a:ext cx="3771900" cy="42519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1A2733"/>
                </a:solidFill>
                <a:latin typeface="Calibri"/>
                <a:ea typeface="Calibri"/>
              </a:rPr>
              <a:t>应用（对上给统一接口）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560570" y="2050542"/>
            <a:ext cx="0" cy="226314"/>
          </a:xfrm>
          <a:prstGeom prst="line">
            <a:avLst/>
          </a:prstGeom>
          <a:ln w="16192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80060" y="2297430"/>
            <a:ext cx="8181594" cy="120015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1510" y="2372868"/>
            <a:ext cx="41148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75" b="1" i="0">
                <a:solidFill>
                  <a:srgbClr val="0E4D64"/>
                </a:solidFill>
                <a:latin typeface="Calibri"/>
                <a:ea typeface="Calibri"/>
              </a:rPr>
              <a:t>AI 网关 · LLM 专属六件套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674620"/>
            <a:ext cx="2537460" cy="32918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统一接入 / 协议转换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94710" y="2674620"/>
            <a:ext cx="2537460" cy="32918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按 token 限流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03620" y="2674620"/>
            <a:ext cx="2537460" cy="32918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成本归集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058668"/>
            <a:ext cx="2537460" cy="32918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语义缓存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94710" y="3058668"/>
            <a:ext cx="2537460" cy="32918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护栏 / 内容安全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03620" y="3058668"/>
            <a:ext cx="2537460" cy="32918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AI 可观测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560570" y="3511296"/>
            <a:ext cx="0" cy="226314"/>
          </a:xfrm>
          <a:prstGeom prst="line">
            <a:avLst/>
          </a:prstGeom>
          <a:ln w="16192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2331720" y="3758184"/>
            <a:ext cx="4457700" cy="42519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1A2733"/>
                </a:solidFill>
                <a:latin typeface="Calibri"/>
                <a:ea typeface="Calibri"/>
              </a:rPr>
              <a:t>各家大模型 / Agent / 工具（对下接所有供应商）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0060" y="4306824"/>
            <a:ext cx="8181594" cy="384048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4354830"/>
            <a:ext cx="7818120" cy="3154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类比：</a:t>
            </a:r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统一进线=统一接口，分路=路由，电表=按 token 计费，空开=限流与护栏——电器（应用）只管用电。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网关讲义 · 统一入口与运营管控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是什么 / 为什么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3 章 · 路由 · 容灾  FALLBACK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容灾：fallback、重试与「爆炸半径」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让「某家挂了」不等于「业务挂了」——像家里的双回路供电 + 空气开关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" y="1851660"/>
            <a:ext cx="2057400" cy="6858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125" b="1" i="0">
                <a:solidFill>
                  <a:srgbClr val="128199"/>
                </a:solidFill>
                <a:latin typeface="Calibri"/>
                <a:ea typeface="Calibri"/>
              </a:rPr>
              <a:t>gpt-4o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主模型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88336" y="2194560"/>
            <a:ext cx="726948" cy="0"/>
          </a:xfrm>
          <a:prstGeom prst="line">
            <a:avLst/>
          </a:prstGeom>
          <a:ln w="1905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71750" y="1906524"/>
            <a:ext cx="92583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1">
                <a:solidFill>
                  <a:srgbClr val="993C1D"/>
                </a:solidFill>
                <a:latin typeface="Calibri"/>
                <a:ea typeface="Calibri"/>
              </a:rPr>
              <a:t>（限流）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29000" y="1851660"/>
            <a:ext cx="2057400" cy="68580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125" b="1" i="0">
                <a:solidFill>
                  <a:srgbClr val="F2A65A"/>
                </a:solidFill>
                <a:latin typeface="Calibri"/>
                <a:ea typeface="Calibri"/>
              </a:rPr>
              <a:t>azure-gpt-4o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F2A65A"/>
                </a:solidFill>
                <a:latin typeface="Calibri"/>
                <a:ea typeface="Calibri"/>
              </a:rPr>
              <a:t>备用供应商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500116" y="2194560"/>
            <a:ext cx="726948" cy="0"/>
          </a:xfrm>
          <a:prstGeom prst="line">
            <a:avLst/>
          </a:prstGeom>
          <a:ln w="1905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83530" y="1906524"/>
            <a:ext cx="92583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1">
                <a:solidFill>
                  <a:srgbClr val="993C1D"/>
                </a:solidFill>
                <a:latin typeface="Calibri"/>
                <a:ea typeface="Calibri"/>
              </a:rPr>
              <a:t>（超时）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0780" y="1851660"/>
            <a:ext cx="2057400" cy="6858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125" b="1" i="0">
                <a:solidFill>
                  <a:srgbClr val="128199"/>
                </a:solidFill>
                <a:latin typeface="Calibri"/>
                <a:ea typeface="Calibri"/>
              </a:rPr>
              <a:t>claude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再兜底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" y="2640330"/>
            <a:ext cx="78867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对调用方全程无感——只在日志里看到「这次走了备用」；多区域部署再叠一层地域容灾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0060" y="2983229"/>
            <a:ext cx="2674620" cy="78867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5" y="3065526"/>
            <a:ext cx="2372868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Fallback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主挂了自动改走备用模型 / 供应商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09544" y="2983229"/>
            <a:ext cx="2674620" cy="78867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60419" y="3065526"/>
            <a:ext cx="2372868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指数退避重试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失败后隔一会儿再试，间隔越拉越长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39028" y="2983229"/>
            <a:ext cx="2674620" cy="78867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89904" y="3065526"/>
            <a:ext cx="2372868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F2A65A"/>
                </a:solidFill>
                <a:latin typeface="Calibri"/>
                <a:ea typeface="Calibri"/>
              </a:rPr>
              <a:t>熔断 = 控爆炸半径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连续失败的后端隔离一段时间；某路短路，空开只跳那一路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0060" y="3922776"/>
            <a:ext cx="8181594" cy="75438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3998214"/>
            <a:ext cx="781812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一句话：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主线停电自动切备用线（fallback）；某路短路，空开只跳那一路、不牵连全屋（熔断）——这就是把「爆炸半径」关进笼子。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网关讲义 · 统一入口与运营管控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3 章 · 路由 · 容灾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4 章 · 成本治理  EXACT vs SEMANTIC CACHE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缓存：精确缓存 vs 语义缓存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给网关配一个「常见问题抽屉」——意思相近就直接返回，不必再花钱调模型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19888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555552"/>
                </a:solidFill>
                <a:latin typeface="Calibri"/>
                <a:ea typeface="Calibri"/>
              </a:rPr>
              <a:t>精确缓存 —— 一字不差才命中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160270"/>
            <a:ext cx="3634740" cy="411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1A2733"/>
                </a:solidFill>
                <a:latin typeface="Calibri"/>
                <a:ea typeface="Calibri"/>
              </a:rPr>
              <a:t>「怎么退货」==「怎么退货」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" y="2708910"/>
            <a:ext cx="377190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请求完全一样才命中</a:t>
            </a:r>
          </a:p>
          <a:p>
            <a:pPr algn="l"/>
            <a:r>
              <a:rPr sz="850" b="0" i="0">
                <a:solidFill>
                  <a:srgbClr val="993C1D"/>
                </a:solidFill>
                <a:latin typeface="Calibri"/>
                <a:ea typeface="Calibri"/>
              </a:rPr>
              <a:t>· 换一个说法就落空、又得调模型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命中率低，省得有限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29150" y="1645920"/>
            <a:ext cx="4114800" cy="198882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27500A"/>
                </a:solidFill>
                <a:latin typeface="Calibri"/>
                <a:ea typeface="Calibri"/>
              </a:rPr>
              <a:t>语义缓存 —— 意思相近就命中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69180" y="2160270"/>
            <a:ext cx="1714500" cy="411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「怎么退货」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60870" y="2160270"/>
            <a:ext cx="1714500" cy="411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「退货流程是啥」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597396" y="2366010"/>
            <a:ext cx="342900" cy="0"/>
          </a:xfrm>
          <a:prstGeom prst="line">
            <a:avLst/>
          </a:prstGeom>
          <a:ln w="13335">
            <a:solidFill>
              <a:srgbClr val="2F855A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75070" y="2400300"/>
            <a:ext cx="10972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27500A"/>
                </a:solidFill>
                <a:latin typeface="Calibri"/>
                <a:ea typeface="Calibri"/>
              </a:rPr>
              <a:t>≈ 同一问题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4890" y="2708910"/>
            <a:ext cx="377190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请求算成向量，比相似度命中</a:t>
            </a:r>
          </a:p>
          <a:p>
            <a:pPr algn="l"/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· 省钱又降延迟（命中即毫秒级返回）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实现：Embeddings 算向量 + 向量库近似匹配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1480" y="3771900"/>
            <a:ext cx="8250174" cy="90525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7220" y="3854196"/>
            <a:ext cx="7886700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类比 · 客服的「常见问题」抽屉：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「怎么退货」和「退货流程是啥」其实是同一个问题，客服不必每次重新组织语言，直接翻抽屉。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案例：Azure APIM llm-semantic-cache 用 Embeddings + Managed Redis/RediSearch 按相似度阈值命中。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网关讲义 · 统一入口与运营管控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4 章 · 成本治理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5 章 · 安全 · 护栏  PRE / POST HOOKS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护栏：请求前后各拦一道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进门搜身 + 出门过检——两道关，缺一不可；一处挂载，所有走网关的应用都受保护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2160270"/>
            <a:ext cx="1165860" cy="6172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1A2733"/>
                </a:solidFill>
                <a:latin typeface="Calibri"/>
                <a:ea typeface="Calibri"/>
              </a:rPr>
              <a:t>应用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请求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57400" y="2091690"/>
            <a:ext cx="1508760" cy="75438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993C1D"/>
                </a:solidFill>
                <a:latin typeface="Calibri"/>
                <a:ea typeface="Calibri"/>
              </a:rPr>
              <a:t>pre 护栏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993C1D"/>
                </a:solidFill>
                <a:latin typeface="Calibri"/>
                <a:ea typeface="Calibri"/>
              </a:rPr>
              <a:t>进模型前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993C1D"/>
                </a:solidFill>
                <a:latin typeface="Calibri"/>
                <a:ea typeface="Calibri"/>
              </a:rPr>
              <a:t>搜身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43350" y="2160270"/>
            <a:ext cx="1303020" cy="61722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FFFFFF"/>
                </a:solidFill>
                <a:latin typeface="Calibri"/>
                <a:ea typeface="Calibri"/>
              </a:rPr>
              <a:t>大模型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23559" y="2091690"/>
            <a:ext cx="1508760" cy="75438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993C1D"/>
                </a:solidFill>
                <a:latin typeface="Calibri"/>
                <a:ea typeface="Calibri"/>
              </a:rPr>
              <a:t>post 护栏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993C1D"/>
                </a:solidFill>
                <a:latin typeface="Calibri"/>
                <a:ea typeface="Calibri"/>
              </a:rPr>
              <a:t>出模型后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993C1D"/>
                </a:solidFill>
                <a:latin typeface="Calibri"/>
                <a:ea typeface="Calibri"/>
              </a:rPr>
              <a:t>过检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09510" y="2160270"/>
            <a:ext cx="1165860" cy="6172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1A2733"/>
                </a:solidFill>
                <a:latin typeface="Calibri"/>
                <a:ea typeface="Calibri"/>
              </a:rPr>
              <a:t>应用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响应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45920" y="2468880"/>
            <a:ext cx="397764" cy="0"/>
          </a:xfrm>
          <a:prstGeom prst="line">
            <a:avLst/>
          </a:prstGeom>
          <a:ln w="1524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579876" y="2468880"/>
            <a:ext cx="349758" cy="0"/>
          </a:xfrm>
          <a:prstGeom prst="line">
            <a:avLst/>
          </a:prstGeom>
          <a:ln w="1524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260086" y="2468880"/>
            <a:ext cx="349758" cy="0"/>
          </a:xfrm>
          <a:prstGeom prst="line">
            <a:avLst/>
          </a:prstGeom>
          <a:ln w="1524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7146036" y="2468880"/>
            <a:ext cx="349758" cy="0"/>
          </a:xfrm>
          <a:prstGeom prst="line">
            <a:avLst/>
          </a:prstGeom>
          <a:ln w="1524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714500" y="3017520"/>
            <a:ext cx="2194560" cy="788670"/>
          </a:xfrm>
          <a:prstGeom prst="roundRect">
            <a:avLst>
              <a:gd name="adj" fmla="val 4000"/>
            </a:avLst>
          </a:prstGeom>
          <a:solidFill>
            <a:srgbClr val="FFF6EA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51660" y="3086100"/>
            <a:ext cx="1954530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pre（进模型前）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PII 脱敏 · 注入检测 · 敏感话题 · 越权工具拦截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80660" y="3017520"/>
            <a:ext cx="2194560" cy="788670"/>
          </a:xfrm>
          <a:prstGeom prst="roundRect">
            <a:avLst>
              <a:gd name="adj" fmla="val 4000"/>
            </a:avLst>
          </a:prstGeom>
          <a:solidFill>
            <a:srgbClr val="FFF6EA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17820" y="3086100"/>
            <a:ext cx="1954530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post（出模型后）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有害内容过滤 · 机密信息回收 · 格式 / 合规校验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60420" y="3168396"/>
            <a:ext cx="24688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命中就拦截 / 改写 / 告警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0060" y="4011930"/>
            <a:ext cx="8181594" cy="66522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080510"/>
            <a:ext cx="7818120" cy="56235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一处挂，处处生效：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Higress 内置注入检测与敏感识别、LiteLLM 有零成本 PII/注入护栏——挂在网关，所有应用都受保护。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网关讲义 · 统一入口与运营管控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5 章 · 安全 · 护栏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虚拟密钥  VIRTUAL KEY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虚拟密钥：一把逻辑钥匙管多把真钥匙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真 key 只存在网关里，发给应用的是「房卡」——只能开你这间、到期作废、丢了立刻注销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2263140"/>
            <a:ext cx="1508760" cy="65151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0E4D64"/>
                </a:solidFill>
                <a:latin typeface="Calibri"/>
                <a:ea typeface="Calibri"/>
              </a:rPr>
              <a:t>应用 / 团队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拿到虚拟 key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（房卡）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002536" y="2585466"/>
            <a:ext cx="569214" cy="0"/>
          </a:xfrm>
          <a:prstGeom prst="line">
            <a:avLst/>
          </a:prstGeom>
          <a:ln w="1714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54530" y="2297430"/>
            <a:ext cx="6858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128199"/>
                </a:solidFill>
                <a:latin typeface="Calibri"/>
                <a:ea typeface="Calibri"/>
              </a:rPr>
              <a:t>虚拟 key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06040" y="2160270"/>
            <a:ext cx="2057400" cy="85725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125" b="1" i="0">
                <a:solidFill>
                  <a:srgbClr val="FFFFFF"/>
                </a:solidFill>
                <a:latin typeface="Calibri"/>
                <a:ea typeface="Calibri"/>
              </a:rPr>
              <a:t>AI 网关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真 key 保险箱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真 key 只存在这里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15100" y="2057400"/>
            <a:ext cx="1783080" cy="3429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OpenAI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4684014" y="2228850"/>
            <a:ext cx="1796796" cy="356616"/>
          </a:xfrm>
          <a:prstGeom prst="line">
            <a:avLst/>
          </a:prstGeom>
          <a:ln w="10478">
            <a:solidFill>
              <a:srgbClr val="5160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515100" y="2482596"/>
            <a:ext cx="1783080" cy="3429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Anthropic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684014" y="2585466"/>
            <a:ext cx="1796796" cy="68580"/>
          </a:xfrm>
          <a:prstGeom prst="line">
            <a:avLst/>
          </a:prstGeom>
          <a:ln w="10478">
            <a:solidFill>
              <a:srgbClr val="5160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515100" y="2907792"/>
            <a:ext cx="1783080" cy="3429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国产模型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684014" y="2585466"/>
            <a:ext cx="1796796" cy="493776"/>
          </a:xfrm>
          <a:prstGeom prst="line">
            <a:avLst/>
          </a:prstGeom>
          <a:ln w="10478">
            <a:solidFill>
              <a:srgbClr val="5160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32020" y="2366010"/>
            <a:ext cx="17830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真 key（网关持有）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06040" y="3168396"/>
            <a:ext cx="2057400" cy="425196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08910" y="3223260"/>
            <a:ext cx="188595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虚拟 key 上可挂：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80060" y="3771900"/>
            <a:ext cx="1508760" cy="34290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预算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153411" y="3771900"/>
            <a:ext cx="1508760" cy="34290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限速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26764" y="3771900"/>
            <a:ext cx="1508760" cy="34290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可用模型范围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500116" y="3771900"/>
            <a:ext cx="1508760" cy="34290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有效期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73468" y="3771900"/>
            <a:ext cx="1508760" cy="34290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随时吊销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0060" y="3566160"/>
            <a:ext cx="41148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虚拟 key 上挂的策略（每把独立）：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1480" y="4251960"/>
            <a:ext cx="8250174" cy="42519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17220" y="4299966"/>
            <a:ext cx="78867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类比 · 酒店房卡 vs 万能钥匙：</a:t>
            </a:r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前台不给你大门总钥匙，只发一张房卡——换供应商、调预算、封停某个应用，都在网关一处操作，不动真 key。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网关讲义 · 统一入口与运营管控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统一接入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95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973836"/>
            <a:ext cx="836676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385316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第2章 · 统一接入与协议转换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0330" y="1385316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docs.litellm.ai / GitHub / release_notes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377190" y="1728216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7190" y="1769364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第4章 · 流量与成本治理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40330" y="1769364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learn.microsoft.com genai-gateway-capabilities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7190" y="2112264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7190" y="2153412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第5章 · 安全·合规·护栏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40330" y="2153412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github.com/higress-group/higress / higress.ai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7190" y="2496312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7190" y="2537460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第6章 · 可观测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40330" y="2537460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opentelemetry.io semconv/gen-ai / Envoy v1.0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7190" y="2880360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7190" y="2921508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第7章 · AI 网关 + MCP 网关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40330" y="2921508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InfoQ 2026-06 / sjwiggers；Envoy release-notes / Apache APISIX 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7190" y="3264408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77190" y="3305556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第8章 · 选型与上云·售前速查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40330" y="3305556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PRNewswire / Tetrate v1.0 博客 / theagentrouter.ai；paloaltonetworks.com 新闻室 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7190" y="3648456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377190" y="4457700"/>
            <a:ext cx="8387334" cy="329184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核实窗口 2026-07-09 至 2026-10-20　·　保鲜机制：季度巡检（每年 1/4/7/10 月）＋ 建议复查日定点复查　·　引用任何数字前先核日期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网关讲义 · 我的 AI 知识库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8 章 · 选型与上云速查 · 数字弹药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数字弹药：报得出口的硬数字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110996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LiteLLM：100+ provider、7 维复杂度自动路由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开源事实标准的两个规模数字——「先用它验证需求再谈商业化」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570482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Envoy AI Gateway v1.0（2026-06-23，Tetrate+Bloomberg；现名 Agent Router）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CNCF 系正式入场的时间戳——「网关赛道成熟中」的证据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190" y="2029968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Higress：100+ 模型统一路由与协议转换、托管 MCP Server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国内 AI 原生网关锚点——阿里系客户的顺路答案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7190" y="2489454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Azure APIM：原生「按 token 限流」的云厂商网关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云对照王牌——语义缓存 + Unified Model API 一并原生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190" y="2948940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Kong AI 高级插件需企业订阅；APISIX 3.19.0（2026-09-28）支持 MCP 治理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「开源 ≠ 免费全功能」的报价提醒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7190" y="3408426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MCP 授权：OAuth 2.1 底座、token 透传禁止；现行规范 2026-07-28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网关做身份传递（RFC 8693 token 交换）的合规依据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190" y="3867912"/>
            <a:ext cx="83667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75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缓存输入约 1 折、省约 90%（三大厂 2026-06 口径，登记于 Prompt-Engineering 模块）</a:t>
            </a:r>
          </a:p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语义缓存成本叙事的跨模块数字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77190" y="4423410"/>
            <a:ext cx="8387334" cy="30175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以上数字均经联网核实并登记于本模块（或指名模块）MANIFEST——引用前先核日期，带不出日期的数字不要带出门。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网关讲义 · 我的 AI 知识库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数字弹药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25206" y="150879"/>
            <a:ext cx="7886897" cy="20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5206" y="342908"/>
            <a:ext cx="8293586" cy="651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206" y="774973"/>
            <a:ext cx="8293586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5206" y="1104165"/>
            <a:ext cx="1658717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80072" y="1131598"/>
            <a:ext cx="1548986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83923" y="1104165"/>
            <a:ext cx="3317434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38789" y="1131598"/>
            <a:ext cx="3207703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01358" y="1104165"/>
            <a:ext cx="3317434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56224" y="1131598"/>
            <a:ext cx="3207703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5206" y="1371634"/>
            <a:ext cx="1658717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6930" y="1419641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网关放在哪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83923" y="1371634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45647" y="1419641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他现在有没有 API 网关？有的话很多产品是加层不是重建，报价完全不同。有没有平台团队扛网关自身的多副本与多区域？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01358" y="1371634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63082" y="1419641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托管接得走可用性，接不走策略层：路由、护栏、配额换一家就要重配。云 SLA 只保网关在不在，保不了「没挂但特别慢」，端到端 deadline 自己定。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5206" y="1959522"/>
            <a:ext cx="1658717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6930" y="2007529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成本治理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83923" y="1959522"/>
            <a:ext cx="3317434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45647" y="2007529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他现在的账单能不能拆到应用和团队头上？拆不开就先做成本画像。预算撞线那一刻，业务能接受降级到便宜模型，还是必须拒绝？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01358" y="1959522"/>
            <a:ext cx="3317434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63082" y="2007529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限流和缓存管住的是花销，管不住质量：切到便宜档的那部分流量得配采样评估盯着。语义缓存的阈值和缓存键，云不会替你拧——缓存键不带租户和权限会跨用户串答。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5206" y="2547410"/>
            <a:ext cx="1658717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6930" y="2595417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安检口与仪表盘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083923" y="2547410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45647" y="2595417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客户是单云还是多云、有没有信创要求？这一句决定推托管护栏还是自托管。合规要的证据，能不能从一条 trace 里全取到？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01358" y="2547410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63082" y="2595417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护栏挡不住全部提示注入，只拦掉大部分已知手法，剩下的靠最小权限和关键动作人审。云的观测答得了快不快、贵不贵，答不了好不好——质量那条线得自己接评估。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25206" y="3135298"/>
            <a:ext cx="1658717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86930" y="3183305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MCP 工具流量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083923" y="3135298"/>
            <a:ext cx="3317434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145647" y="3183305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有多少存量内部 API 想让 Agent 用？openapi-to-mcp 几乎零改造。工具调用要不要带最终用户身份？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01358" y="3135298"/>
            <a:ext cx="3317434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463082" y="3183305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网关能把工具流量统一代理、鉴权、限流，替不了工具的权限设计——token 透传是规范明令禁止的，网关只把宽 token 换成最小权限、短时效的窄票。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5206" y="4766429"/>
            <a:ext cx="5486537" cy="20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1606E"/>
                </a:solidFill>
                <a:latin typeface="Calibri"/>
              </a:rPr>
              <a:t>AI-Gateway 讲义 · 售前速查 · 上云追问卡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Macintosh PowerPoint</Application>
  <Slides>86</Slides>
  <ScaleCrop>false</ScaleCrop>
  <HeadingPairs>
    <vt:vector size="2" baseType="variant">
      <vt:variant>
        <vt:lpstr>幻灯片标题</vt:lpstr>
      </vt:variant>
      <vt:variant>
        <vt:i4>86</vt:i4>
      </vt:variant>
    </vt:vector>
  </HeadingPairs>
  <TitlesOfParts>
    <vt:vector size="86" baseType="lpstr">
      <vt:lpstr>AI 网关</vt:lpstr>
      <vt:lpstr>全书导览 · 八章一条主线</vt:lpstr>
      <vt:lpstr>开篇必备 · 全书通用</vt:lpstr>
      <vt:lpstr>是什么 · 为什么</vt:lpstr>
      <vt:lpstr>学习目标</vt:lpstr>
      <vt:lpstr>痛点：一旦不止一个模型，就撞上「多对多」</vt:lpstr>
      <vt:lpstr>定义：AI 网关 = 统一入口 + 运营管控层</vt:lpstr>
      <vt:lpstr>AI 网关 = 统一入口 + 运营管控层</vt:lpstr>
      <vt:lpstr>边界辨析：它不是 MCP，也不是推理服务</vt:lpstr>
      <vt:lpstr>动手做：把"没网关 vs 有网关"讲给客户看</vt:lpstr>
      <vt:lpstr>客户会怎么问（面试题）</vt:lpstr>
      <vt:lpstr>本章小结</vt:lpstr>
      <vt:lpstr>统一接入与协议转换</vt:lpstr>
      <vt:lpstr>十步请求链：控制点与证据点在同一条线上</vt:lpstr>
      <vt:lpstr>学习目标</vt:lpstr>
      <vt:lpstr>统一接入：一个接口，背后 100+ 家</vt:lpstr>
      <vt:lpstr>抹平差异：能力不一样怎么办</vt:lpstr>
      <vt:lpstr>虚拟密钥：一把逻辑钥匙管多把真钥匙</vt:lpstr>
      <vt:lpstr>五层策略栈：把身份变成可执行预算</vt:lpstr>
      <vt:lpstr>动手做：LiteLLM 起一个统一网关</vt:lpstr>
      <vt:lpstr>客户会怎么问（面试题）</vt:lpstr>
      <vt:lpstr>本章小结</vt:lpstr>
      <vt:lpstr>路由 · 负载 · 容灾</vt:lpstr>
      <vt:lpstr>学习目标</vt:lpstr>
      <vt:lpstr>为什么要路由：一个模型撑不起全部</vt:lpstr>
      <vt:lpstr>路由五策略：从静态规则到语义感知</vt:lpstr>
      <vt:lpstr>容灾：fallback、重试与「爆炸半径」</vt:lpstr>
      <vt:lpstr>案例：用数据讲清"路由为什么省钱"</vt:lpstr>
      <vt:lpstr>动手做：配 fallback 链 + 复杂度路由</vt:lpstr>
      <vt:lpstr>客户会怎么问（面试题）</vt:lpstr>
      <vt:lpstr>本章小结</vt:lpstr>
      <vt:lpstr>流量与成本治理</vt:lpstr>
      <vt:lpstr>学习目标</vt:lpstr>
      <vt:lpstr>为什么按 token，而不是按请求</vt:lpstr>
      <vt:lpstr>花费归集：谁、哪个项目、烧了多少</vt:lpstr>
      <vt:lpstr>缓存：精确缓存 vs 语义缓存</vt:lpstr>
      <vt:lpstr>语义缓存的坑：会不会答错</vt:lpstr>
      <vt:lpstr>上云落地：三云的 token 限流与语义缓存</vt:lpstr>
      <vt:lpstr>动手做：给团队配预算 + 开语义缓存</vt:lpstr>
      <vt:lpstr>客户会怎么问（面试题）</vt:lpstr>
      <vt:lpstr>本章小结</vt:lpstr>
      <vt:lpstr>安全 · 合规 · 护栏</vt:lpstr>
      <vt:lpstr>学习目标</vt:lpstr>
      <vt:lpstr>为什么安全策略要落在网关这层</vt:lpstr>
      <vt:lpstr>鉴权 · 多租户 · 密钥托管</vt:lpstr>
      <vt:lpstr>护栏：请求前后各拦一道</vt:lpstr>
      <vt:lpstr>承上启下：与 Security 模块的关系</vt:lpstr>
      <vt:lpstr>上云落地：三云的内容安全 / 护栏服务</vt:lpstr>
      <vt:lpstr>动手做：挂一个 PII + 注入护栏</vt:lpstr>
      <vt:lpstr>客户会怎么问（面试题）</vt:lpstr>
      <vt:lpstr>本章小结</vt:lpstr>
      <vt:lpstr>Observability</vt:lpstr>
      <vt:lpstr>学习目标</vt:lpstr>
      <vt:lpstr>网关是天然的观测点</vt:lpstr>
      <vt:lpstr>三支柱 + AI 特有维度</vt:lpstr>
      <vt:lpstr>标准化：OpenTelemetry GenAI 语义约定</vt:lpstr>
      <vt:lpstr>动手做：打开 tracing 看一条请求</vt:lpstr>
      <vt:lpstr>客户会怎么问（面试题）</vt:lpstr>
      <vt:lpstr>本章小结</vt:lpstr>
      <vt:lpstr>AI 网关 + MCP 网关</vt:lpstr>
      <vt:lpstr>学习目标</vt:lpstr>
      <vt:lpstr>趋势：从"管模型"到"管工具与 Agent"</vt:lpstr>
      <vt:lpstr>MCP 网关做什么</vt:lpstr>
      <vt:lpstr>openapi-to-mcp：存量 API 一键变工具</vt:lpstr>
      <vt:lpstr>MCP 授权：身份怎么安全传递</vt:lpstr>
      <vt:lpstr>MCP 授权时序：一次工具调用的完整链路</vt:lpstr>
      <vt:lpstr>授权规范：现行版怎么规定（OAuth 2.1 底座）</vt:lpstr>
      <vt:lpstr>三大授权反模式：怎么错、网关怎么破</vt:lpstr>
      <vt:lpstr>三合一：模型入口 + MCP 入口 + Agent 入口</vt:lpstr>
      <vt:lpstr>承上启下：与 MCP / A2A / Agent 模块</vt:lpstr>
      <vt:lpstr>上云落地：各网关的 MCP 能力</vt:lpstr>
      <vt:lpstr>动手做：把一个 OpenAPI 变 MCP 并经网关暴露</vt:lpstr>
      <vt:lpstr>客户会怎么问（面试题）</vt:lpstr>
      <vt:lpstr>本章小结</vt:lpstr>
      <vt:lpstr>选型与上云 · 售前速查</vt:lpstr>
      <vt:lpstr>数字弹药：报得出口的硬数字</vt:lpstr>
      <vt:lpstr>学习目标</vt:lpstr>
      <vt:lpstr>决策：自托管 vs 托管</vt:lpstr>
      <vt:lpstr>六大开源/自托管网关横评</vt:lpstr>
      <vt:lpstr>三云托管网关对照</vt:lpstr>
      <vt:lpstr>一页速查：能力 → 在网关怎么配 → 上云用什么</vt:lpstr>
      <vt:lpstr>客户会怎么问（面试题）</vt:lpstr>
      <vt:lpstr>一句话记住这一讲</vt:lpstr>
      <vt:lpstr>生产验收</vt:lpstr>
      <vt:lpstr>来源与核实 · SOURCES</vt:lpstr>
      <vt:lpstr>上云追问卡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