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331" r:id="rId82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32" r:id="rId83"/>
    <p:sldId id="273" r:id="rId24"/>
    <p:sldId id="274" r:id="rId25"/>
    <p:sldId id="327" r:id="rId78"/>
    <p:sldId id="333" r:id="rId84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335" r:id="rId86"/>
    <p:sldId id="284" r:id="rId35"/>
    <p:sldId id="328" r:id="rId79"/>
    <p:sldId id="336" r:id="rId87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34" r:id="rId85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40" r:id="rId91"/>
    <p:sldId id="316" r:id="rId67"/>
    <p:sldId id="317" r:id="rId68"/>
    <p:sldId id="318" r:id="rId69"/>
    <p:sldId id="319" r:id="rId70"/>
    <p:sldId id="337" r:id="rId88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30" r:id="rId81"/>
    <p:sldId id="338" r:id="rId8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1" Type="http://schemas.openxmlformats.org/officeDocument/2006/relationships/slide" Target="slides/slide8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Cambria"/>
              </a:rPr>
              <a:t>A2A · 智能体间协议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7860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0">
                <a:solidFill>
                  <a:srgbClr val="D6E1E8"/>
                </a:solidFill>
                <a:latin typeface="Cambria"/>
              </a:rPr>
              <a:t>Agent2Agent Protocol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18688"/>
            <a:ext cx="106070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EAF3F5"/>
                </a:solidFill>
                <a:latin typeface="Calibri"/>
              </a:rPr>
              <a:t>让不同厂商、不同框架的 AI Agent 互相「发现、委派、协作」的开放协议——MCP 接工具，A2A 接 Agent。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1 · 是什么/为什么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43476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43476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2 · 协议解剖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63993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63993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3 · 发现与传输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84509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84509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4 · 动手做协作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05026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05026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5 · 多智能体协作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25542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25542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6 · 生产落地·上云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46059" y="4206240"/>
            <a:ext cx="1438220" cy="603504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46059" y="4206240"/>
            <a:ext cx="143822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EAF3F5"/>
                </a:solidFill>
                <a:latin typeface="Calibri"/>
              </a:rPr>
              <a:t>7 · 安全·售前速查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285232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3C0"/>
                </a:solidFill>
                <a:latin typeface="Calibri"/>
              </a:rPr>
              <a:t>读者定位：AI 平台「售前技术」角色（有 Python/API 基础，重底层概念、原理与取舍）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687568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3C0"/>
                </a:solidFill>
                <a:latin typeface="Calibri"/>
              </a:rPr>
              <a:t>2026-07-09 · 时效性事实已联网核实（A2A v1.0，Linux Foundation 治理）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1606E"/>
                </a:solidFill>
                <a:latin typeface="Calibri"/>
              </a:rPr>
              <a:t>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全书导览：七章一条主线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17904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主线：先讲清「为什么要有 A2A、它和 MCP 怎么分工」，再拆开协议本体（五大对象），接着落到「怎么跑通、怎么协作、怎么上生产、怎么保安全」。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39696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2208276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08276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6736" y="2139696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是什么 / 为什么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139696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「公司间协作规范」类比、M×N→M+N 搬到 Agent 层、与 MCP 分工、Google→Linux Foundation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720339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2788920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788920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16736" y="2720339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协议解剖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9080" y="2720339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五大对象 Agent Card / Task / Message / Part / Artifact、Task 有状态生命周期、真实 JSON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300984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369564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369564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6736" y="3300984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发现与传输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9080" y="3300984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well-known URI 发现、三绑定 JSON-RPC/gRPC/REST、SSE 流式、推送通知回调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881628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77240" y="3950208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50208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6736" y="3881628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动手做协作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69080" y="3881628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官方六语言 SDK、起 server + client、message/send 真实报文、跑通一次委派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462272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" y="4530852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4530852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16736" y="4462272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多智能体协作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69080" y="4462272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opaque agents 不暴露内部、任务委派、A2A vs 框架内编排、与 Agent 模块握手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5042916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77240" y="5111496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5111496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16736" y="5042916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生产落地 · 上云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69080" y="5042916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企业多租户、可观测、三大云托管（Azure/Bedrock/Vertex）、AP2 支付、采用度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5623560"/>
            <a:ext cx="10908792" cy="512064"/>
          </a:xfrm>
          <a:prstGeom prst="roundRect">
            <a:avLst>
              <a:gd name="adj" fmla="val 14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77240" y="5692140"/>
            <a:ext cx="374904" cy="374904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77240" y="5692140"/>
            <a:ext cx="374904" cy="3749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16736" y="5623560"/>
            <a:ext cx="26974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安全 · 售前速查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69080" y="5623560"/>
            <a:ext cx="7315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Signed Agent Cards、OAuth2/mTLS、授权范围、与 MCP 安全对照、一页速查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导览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是什么/为什么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What &amp; Why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在讲协议细节之前，先回答客户最朴素的问题：为什么单个 Agent 不够用？A2A（Agent2Agent） 到底解决哪个痛点，和已经在用的 MCP（Model Context Protocol） 又是什么关系？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用一句话解释 A2A：让不同厂商/框架的 AI Agent 互相「发现、委派、协作」的开放协议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 A2A 与 MCP 的分工——不是二选一：MCP 接工具（纵向），A2A 接 Agent（横向），一个系统里两个都要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 A2A 的来历与治理：Google 2025-04 发布、2025-06 捐给 Linux Foundation，中立、不锁定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判断一个场景该不该上 A2A：什么时候是「多个专精 Agent 要协作」，什么时候单 Agent + MCP 就够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学习目标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为什么需要 A2A：单个 Agent 的边界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真实企业里不是一个万能 Agent，而是一堆专精 Agent：订票 Agent、报销 Agent、风控 Agent……它们必须协作。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像一家公司里不同部门的员工：没人啥都会，靠「流程」把活儿在部门间流转。A2A 就是 Agent 之间的这套流程。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订差旅：出行 Agent 订机票 → 财务 Agent 校预算 → 风控 Agent 查合规。三个可能来自三家厂商，却要接力完成一单。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单 Agent 再强也有能力/权限/数据边界。多 Agent 协作是常态，缺了标准就是 M×N 的定制对接地狱。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A2A 是什么：Agent 之间的「协作规范」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A2A（Agent2Agent Protocol，智能体间协议）是一套开放标准：规定 Agent 如何发现对方、委派任务、同步进度、交换结果。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如果 MCP 是给 Agent 装的「USB 接口」（连工具），A2A 就是公司之间通用的「商务协作规范」（连同行）。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做好一次就通用：一个「合规审查 Agent」发布后，任何遵循 A2A 的上游 Agent 都能直接把审查任务委派给它，不用一对一对接。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一句话给客户：A2A 不是又一个模型能力，而是一层「Agent 间协作标准」——让多智能体系统跨厂商拼起来。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A2A vs MCP：协议层的两兄弟（最常被问）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55448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874519"/>
            <a:ext cx="1371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94560" y="1874519"/>
            <a:ext cx="466344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04288" y="1874519"/>
            <a:ext cx="448055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MCP（模型上下文协议）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0" y="1874519"/>
            <a:ext cx="4690872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67728" y="1874519"/>
            <a:ext cx="450799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A2A（智能体间协议）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423160"/>
            <a:ext cx="10908792" cy="621792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423160"/>
            <a:ext cx="1371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连接方向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4288" y="2423160"/>
            <a:ext cx="448055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Agent ↔ 工具/数据（纵向）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67728" y="2423160"/>
            <a:ext cx="4507992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Agent ↔ Agent（横向）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044952"/>
            <a:ext cx="10908792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044952"/>
            <a:ext cx="1371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类比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04288" y="3044952"/>
            <a:ext cx="448055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给 Agent 装的 USB 接口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7728" y="3044952"/>
            <a:ext cx="4507992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Agent 之间的协作/外交规范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666744"/>
            <a:ext cx="10908792" cy="621792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3666744"/>
            <a:ext cx="1371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解决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04288" y="3666744"/>
            <a:ext cx="448055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让 Agent「会用」外部能力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67728" y="3666744"/>
            <a:ext cx="4507992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让多个 Agent「会协作」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288536"/>
            <a:ext cx="10908792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288536"/>
            <a:ext cx="1371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粒度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04288" y="4288536"/>
            <a:ext cx="448055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一次工具调用（tools/call）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67728" y="4288536"/>
            <a:ext cx="4507992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一次任务委派（Task，可长时运行）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4910327"/>
            <a:ext cx="10908792" cy="621792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910327"/>
            <a:ext cx="1371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关系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4288" y="4910327"/>
            <a:ext cx="448055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互补 · 一个系统里两个都要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67728" y="4910327"/>
            <a:ext cx="4507992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「MCP 接工具，A2A 接 Agent」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5742432"/>
            <a:ext cx="10908792" cy="566928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5797296"/>
            <a:ext cx="10424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要点：</a:t>
            </a:r>
            <a:r>
              <a:rPr sz="1200" b="0">
                <a:solidFill>
                  <a:srgbClr val="1A2733"/>
                </a:solidFill>
                <a:latin typeface="Calibri"/>
              </a:rPr>
              <a:t>别把两者对立起来。客户最爱问「选哪个」，标准答案是「都要」——A2A 编排的 Agent，内部往往正用 MCP 调工具。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 · 两者协同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MCP 与 A2A 如何协同：一次差旅审批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72768"/>
            <a:ext cx="1090879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同一张单里两层各司其职：A2A 横向让 Agent 接力，MCP 纵向让每个 Agent 用自己的工具。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3931920" cy="365760"/>
          </a:xfrm>
          <a:prstGeom prst="roundRect">
            <a:avLst>
              <a:gd name="adj" fmla="val 14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103120"/>
            <a:ext cx="393192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① A2A · Agent 之间横向委派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560320"/>
            <a:ext cx="3017520" cy="86868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9848" y="2670048"/>
            <a:ext cx="26151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出行 Agent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3044952"/>
            <a:ext cx="261518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D6E1E8"/>
                </a:solidFill>
                <a:latin typeface="Calibri"/>
              </a:rPr>
              <a:t>订机票 / 酒店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2560320"/>
            <a:ext cx="3017520" cy="86868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73168" y="2670048"/>
            <a:ext cx="26151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财务 Agent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3168" y="3044952"/>
            <a:ext cx="261518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D6E1E8"/>
                </a:solidFill>
                <a:latin typeface="Calibri"/>
              </a:rPr>
              <a:t>校预算 / 报销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2560320"/>
            <a:ext cx="3017520" cy="868680"/>
          </a:xfrm>
          <a:prstGeom prst="roundRect">
            <a:avLst>
              <a:gd name="adj" fmla="val 10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76488" y="2670048"/>
            <a:ext cx="26151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风控 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6488" y="3044952"/>
            <a:ext cx="261518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D6E1E8"/>
                </a:solidFill>
                <a:latin typeface="Calibri"/>
              </a:rPr>
              <a:t>查合规 / 审批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950208" y="2816352"/>
            <a:ext cx="512064" cy="329184"/>
          </a:xfrm>
          <a:prstGeom prst="rightArrow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Arrow 16"/>
          <p:cNvSpPr/>
          <p:nvPr/>
        </p:nvSpPr>
        <p:spPr>
          <a:xfrm>
            <a:off x="7662672" y="2816352"/>
            <a:ext cx="512064" cy="329184"/>
          </a:xfrm>
          <a:prstGeom prst="rightArrow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" y="3703320"/>
            <a:ext cx="4572000" cy="365760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3320"/>
            <a:ext cx="457200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② MCP · 每个 Agent 内部纵向连工具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4187952"/>
            <a:ext cx="3017520" cy="585216"/>
          </a:xfrm>
          <a:prstGeom prst="roundRect">
            <a:avLst>
              <a:gd name="adj" fmla="val 12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33271" y="4187952"/>
            <a:ext cx="270662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28199"/>
                </a:solidFill>
                <a:latin typeface="Calibri"/>
              </a:rPr>
              <a:t>MCP → </a:t>
            </a:r>
            <a:r>
              <a:rPr sz="1150" b="0">
                <a:solidFill>
                  <a:srgbClr val="1A2733"/>
                </a:solidFill>
                <a:latin typeface="Calibri"/>
              </a:rPr>
              <a:t>航司API · 酒店API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0" y="4187952"/>
            <a:ext cx="3017520" cy="585216"/>
          </a:xfrm>
          <a:prstGeom prst="roundRect">
            <a:avLst>
              <a:gd name="adj" fmla="val 12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36592" y="4187952"/>
            <a:ext cx="270662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28199"/>
                </a:solidFill>
                <a:latin typeface="Calibri"/>
              </a:rPr>
              <a:t>MCP → </a:t>
            </a:r>
            <a:r>
              <a:rPr sz="1150" b="0">
                <a:solidFill>
                  <a:srgbClr val="1A2733"/>
                </a:solidFill>
                <a:latin typeface="Calibri"/>
              </a:rPr>
              <a:t>ERP · 预算库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75320" y="4187952"/>
            <a:ext cx="3017520" cy="585216"/>
          </a:xfrm>
          <a:prstGeom prst="roundRect">
            <a:avLst>
              <a:gd name="adj" fmla="val 12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39912" y="4187952"/>
            <a:ext cx="270662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128199"/>
                </a:solidFill>
                <a:latin typeface="Calibri"/>
              </a:rPr>
              <a:t>MCP → </a:t>
            </a:r>
            <a:r>
              <a:rPr sz="1150" b="0">
                <a:solidFill>
                  <a:srgbClr val="1A2733"/>
                </a:solidFill>
                <a:latin typeface="Calibri"/>
              </a:rPr>
              <a:t>合规规则库 · 名单库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120640"/>
            <a:ext cx="10908792" cy="868680"/>
          </a:xfrm>
          <a:prstGeom prst="roundRect">
            <a:avLst>
              <a:gd name="adj" fmla="val 10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120640"/>
            <a:ext cx="1042416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2A65A"/>
                </a:solidFill>
                <a:latin typeface="Calibri"/>
              </a:rPr>
              <a:t>一句话记住：</a:t>
            </a:r>
            <a:r>
              <a:rPr sz="1300" b="0">
                <a:solidFill>
                  <a:srgbClr val="EAF3F5"/>
                </a:solidFill>
                <a:latin typeface="Calibri"/>
              </a:rPr>
              <a:t>A2A 决定「谁接力这一单」，MCP 决定「每个 Agent 手里有什么工具」——横向协作 + 纵向取能力，两层叠着跑。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 · 厘清对比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别搞混：四个常见误区 + 选型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86384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83080"/>
            <a:ext cx="10469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误区  </a:t>
            </a:r>
            <a:r>
              <a:rPr sz="1250" b="1">
                <a:solidFill>
                  <a:srgbClr val="0B2540"/>
                </a:solidFill>
                <a:latin typeface="Calibri"/>
              </a:rPr>
              <a:t>A2A 会取代 MCP。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2F855A"/>
                </a:solidFill>
                <a:latin typeface="Calibri"/>
              </a:rPr>
              <a:t>其实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不同层、互补：A2A 连 Agent、MCP 连工具；A2A 编排的 Agent 内部往往正用 MCP。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79191"/>
            <a:ext cx="10908792" cy="786384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79191"/>
            <a:ext cx="10469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误区  </a:t>
            </a:r>
            <a:r>
              <a:rPr sz="1250" b="1">
                <a:solidFill>
                  <a:srgbClr val="0B2540"/>
                </a:solidFill>
                <a:latin typeface="Calibri"/>
              </a:rPr>
              <a:t>有了 A2A，单 Agent 也得上。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2F855A"/>
                </a:solidFill>
                <a:latin typeface="Calibri"/>
              </a:rPr>
              <a:t>其实  </a:t>
            </a:r>
            <a:r>
              <a:rPr sz="1200" b="0">
                <a:solidFill>
                  <a:srgbClr val="1A2733"/>
                </a:solidFill>
                <a:latin typeface="Calibri"/>
              </a:rPr>
              <a:t>单 Agent + 工具场景 MCP 就够；A2A 只有「多个专精/跨厂商 Agent 协作」时才划算。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5304"/>
            <a:ext cx="10908792" cy="786384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5304"/>
            <a:ext cx="10469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误区  </a:t>
            </a:r>
            <a:r>
              <a:rPr sz="1250" b="1">
                <a:solidFill>
                  <a:srgbClr val="0B2540"/>
                </a:solidFill>
                <a:latin typeface="Calibri"/>
              </a:rPr>
              <a:t>MCP 和 A2A 二选一。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2F855A"/>
                </a:solidFill>
                <a:latin typeface="Calibri"/>
              </a:rPr>
              <a:t>其实  </a:t>
            </a:r>
            <a:r>
              <a:rPr sz="1200" b="0">
                <a:solidFill>
                  <a:srgbClr val="1A2733"/>
                </a:solidFill>
                <a:latin typeface="Calibri"/>
              </a:rPr>
              <a:t>一个系统两个都用——横向 A2A 接力、纵向 MCP 取能力，各管一层。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71416"/>
            <a:ext cx="10908792" cy="786384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71416"/>
            <a:ext cx="10469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误区  </a:t>
            </a:r>
            <a:r>
              <a:rPr sz="1250" b="1">
                <a:solidFill>
                  <a:srgbClr val="0B2540"/>
                </a:solidFill>
                <a:latin typeface="Calibri"/>
              </a:rPr>
              <a:t>A2A 只是另一个 MCP。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2F855A"/>
                </a:solidFill>
                <a:latin typeface="Calibri"/>
              </a:rPr>
              <a:t>其实  </a:t>
            </a:r>
            <a:r>
              <a:rPr sz="1200" b="0">
                <a:solidFill>
                  <a:srgbClr val="1A2733"/>
                </a:solidFill>
                <a:latin typeface="Calibri"/>
              </a:rPr>
              <a:t>对象与粒度不同：MCP 是一次工具调用，A2A 是一次可长时运行的任务委派。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440680"/>
            <a:ext cx="10908792" cy="658368"/>
          </a:xfrm>
          <a:prstGeom prst="roundRect">
            <a:avLst>
              <a:gd name="adj" fmla="val 10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440680"/>
            <a:ext cx="10424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2A65A"/>
                </a:solidFill>
                <a:latin typeface="Calibri"/>
              </a:rPr>
              <a:t>选型一句话：</a:t>
            </a:r>
            <a:r>
              <a:rPr sz="1300" b="0">
                <a:solidFill>
                  <a:srgbClr val="EAF3F5"/>
                </a:solidFill>
                <a:latin typeface="Calibri"/>
              </a:rPr>
              <a:t>单 Agent + 工具 → 只上 MCP；多个专精/跨厂商 Agent 要协作 → MCP + A2A 叠着上。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来历与治理：从 Google 到 Linux Foundation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2025-04 Google 发布并开源 A2A，50+ 合作伙伴站台；2025-06 捐赠给 Linux Foundation，成立中立的 A2A Project。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和 MCP 走同一条路：先由一家厂商提出、再交给中立基金会治理——去厂商化，避免「用了被绑定」的顾虑。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到 2026-10，A2A v1.0 已发布、150+ 组织参与、核心仓库 26,000+ stars，六语言官方 SDK，三大云都已支持。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对客户强调「中立治理 + 广泛采用」：这是回应「会不会是昙花一现的私有标准」最有力的答案。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 · 承上启下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与 MCP、Agent 两个模块的关系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30428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30428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920240"/>
            <a:ext cx="996696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与 MCP 模块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同在「协议层」。MCP 讲「Agent 怎么用工具」，A2A 讲「Agent 怎么协作」。理解一个再看另一个，会发现是同一套「标准化互操作」思路的两个方向。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246120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63016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63016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3246120"/>
            <a:ext cx="996696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与 Agent 模块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Agent 模块第 3 章讲「框架内怎么编排多个 Agent」，本模块讲「跨框架/跨厂商怎么标准化协作」——A2A 是把编排能力跨出单一系统边界的通道。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572000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9560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9560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572000"/>
            <a:ext cx="996696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往后怎么读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本章建立直觉后，第 2 章开始拆协议本体（五大对象）。若你还没读过 MCP 模块，建议先扫一眼 MCP 第 1 章，两边的「分工」互引最省脑力。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承上启下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1 章 · 是什么/为什么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把你手头 3 个真实客户场景，逐一判断：是「单 Agent + MCP 调工具」就够，还是「多个专精 Agent 要协作」才需要 A2A。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用「M×N → M+N」给一位非技术同事讲清 A2A 的价值，控制在 3 句话内——这是售前现场的开场白。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画一张两层图：底层 MCP 连工具、上层 A2A 连 Agent，标出一次差旅审批里各角色的位置。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判断尺子：是否存在「多个独立、专精、可能异构的 Agent 需要接力完成一件事」。是，才值得上 A2A 这层标准。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动手做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A2A 和 MCP 到底啥区别，是不是二选一？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不是。MCP 连工具/数据（纵向），A2A 连 Agent（横向），一个系统里常常两个都用——A2A 编排的 Agent 内部往往正用 MCP 调工具。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能不能只用一个 Agent，别搞这么复杂？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能就别上。只有当存在多个独立、专精、可能来自不同厂商的 Agent 要协作时，A2A 才有价值；单 Agent 场景直接 MCP 即可。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这是不是 Google 的私有协议，用了会被锁定吗？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不会。2025-06 已捐给中立的 Linux Foundation，150+ 组织参与、六语言官方 SDK、三大云支持，治理和演进都公开。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会不会像很多「标准」一样昙花一现？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当前采用面广、有基金会中立治理、生产案例在增长；这类信号比单一厂商背书更能说明生命力。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接 A2A 要不要换我现在的 Agent 框架？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不用。A2A 是框架之上的互操作层，LangGraph、ADK、各家框架都能对外暴露/调用 A2A，你的内部实现不动。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客户会怎么问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1 章 · 是什么/为什么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本章小结：A2A 是什么、为什么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是什么  </a:t>
            </a:r>
            <a:r>
              <a:rPr sz="1250" b="0">
                <a:solidFill>
                  <a:srgbClr val="1A2733"/>
                </a:solidFill>
                <a:latin typeface="Calibri"/>
              </a:rPr>
              <a:t>Agent 之间的「协作/外交规范」——发现、委派、同步、交付的开放标准。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为什么  </a:t>
            </a:r>
            <a:r>
              <a:rPr sz="1250" b="0">
                <a:solidFill>
                  <a:srgbClr val="1A2733"/>
                </a:solidFill>
                <a:latin typeface="Calibri"/>
              </a:rPr>
              <a:t>多个专精 Agent 协作是常态，缺标准就是 M×N 定制地狱；A2A 塌缩成 M+N。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与 MCP  </a:t>
            </a:r>
            <a:r>
              <a:rPr sz="1250" b="0">
                <a:solidFill>
                  <a:srgbClr val="1A2733"/>
                </a:solidFill>
                <a:latin typeface="Calibri"/>
              </a:rPr>
              <a:t>互补不对立：MCP 接工具，A2A 接 Agent，一个系统两个都要。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治理  </a:t>
            </a:r>
            <a:r>
              <a:rPr sz="1250" b="0">
                <a:solidFill>
                  <a:srgbClr val="1A2733"/>
                </a:solidFill>
                <a:latin typeface="Calibri"/>
              </a:rPr>
              <a:t>Google 发布 → Linux Foundation 中立托管，v1.0、150+ 组织、六语言 SDK。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本章小结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协议解剖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Anatomy of the Protocol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把 A2A 拆开看内部：谁和谁在通信、用什么描述一个 Agent（Agent Card）、一次「活儿」怎么表示（Task）、内容怎么装（Message/Part/Artifact）。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 A2A 的五大对象：Agent Card、Task、Message、Part、Artifact，各是干什么的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 Task 为什么要「有状态」，它的生命周期怎么走，长任务如何管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看懂一份真实 Agent Card JSON：Agent 靠它「自我介绍」，客户端靠它决定怎么调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解释 A2A 为什么把 Protocol Buffers 定义当作唯一权威（v1.0 的规范来源）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学习目标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五大对象总览：一次协作里各就各位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47088"/>
            <a:ext cx="10908792" cy="786384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011680"/>
            <a:ext cx="196596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9659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</a:rPr>
              <a:t>Agent Card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1847088"/>
            <a:ext cx="83210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数字名片：Agent 的身份、能力、skills、服务端点、鉴权要求。用于「发现」。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88336"/>
            <a:ext cx="10908792" cy="786384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2852928"/>
            <a:ext cx="196596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852928"/>
            <a:ext cx="19659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</a:rPr>
              <a:t>Task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2688336"/>
            <a:ext cx="83210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一次「活儿」的基本单元，有唯一 ID、有状态、走生命周期，可长时间运行。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529584"/>
            <a:ext cx="10908792" cy="786384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3694176"/>
            <a:ext cx="196596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694176"/>
            <a:ext cx="19659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</a:rPr>
              <a:t>Message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529584"/>
            <a:ext cx="83210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一次通信轮次，带 role（user/agent），装载一个或多个 Part。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370832"/>
            <a:ext cx="10908792" cy="786384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2960" y="4535424"/>
            <a:ext cx="196596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535424"/>
            <a:ext cx="19659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</a:rPr>
              <a:t>Part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4370832"/>
            <a:ext cx="83210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最小内容单元，支持文本 / 文件 / 结构化数据三种形态。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5212080"/>
            <a:ext cx="10908792" cy="786384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22960" y="5376672"/>
            <a:ext cx="1965960" cy="457200"/>
          </a:xfrm>
          <a:prstGeom prst="roundRect">
            <a:avLst>
              <a:gd name="adj" fmla="val 12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376672"/>
            <a:ext cx="19659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Calibri"/>
              </a:rPr>
              <a:t>Artifact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5212080"/>
            <a:ext cx="83210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Task 的产出物，由 Part 组成，可增量流式返回给调用方。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Agent Card：Agent 的「数字名片」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Agent Card 是一份 JSON 元数据：name、description、url（服务端点）、capabilities、skills、鉴权要求，默认发布在 well-known URI。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像一张商务名片 + 服务菜单：「我是谁、能做什么、去哪找我、进门要什么证件」，对方读完就知道能不能把活儿交给你。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一个翻译 Agent 的 Card 里列 skill「文档翻译」，输入输出模式、支持语言、是否流式；调用方据此判断合不合用、怎么发请求。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发现从「读 Card」开始。v1.0 还支持 Signed Agent Card——给名片加密码学签名，防冒充（详见第 7 章）。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Task：一次有状态的「活儿」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Task 是 A2A 里工作的基本单元，有唯一 ID 和状态，会经历 submitted → working →（可能 input-required）→ completed / failed / canceled。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像给外包发的一张「工单」：不是发完就结束，而是有进度、能查询、能补料、能取消，直到交付或作废。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让报告 Agent「生成季度分析」：先 working，中途要你补一个数据口径变 input-required，补完继续，最后 completed 带 Artifact。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「有状态」是 A2A 和一次性 RPC 的关键差别——它天生支持长耗时、多轮、需人工介入的真实协作，而不只是一问一答。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Message、Part、Artifact：内容怎么装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Message 是一轮对话（有 role），由若干 Part 组成；Part 是最小内容块（text/file/data）；Artifact 是 Task 产出，也由 Part 组成。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Message 像一封信，Part 像信里的一段文字/一个附件/一张表；Artifact 像最终交付的成品件，可以一页页地寄给你（流式）。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发「分析这张表并出图」：Message 含一个 data Part（表）+ 一个 text Part（要求）；返回的 Artifact 含 text（结论）+ file（图）。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统一的 Part 抽象让文本、文件、结构化数据走同一套管道；Artifact 可增量流式，长产出边算边传。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看一份真实 Agent Card（节选）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90879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Agent 把这份 JSON 发布在 https://&lt;host&gt;/.well-known/agent-card.json，调用方先取它再决定怎么调：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12848"/>
            <a:ext cx="10908792" cy="4160520"/>
          </a:xfrm>
          <a:prstGeom prst="roundRect">
            <a:avLst>
              <a:gd name="adj" fmla="val 5000"/>
            </a:avLst>
          </a:prstGeom>
          <a:solidFill>
            <a:srgbClr val="0A2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377440"/>
            <a:ext cx="1046988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{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"protocolVersion": "1.0",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"name": "Invoice Reviewer",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"description": "审查发票合规性并给出结论",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"url": "https://agents.acme.com/a2a",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"preferredTransport": "JSONRPC",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"capabilities": { "streaming": true, "pushNotifications": true },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"defaultInputModes":  ["text/plain", "application/json"],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"defaultOutputModes": ["application/json"],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"securitySchemes": { "oauth2": { "type": "oauth2", "flows": { } } },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"skills": [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{ "id": "review-invoice", "name": "发票审查",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"description": "校验字段、税率与合规，返回 pass/fail 与理由" }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]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2 章 · 协议解剖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画出一个 Task 的状态机：submitted→working→input-required→completed/failed/canceled，并各举一个真实触发场景。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给「文档翻译 Agent」写一份最简 Agent Card（name/url/capabilities/一个 skill），只用记事本，能自圆其说即可。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对照 MCP 的三原语（Tools/Resources/Prompts），把 A2A 五大对象一一映射：哪些是「描述能力」、哪些是「承载内容」。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五大对象记忆法：Agent Card=名片（发现），Task=工单（有状态），Message/Part=信与附件（内容），Artifact=成品（产出）。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动手做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Task 有状态，那服务端要一直存着？会不会很重？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Task 状态需要持久化（内存/DB 皆可），但这正是支持长任务、断点续传、推送回调的基础；短任务也可即时 completed，不强制长存。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Agent Card 放在公网，安全吗？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Card 本身是「公开菜单」，不含密钥；敏感能力靠 securitySchemes 声明鉴权，v1.0 还能签名防冒充，调不调得动仍看授权。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和 MCP 的 tools/resources 是不是重复造轮子？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不同层：MCP 描述「一个 Agent 能用哪些工具」，A2A 的 skill 描述「一个 Agent 对外能接哪些活儿」。粒度和对象都不同。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为什么强调 Protocol Buffers 是权威定义？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v1.0 用 protobuf 作唯一规范来源，保证 JSON-RPC/gRPC/REST 三种绑定语义一致、跨语言 SDK 不跑偏。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Part 支持文件，大文件怎么传？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Part 可带 bytes 或 URI 引用；大文件通常传 URI（放对象存储）而非内联，Artifact 也能流式增量返回，避免一次性撑爆。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客户会怎么问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本章小结：协议解剖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Agent Card  </a:t>
            </a:r>
            <a:r>
              <a:rPr sz="1250" b="0">
                <a:solidFill>
                  <a:srgbClr val="1A2733"/>
                </a:solidFill>
                <a:latin typeface="Calibri"/>
              </a:rPr>
              <a:t>数字名片，发现的起点；v1.0 可签名防冒充。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Task  </a:t>
            </a:r>
            <a:r>
              <a:rPr sz="1250" b="0">
                <a:solidFill>
                  <a:srgbClr val="1A2733"/>
                </a:solidFill>
                <a:latin typeface="Calibri"/>
              </a:rPr>
              <a:t>有状态的工单，走生命周期，天生支持长任务与人工介入。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Message/Part  </a:t>
            </a:r>
            <a:r>
              <a:rPr sz="1250" b="0">
                <a:solidFill>
                  <a:srgbClr val="1A2733"/>
                </a:solidFill>
                <a:latin typeface="Calibri"/>
              </a:rPr>
              <a:t>一轮通信由 Part 组成，text/file/data 统一抽象。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Artifact  </a:t>
            </a:r>
            <a:r>
              <a:rPr sz="1250" b="0">
                <a:solidFill>
                  <a:srgbClr val="1A2733"/>
                </a:solidFill>
                <a:latin typeface="Calibri"/>
              </a:rPr>
              <a:t>Task 产出，可增量流式；protobuf 为 v1.0 唯一权威定义。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本章小结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发现与传输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Discovery &amp; Transport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两个从没打过交道的 Agent，怎么找到对方、用什么协议通话、长任务怎么等结果——这一章讲 A2A 的「握手到通话」。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 A2A 的「发现」机制：为什么是 well-known URI，客户端怎么找到 Agent Card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讲清三种传输绑定 JSON-RPC 2.0 / gRPC / HTTP+JSON-REST 的差异与选型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解释流式（SSE，Server-Sent Events）和推送通知分别解决什么问题——短等待 vs 长任务离线回调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把「发现 → 发消息 → 拿结果」一次完整时序在脑子里跑通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学习目标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发现：从 well-known URI 找到 Agent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A2A 约定 Agent Card 发布在 https://&lt;host&gt;/.well-known/agent-card.json，客户端按这个固定路径就能取到对方的能力描述。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像网站的 robots.txt / favicon 放在固定位置：不用问，按约定路径去拿就有。省掉了「你的名片在哪」这一轮沟通。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接入一个新供应商 Agent：只要给它的域名，客户端自动拉 /.well-known/agent-card.json，读出 skills 和端点，就能开始委派。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发现标准化 = 免对接。私有目录/注册中心也可选，但 well-known URI 是零协商的最小公约数。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三种传输绑定：都表达同一语义，按需选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237744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874519"/>
            <a:ext cx="2194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绑定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17520" y="1874519"/>
            <a:ext cx="329184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127248" y="1874519"/>
            <a:ext cx="3108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适合场景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874519"/>
            <a:ext cx="5239512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19088" y="1874519"/>
            <a:ext cx="505663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特点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423160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423160"/>
            <a:ext cx="21945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JSON-RPC 2.0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7248" y="2423160"/>
            <a:ext cx="31089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通用默认、Web 友好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423160"/>
            <a:ext cx="505663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基于 HTTP POST，人类可读，生态最广，preferredTransport 常用它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264408"/>
            <a:ext cx="10908792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264408"/>
            <a:ext cx="21945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gRPC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7248" y="3264408"/>
            <a:ext cx="31089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高性能、内网服务间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3264408"/>
            <a:ext cx="505663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HTTP/2 + protobuf，低延迟高吞吐，强类型，适合大规模 Agent 集群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105656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105656"/>
            <a:ext cx="21945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HTTP+JSON/REST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27248" y="4105656"/>
            <a:ext cx="31089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已有 REST 基建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4105656"/>
            <a:ext cx="505663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贴合传统 REST 习惯，易接入现有网关/鉴权/监控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742432"/>
            <a:ext cx="10908792" cy="566928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797296"/>
            <a:ext cx="10424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要点：</a:t>
            </a:r>
            <a:r>
              <a:rPr sz="1200" b="0">
                <a:solidFill>
                  <a:srgbClr val="1A2733"/>
                </a:solidFill>
                <a:latin typeface="Calibri"/>
              </a:rPr>
              <a:t>三种绑定语义由 protobuf 统一约束、可互换。对外一句话：A2A 不逼你换技术栈，用你顺手的传输即可。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流式与推送：两种「等结果」的姿势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流式（Streaming）用 SSE 在一个连接上持续推增量结果；推送通知（Push Notification）在客户端离线时，由服务端回调一个 webhook。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流式像打电话全程在线听进展；推送像发快递留手机号——你先挂了，货到了它短信通知你。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3 秒出结果的活儿用流式，边算边显字；跑 20 分钟的批量分析用推送——客户端不必挂着，完成后 A2A 回调你的 URL。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短交互选流式（体验好），长任务选推送（不占连接、更稳）。capabilities 里 streaming / pushNotifications 声明支持与否。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一次调用的真实报文：message/send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90879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客户端用 JSON-RPC 发一条消息给 Agent，Agent 返回一个 Task（这里已直接 completed 并带 Artifact）：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12848"/>
            <a:ext cx="10908792" cy="4160520"/>
          </a:xfrm>
          <a:prstGeom prst="roundRect">
            <a:avLst>
              <a:gd name="adj" fmla="val 5000"/>
            </a:avLst>
          </a:prstGeom>
          <a:solidFill>
            <a:srgbClr val="0A2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377440"/>
            <a:ext cx="1046988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// → 请求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{ "jsonrpc": "2.0", "id": 1, "method": "message/send",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"params": {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"message": {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"role": "user",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"parts": [ { "kind": "text", "text": "审查这张发票是否合规" } ]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} } }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// ← 响应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{ "jsonrpc": "2.0", "id": 1,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"result": {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"id": "task-7f3a", "status": { "state": "completed" },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"artifacts": [ { "parts": [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  { "kind": "text", "text": "结论：通过。税率与抬头一致。" } ] } ]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} 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3 章 · 发现与传输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在浏览器/curl 里拉一个公开 Agent 的 /.well-known/agent-card.json，读出它的 preferredTransport 与 capabilities。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给三个场景选传输：内网高频调用、对接老 REST 网关、面向公网的通用 Agent——分别该用哪种绑定，说出理由。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判断两个任务用流式还是推送：① 实时翻译一段话；② 生成一份跑 15 分钟的合规报告。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选型口诀：默认 JSON-RPC，内网求性能上 gRPC，已有 REST 基建就 REST；短等待流式、长任务推送。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动手做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三种传输我到底选哪个？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默认 JSON-RPC（生态最广）；内网大规模、要低延迟选 gRPC；已有 REST 网关/鉴权就用 HTTP+JSON。语义一样，按基建选。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well-known URI 会不会暴露我所有 Agent？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只暴露你主动发布的那张 Card（公开菜单），不含密钥；不想公开可用私有注册中心 + 鉴权，well-known 只是零协商的默认。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流式和 WebSocket 什么关系？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A2A 流式用 SSE（基于 HTTP，单向服务端推），比 WebSocket 更轻、更易穿网关；需要的是「持续推送进展」，SSE 足够。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长任务客户端断了怎么办？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用推送通知：注册一个 webhook，Task 完成/变更时服务端回调你，客户端无需一直挂连接，天然适配离线与批量。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要不要为 A2A 单独开防火墙/端口？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一般不用。三种绑定都跑在 HTTP(S) 上，复用现有 443 与网关；gRPC 走 HTTP/2，同样是标准 Web 流量。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客户会怎么问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本章小结：发现与传输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发现  </a:t>
            </a:r>
            <a:r>
              <a:rPr sz="1250" b="0">
                <a:solidFill>
                  <a:srgbClr val="1A2733"/>
                </a:solidFill>
                <a:latin typeface="Calibri"/>
              </a:rPr>
              <a:t>well-known URI 固定路径取 Agent Card，零协商免对接。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传输  </a:t>
            </a:r>
            <a:r>
              <a:rPr sz="1250" b="0">
                <a:solidFill>
                  <a:srgbClr val="1A2733"/>
                </a:solidFill>
                <a:latin typeface="Calibri"/>
              </a:rPr>
              <a:t>JSON-RPC / gRPC / REST 三绑定语义一致，按基建选。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流式  </a:t>
            </a:r>
            <a:r>
              <a:rPr sz="1250" b="0">
                <a:solidFill>
                  <a:srgbClr val="1A2733"/>
                </a:solidFill>
                <a:latin typeface="Calibri"/>
              </a:rPr>
              <a:t>SSE 增量推，适合短交互、边算边显。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推送  </a:t>
            </a:r>
            <a:r>
              <a:rPr sz="1250" b="0">
                <a:solidFill>
                  <a:srgbClr val="1A2733"/>
                </a:solidFill>
                <a:latin typeface="Calibri"/>
              </a:rPr>
              <a:t>webhook 回调，适合长任务、客户端离线。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本章小结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动手做协作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Hands-on: A Collaboration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光看规范记不住，动手跑一遍才踏实：用官方 SDK 起一个远程 Agent、再写个客户端发一条消息、看真实报文长什么样。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4 章 · 动手做协作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 A2A 官方六语言 SDK 的覆盖：Python / JavaScript / Java / Go / .NET / Rust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讲清起一个 A2A server 要做的三件事：定义 skill、发布 Agent Card、处理 Task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讲清写一个 client 的最短路径：拉 Card → message/send → 收 Task/Artifact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读懂一次委派的完整链路，能给客户估「接入大概要改多少」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学习目标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4 章 · 动手做协作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六语言官方 SDK：接入不挑栈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A2A Project 维护六个官方 SDK：Python、JavaScript/TypeScript、Java、Go、.NET、Rust，覆盖主流后端语言（Python SDK 实现 1.0，含 0.3 兼容模式）。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像一个 API 同时给你六种语言的官方客户端库：不用自己拼报文，import 一个包就能收发。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Java 老系统起 A2A server、Python 数据团队写 client 调它——两边各用官方 SDK，跨语言照样对接。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官方多语言 SDK 是「采用成本低」的硬证据：客户现有技术栈基本都能原生接入，不必迁移。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动手做协作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4 章 · 动手做协作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起一个 A2A server（Python SDK 骨架）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90879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server 做三件事：声明 skill/Agent Card、实现处理逻辑、跑起来对外发布——概念骨架如下：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12848"/>
            <a:ext cx="10908792" cy="4160520"/>
          </a:xfrm>
          <a:prstGeom prst="roundRect">
            <a:avLst>
              <a:gd name="adj" fmla="val 5000"/>
            </a:avLst>
          </a:prstGeom>
          <a:solidFill>
            <a:srgbClr val="0A2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377440"/>
            <a:ext cx="1046988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from a2a.server import A2AServer, AgentExecutor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from a2a.types import AgentCard, AgentSkill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card = AgentCard(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name="Invoice Reviewer",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url="https://agents.acme.com/a2a",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capabilities={"streaming": True},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skills=[AgentSkill(id="review-invoice", name="发票审查")],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)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class Reviewer(AgentExecutor):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async def execute(self, ctx, event_queue):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  text = ctx.get_user_input()           # 取入参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  result = review(text)                 # 你的业务逻辑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  await event_queue.complete(result)    # 产出 Artifact，Task→completed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A2AServer(agent_card=card, executor=Reviewer()).run()  # 发布 /.well-known/agent-card.json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动手做协作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4 章 · 动手做协作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写一个 client：发一条消息拿结果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90879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1A2733"/>
                </a:solidFill>
                <a:latin typeface="Calibri"/>
              </a:rPr>
              <a:t>client 更简单：知道对方 URL → 拉 Card → 用 message/send 发消息 → 拿回 Task 与 Artifact：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12848"/>
            <a:ext cx="10908792" cy="4160520"/>
          </a:xfrm>
          <a:prstGeom prst="roundRect">
            <a:avLst>
              <a:gd name="adj" fmla="val 5000"/>
            </a:avLst>
          </a:prstGeom>
          <a:solidFill>
            <a:srgbClr val="0A2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377440"/>
            <a:ext cx="1046988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from a2a.client import A2AClient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client = await A2AClient.from_url("https://agents.acme.com/a2a")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card = client.agent_card            # 读能力：skills / capabilities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task = await client.send_message(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text="审查这张发票是否合规",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)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print(task.status.state)            # completed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for art in task.artifacts:          # 读产出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for part in art.parts:</a:t>
            </a:r>
          </a:p>
          <a:p>
            <a:pPr algn="l">
              <a:lnSpc>
                <a:spcPct val="112000"/>
              </a:lnSpc>
            </a:pPr>
            <a:r>
              <a:rPr sz="1100" b="0">
                <a:solidFill>
                  <a:srgbClr val="D6E1E8"/>
                </a:solidFill>
                <a:latin typeface="Courier New"/>
              </a:rPr>
              <a:t>        print(part.text)            # 结论：通过。税率与抬头一致。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动手做协作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4 章 · 动手做协作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对照上面两段骨架，说清一次委派里「谁发 message/send、谁把 Task 从 working 推到 completed」。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给客户估接入量：把一个现有内部服务包成 A2A server，需要新增哪几块（Card、执行器、发布），列个清单。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选一个官方 SDK（挑你熟的语言）读它的 README/quickstart，跑通 hello-world 级别的 server + client。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接入心智模型：server 端「把已有能力包一层 A2A 外壳」，client 端「拉 Card + 发消息」——业务逻辑基本不动。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动手做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4 章 · 动手做协作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接入 A2A 大概要改多少代码？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server 端主要是「包壳」：声明 Agent Card + 把现有逻辑塞进 executor；client 端几行就能发消息。业务核心一般不动。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SDK 全不全，冷门语言怎么办？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官方覆盖 Python/JS/Java/Go/.NET 五种主流栈；其它语言可直接按规范发 JSON-RPC 报文，协议本身与语言无关。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必须用官方 SDK 吗？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不必。SDK 只是省事；A2A 是开放的 HTTP + JSON-RPC/gRPC 协议，你完全可以手写报文对接，规范以 protobuf 为准。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本地怎么调试？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起本地 server，用 client 或 curl 打 message/send；先跑通同步 completed，再验证 streaming 与 push 回调。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一个 Agent 能不能既是 server 又是 client？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能，且很常见。链式协作里，中间 Agent 对上游是 server、对下游是 client——这正是多 Agent 编排的基础。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客户会怎么问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4 章 · 动手做协作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本章小结：动手做协作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SDK  </a:t>
            </a:r>
            <a:r>
              <a:rPr sz="1250" b="0">
                <a:solidFill>
                  <a:srgbClr val="1A2733"/>
                </a:solidFill>
                <a:latin typeface="Calibri"/>
              </a:rPr>
              <a:t>官方六语言（Py/JS/Java/Go/.NET/Rust），现有栈基本能原生接入。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server  </a:t>
            </a:r>
            <a:r>
              <a:rPr sz="1250" b="0">
                <a:solidFill>
                  <a:srgbClr val="1A2733"/>
                </a:solidFill>
                <a:latin typeface="Calibri"/>
              </a:rPr>
              <a:t>定义 Agent Card + 实现 executor + 发布，三步包壳。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client  </a:t>
            </a:r>
            <a:r>
              <a:rPr sz="1250" b="0">
                <a:solidFill>
                  <a:srgbClr val="1A2733"/>
                </a:solidFill>
                <a:latin typeface="Calibri"/>
              </a:rPr>
              <a:t>拉 Card → message/send → 收 Task/Artifact，几行即可。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估工作量  </a:t>
            </a:r>
            <a:r>
              <a:rPr sz="1250" b="0">
                <a:solidFill>
                  <a:srgbClr val="1A2733"/>
                </a:solidFill>
                <a:latin typeface="Calibri"/>
              </a:rPr>
              <a:t>以「包壳」为主，业务逻辑不动；可双向（既 server 又 client）。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本章小结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多智能体协作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Multi-Agent Collaboration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单个 Agent 之上，多个专精 Agent 怎么协作？这一章讲委派模式、opaque agents，以及 A2A 与 Agent 框架内编排的边界。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解释 opaque agents（不透明协作）：为什么 Agent 之间不必暴露内部工具与推理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说清任务委派的常见协作模式：编排者—执行者、链式、并行汇聚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 A2A 与「框架内编排」的边界：什么归 LangGraph/ADK，什么归 A2A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把 A2A 和 Agent 模块的编排知识对上号，能给客户画一张多 Agent 协作图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学习目标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opaque agents：协作但不「开膛破肚」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A2A 里 Agent 以「不透明」方式协作：只通过 Agent Card 暴露能力、通过 Task 交换输入输出，不共享内部提示词、工具、推理过程。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像把活儿外包给另一家公司：你告诉它「要什么」、它交「成品」，但不会（也不需要）把对方员工怎么干、用什么工具全看光。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上游把「合规审查」委派给供应商 Agent，只发发票、收结论；供应商用了什么模型、调了哪些内部工具，上游无需知道、也调不到。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不透明 = 更好的封装与安全边界，也意味着协作靠「接口契约」而非「看内部」——这对跨厂商、跨组织协作是必需的。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多智能体协作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任务委派的常见协作模式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237744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874519"/>
            <a:ext cx="2194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模式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17520" y="1874519"/>
            <a:ext cx="475488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127248" y="1874519"/>
            <a:ext cx="45720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长什么样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0" y="1874519"/>
            <a:ext cx="3776472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82127" y="1874519"/>
            <a:ext cx="359359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典型场景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423160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423160"/>
            <a:ext cx="21945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编排者—执行者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27248" y="2423160"/>
            <a:ext cx="45720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一个主 Agent 拆活儿、分发给多个专精 Agent、汇总结果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82127" y="2423160"/>
            <a:ext cx="3593591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差旅审批：主 Agent 调度订票/预算/风控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264408"/>
            <a:ext cx="10908792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264408"/>
            <a:ext cx="21945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链式（流水线）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7248" y="3264408"/>
            <a:ext cx="45720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 的产出作为 B 的输入，顺序接力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82127" y="3264408"/>
            <a:ext cx="3593591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文档：翻译 Agent → 校对 Agent → 排版 Agent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105656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105656"/>
            <a:ext cx="219456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并行汇聚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27248" y="4105656"/>
            <a:ext cx="457200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同时委派多个 Agent，等全部返回再合并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82127" y="4105656"/>
            <a:ext cx="3593591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尽调：并行查财务/法务/舆情，汇成一份报告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742432"/>
            <a:ext cx="10908792" cy="566928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797296"/>
            <a:ext cx="10424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要点：</a:t>
            </a:r>
            <a:r>
              <a:rPr sz="1200" b="0">
                <a:solidFill>
                  <a:srgbClr val="1A2733"/>
                </a:solidFill>
                <a:latin typeface="Calibri"/>
              </a:rPr>
              <a:t>这些模式和单机多 Agent 编排一样，区别只在于「跨进程/跨厂商」——A2A 把编排的边扩到了系统之外。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多智能体协作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A2A vs 框架内编排：边界在哪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框架内编排（LangGraph、Google ADK 等）管「一个系统里多个 Agent/节点怎么走」；A2A 管「跨系统、跨厂商的 Agent 怎么标准化对接」。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框架内编排是「公司内部的工作流」，A2A 是「公司之间的商务协议」——对内你爱怎么排怎么排，对外要讲统一规矩。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你用 LangGraph 编排内部三个 Agent，其中一步要调合作方的 Agent——那一步就走 A2A；其余内部流转仍归 LangGraph。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不是二选一：框架管内部编排，A2A 管跨边界互操作。两者叠着用，正如 A2A 之下常叠 MCP 调工具。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多智能体协作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 · 与 Agent 模块握手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三层叠起来看：编排 / 协作 / 工具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32257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32257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65960"/>
            <a:ext cx="992124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编排层（Agent 模块第 3 章）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框架内决定「先调谁后调谁、怎么循环、怎么回退」——LangGraph / ADK / 各家框架。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264408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62102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62102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264408"/>
            <a:ext cx="992124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协作层（本模块 A2A）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跨系统/跨厂商把任务委派出去、收回结果——Agent Card 发现 + Task 委派 + opaque 边界。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562856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91947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919472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562856"/>
            <a:ext cx="992124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工具层（MCP 模块）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每个 Agent 内部用 MCP 标准化地连工具与数据源——A2A 之下常叠着 MCP。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多智能体协作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5 章 · 多智能体协作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给「企业尽职调查」设计一个多 Agent 方案：标出哪些用编排者—执行者、哪些并行汇聚，哪一步跨到合作方 Agent（走 A2A）。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举一个必须用 opaque agents 的真实理由（如合作方不愿暴露内部模型/数据），并说明它带来的安全好处。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画三层图：LangGraph 编排 / A2A 跨厂商委派 / MCP 调工具，把一次真实业务的各环节填进去。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判断某一步归谁：在「我自己系统内」就归框架编排；「跨出去找别人的 Agent」才走 A2A；「连工具/数据」永远是 MCP。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动手做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多 Agent 我用 LangGraph 就够了，为什么还要 A2A？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LangGraph 管你系统内部的编排；一旦要调用别家/别框架的 Agent，就需要 A2A 这层跨厂商标准。对内编排、对外 A2A，叠着用。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opaque agents 会不会让我没法调试、没法信任对方？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不透明指不暴露内部实现，但接口契约（Card/Task/Artifact）是明确的；信任靠鉴权、签名名片、授权范围来建，而非看对方内部。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跨多个 Agent，出错了怎么定位？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每个 Task 有 ID 和状态、可观测；链路上逐段查 Task 状态即可。生产落地章会讲统一的可观测与 trace。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A2A 会取代 Agent 框架吗？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不会。它不做「怎么编排、怎么循环」，只做「跨边界怎么对接」；框架和 A2A 是不同层，互补而非替代。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多 Agent 协作会不会很慢/很贵？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跨 Agent 有网络与模型开销，所以要按需拆：能单 Agent 完成就别拆；真正需要专精/隔离/跨厂商时，协作的收益才划算。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客户会怎么问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5 章 · 多智能体协作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本章小结：多智能体协作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opaque  </a:t>
            </a:r>
            <a:r>
              <a:rPr sz="1250" b="0">
                <a:solidFill>
                  <a:srgbClr val="1A2733"/>
                </a:solidFill>
                <a:latin typeface="Calibri"/>
              </a:rPr>
              <a:t>只暴露能力、只交换输入输出，不开膛破肚——封装与安全边界。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委派模式  </a:t>
            </a:r>
            <a:r>
              <a:rPr sz="1250" b="0">
                <a:solidFill>
                  <a:srgbClr val="1A2733"/>
                </a:solidFill>
                <a:latin typeface="Calibri"/>
              </a:rPr>
              <a:t>编排者—执行者 / 链式 / 并行汇聚，和单机编排同构。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边界  </a:t>
            </a:r>
            <a:r>
              <a:rPr sz="1250" b="0">
                <a:solidFill>
                  <a:srgbClr val="1A2733"/>
                </a:solidFill>
                <a:latin typeface="Calibri"/>
              </a:rPr>
              <a:t>框架管内部编排，A2A 管跨边界互操作，不二选一。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三层  </a:t>
            </a:r>
            <a:r>
              <a:rPr sz="1250" b="0">
                <a:solidFill>
                  <a:srgbClr val="1A2733"/>
                </a:solidFill>
                <a:latin typeface="Calibri"/>
              </a:rPr>
              <a:t>编排（框架）/ 协作（A2A）/ 工具（MCP）叠起来用。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本章小结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生产落地·上云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Production &amp; Cloud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从 demo 到生产要补哪些课：多租户、可观测、三大云的托管支持、以及 A2A 之上的支付扩展 AP2 与真实采用度。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生产落地·上云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说清从 demo 到生产要补的课：多租户、可观测、鉴权与限流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讲清三大云对 A2A 的托管支持，能给客户一张「上云怎么落地」的对照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解释 AP2（Agent Payments Protocol）：A2A 之上「让 Agent 之间付钱」的扩展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用采用度数据回应「这东西成熟吗、谁在用」的质疑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学习目标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生产落地·上云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从 demo 到生产：要补哪些课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生产级 A2A 要素：多租户隔离、可观测（每个 Task 可追踪）、鉴权与授权范围、限流与配额、失败重试与超时。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demo 是「能打通电话」，生产是「开一家有工号、有录音、有权限、有话务量管控的呼叫中心」。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一个对外的审查 Agent 上线：按客户分租户、每个 Task 打 trace、OAuth 限定谁能调哪个 skill、超时自动失败并回调。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v1.0 明确面向企业：多协议、多租户、现代化安全流。生产化门槛主要在「治理与可观测」，协议本身已就绪。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生产落地·上云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生产落地·上云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上云对照：A2A 在三大云怎么托管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274320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874519"/>
            <a:ext cx="256032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83280" y="1874519"/>
            <a:ext cx="420624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93008" y="1874519"/>
            <a:ext cx="402335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托管/运行时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0" y="1874519"/>
            <a:ext cx="3959352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99248" y="1874519"/>
            <a:ext cx="377647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一句话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423160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423160"/>
            <a:ext cx="25603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Microsoft Azure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23160"/>
            <a:ext cx="4023359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Azure AI Foundry / Copilot Studio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99248" y="2423160"/>
            <a:ext cx="377647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Agent 托管 + 编排，原生支持 A2A 互操作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264408"/>
            <a:ext cx="10908792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264408"/>
            <a:ext cx="25603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AWS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3008" y="3264408"/>
            <a:ext cx="4023359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Bedrock AgentCore Runtime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99248" y="3264408"/>
            <a:ext cx="377647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在 AgentCore 上运行 Agent 并经 A2A 对外协作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105656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105656"/>
            <a:ext cx="25603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Google Cloud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4105656"/>
            <a:ext cx="4023359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Vertex AI Agent Engine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99248" y="4105656"/>
            <a:ext cx="377647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A2A 发源方，Vertex 上部署与互联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742432"/>
            <a:ext cx="10908792" cy="566928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797296"/>
            <a:ext cx="10424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要点：</a:t>
            </a:r>
            <a:r>
              <a:rPr sz="1200" b="0">
                <a:solidFill>
                  <a:srgbClr val="1A2733"/>
                </a:solidFill>
                <a:latin typeface="Calibri"/>
              </a:rPr>
              <a:t>给主流云的对照、不绑死一家。对客户口径：A2A 是中立标准，三大云都能托管你的 Agent 并互通，不锁定。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生产落地·上云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生产落地·上云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AP2：让 Agent 之间也能「付钱」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AP2（Agent Payments Protocol，智能体支付协议）是 A2A 之上的扩展，规范 Agent 代表用户发起/授权/结算支付，60+ 组织参与。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如果 A2A 是 Agent 之间的「商务协作规范」，AP2 就是配套的「结算与对公付款规范」——协作完还能自动走账。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采购 Agent 谈好价，触发 AP2 走授权与支付；全程有可核验的授权凭据，人不必逐笔点确认。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AP2 展示了 A2A 的「可扩展性」：核心协议之上叠垂直扩展（支付、身份……），生态在往「智能体经济」长。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生产落地·上云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 · 采用度格局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「谁在用、成熟吗」——用数据说话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11680"/>
            <a:ext cx="2587752" cy="1737360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212848"/>
            <a:ext cx="2587752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>
                <a:solidFill>
                  <a:srgbClr val="128199"/>
                </a:solidFill>
                <a:latin typeface="Cambria"/>
              </a:rPr>
              <a:t>150+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258775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2540"/>
                </a:solidFill>
                <a:latin typeface="Calibri"/>
              </a:rPr>
              <a:t>参与组织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46704"/>
            <a:ext cx="25877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较发布时 50+ 增长两倍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10712" y="2011680"/>
            <a:ext cx="2587752" cy="1737360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10712" y="2212848"/>
            <a:ext cx="2587752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>
                <a:solidFill>
                  <a:srgbClr val="128199"/>
                </a:solidFill>
                <a:latin typeface="Cambria"/>
              </a:rPr>
              <a:t>v1.0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10712" y="3017520"/>
            <a:ext cx="258775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2540"/>
                </a:solidFill>
                <a:latin typeface="Calibri"/>
              </a:rPr>
              <a:t>稳定版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0712" y="3346704"/>
            <a:ext cx="25877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2026-03 发布（补丁 v1.0.1），protobuf 权威定义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1344" y="2011680"/>
            <a:ext cx="2587752" cy="1737360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81344" y="2212848"/>
            <a:ext cx="2587752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>
                <a:solidFill>
                  <a:srgbClr val="128199"/>
                </a:solidFill>
                <a:latin typeface="Cambria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81344" y="3017520"/>
            <a:ext cx="258775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2540"/>
                </a:solidFill>
                <a:latin typeface="Calibri"/>
              </a:rPr>
              <a:t>官方 SDK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81344" y="3346704"/>
            <a:ext cx="25877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Py / JS / Java / Go / .NET / Rust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51976" y="2011680"/>
            <a:ext cx="2587752" cy="1737360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51976" y="2212848"/>
            <a:ext cx="2587752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>
                <a:solidFill>
                  <a:srgbClr val="128199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1976" y="3017520"/>
            <a:ext cx="258775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2540"/>
                </a:solidFill>
                <a:latin typeface="Calibri"/>
              </a:rPr>
              <a:t>大云托管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1976" y="3346704"/>
            <a:ext cx="25877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Azure / AWS / Google Cloud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069080"/>
            <a:ext cx="10908792" cy="1463040"/>
          </a:xfrm>
          <a:prstGeom prst="roundRect">
            <a:avLst>
              <a:gd name="adj" fmla="val 10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224528"/>
            <a:ext cx="104241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350" b="1">
                <a:solidFill>
                  <a:srgbClr val="F2A65A"/>
                </a:solidFill>
                <a:latin typeface="Calibri"/>
              </a:rPr>
              <a:t>生态信号：</a:t>
            </a:r>
            <a:r>
              <a:rPr sz="1300" b="0">
                <a:solidFill>
                  <a:srgbClr val="EAF3F5"/>
                </a:solidFill>
                <a:latin typeface="Calibri"/>
              </a:rPr>
              <a:t>核心仓库 26,000+ stars；微软/亚马逊/谷歌三大云均已集成；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300" b="0">
                <a:solidFill>
                  <a:srgbClr val="EAF3F5"/>
                </a:solidFill>
                <a:latin typeface="Calibri"/>
              </a:rPr>
              <a:t>生产落地已见于供应链、金融、保险、IT 运维等行业。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350" b="1">
                <a:solidFill>
                  <a:srgbClr val="F2A65A"/>
                </a:solidFill>
                <a:latin typeface="Calibri"/>
              </a:rPr>
              <a:t>给客户的判断：</a:t>
            </a:r>
            <a:r>
              <a:rPr sz="1300" b="0">
                <a:solidFill>
                  <a:srgbClr val="EAF3F5"/>
                </a:solidFill>
                <a:latin typeface="Calibri"/>
              </a:rPr>
              <a:t>中立治理 + 三云背书 + 多语言 SDK + 真实行业案例——不是 PPT 标准，是在落地的标准。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生产落地·上云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6 章 · 生产落地·上云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给一个「对外提供审查 Agent」的生产上线列 checklist：多租户、鉴权范围、可观测/trace、限流、超时与回调，各写一句怎么做。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从三大云里选一个客户在用的，说清「他的 Agent 托管在哪、经 A2A 怎么对外协作」。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用采用度四个数字（150+ / v1.0 / 6 SDK / 3 云）组织一段 30 秒的「成熟度」话术。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生产化的重点不在协议本身（已就绪），而在治理面：谁能调、调了留痕没、出错怎么兜——这正是售前要替客户想的。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动手做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生产落地·上云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A2A 上生产成熟吗？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v1.0 已面向企业（多租户、现代安全流），三大云托管、150+ 组织、真实行业案例在增长；协议就绪，重点是你侧的治理与可观测。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上云会不会被某一家云锁定？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不会。A2A 是 Linux Foundation 中立标准，Azure/AWS/Google 都托管并互通；你的 Agent 可跨云被发现和委派。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多租户怎么隔离，别的客户能不能看到我的 Task？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靠鉴权 + 授权范围 + 租户隔离：每个调用带身份、只看自己的 Task；生产部署通常按租户分数据与配额。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AP2 是什么，和 A2A 什么关系？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AP2 是 A2A 之上的支付扩展，让 Agent 代表用户授权与结算，60+ 组织参与；体现 A2A 可叠垂直扩展的能力。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我要不要现在就上 A2A？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看你是否有「多个专精/跨厂商 Agent 要协作」的真实场景。有就早接享受标准红利；只是单 Agent，先把 MCP 用好即可。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客户会怎么问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6 章 · 生产落地·上云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本章小结：生产落地·上云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生产要素  </a:t>
            </a:r>
            <a:r>
              <a:rPr sz="1250" b="0">
                <a:solidFill>
                  <a:srgbClr val="1A2733"/>
                </a:solidFill>
                <a:latin typeface="Calibri"/>
              </a:rPr>
              <a:t>多租户、可观测、鉴权范围、限流重试——门槛在治理面。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上云  </a:t>
            </a:r>
            <a:r>
              <a:rPr sz="1250" b="0">
                <a:solidFill>
                  <a:srgbClr val="1A2733"/>
                </a:solidFill>
                <a:latin typeface="Calibri"/>
              </a:rPr>
              <a:t>Azure Foundry / AWS Bedrock AgentCore / Google Vertex 均托管，不锁定。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AP2  </a:t>
            </a:r>
            <a:r>
              <a:rPr sz="1250" b="0">
                <a:solidFill>
                  <a:srgbClr val="1A2733"/>
                </a:solidFill>
                <a:latin typeface="Calibri"/>
              </a:rPr>
              <a:t>A2A 之上的支付扩展，Agent 间自动结算，生态向「智能体经济」长。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成熟度  </a:t>
            </a:r>
            <a:r>
              <a:rPr sz="1250" b="0">
                <a:solidFill>
                  <a:srgbClr val="1A2733"/>
                </a:solidFill>
                <a:latin typeface="Calibri"/>
              </a:rPr>
              <a:t>v1.0、150+ 组织、六语言 SDK、三云背书、真实行业案例。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本章小结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Cambria"/>
              </a:rPr>
              <a:t>第 7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402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Cambria"/>
              </a:rPr>
              <a:t>安全·售前速查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01568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D6E1E8"/>
                </a:solidFill>
                <a:latin typeface="Cambria"/>
              </a:rPr>
              <a:t>Security &amp; Cheat-sheet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EAF3F5"/>
                </a:solidFill>
                <a:latin typeface="Calibri"/>
              </a:rPr>
              <a:t>Agent 之间自动协作，风险面也随之扩大。这一章讲 A2A 的信任与鉴权机制、和 MCP 安全的异同，最后给一页售前速查。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安全·售前速查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说清 Agent 间自动协作放大了哪些风险面（冒充、越权、投毒、数据外泄）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5463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5463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5463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 A2A v1.0 的信任基石 Signed Agent Cards：怎么防「假 Agent」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3474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6347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63474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讲清鉴权与授权：OAuth2 / mTLS / 授权范围如何管「谁能调哪个 skill」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14850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51485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514850"/>
            <a:ext cx="10149840" cy="77038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1A2733"/>
                </a:solidFill>
                <a:latin typeface="Calibri"/>
              </a:rPr>
              <a:t>把 A2A 安全和 MCP 安全对上号，给客户一套「默认设防」的组合拳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学习目标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安全·售前速查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风险面：自动协作放大了什么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问题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Agent 自动发现、自动委派，意味着攻击面扩大：假冒 Agent、越权调用、恶意 Task/内容投毒、敏感数据经 Artifact 外泄。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从「人工审批每一单」变成「机器自动接单」——效率高了，但如果不设门禁，冒牌供应商也能混进来接活儿。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攻击者伪造一张 Agent Card 冒充你的「合规 Agent」，骗上游把敏感发票发过去——这类冒充正是签名名片要解决的。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自动化的收益必须配套「默认设防」：验证身份、限定权限、留痕审计，安全前移到协议层而非事后补。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安全·售前速查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安全·售前速查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信任基石：Signed Agent Cards（v1.0）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v1.0 引入签名版 Agent Card：给 Card 加密码学签名，接收方能验证「这张名片确实由该域名所有者签发」，防冒充与篡改。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像给名片盖了防伪钢印/数字签名：不再是「谁都能印一张说自己是银行」，你能验真伪再决定信不信。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上游拿到「合规 Agent」的 Card，先验签名确认确实来自 acme.com，再委派任务——伪造的假 Card 验签就过不了。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签名名片把「发现」从「默认信任」升级为「可验证信任」，是跨组织自动协作的前提。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安全·售前速查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安全·售前速查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鉴权与授权：谁能调哪个 skill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228600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874519"/>
            <a:ext cx="210312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机制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80" y="1874519"/>
            <a:ext cx="3017520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035808" y="1874519"/>
            <a:ext cx="2834639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管什么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1874519"/>
            <a:ext cx="5605272" cy="475488"/>
          </a:xfrm>
          <a:prstGeom prst="roundRect">
            <a:avLst>
              <a:gd name="adj" fmla="val 6000"/>
            </a:avLst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53328" y="1874519"/>
            <a:ext cx="5422392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怎么用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423160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423160"/>
            <a:ext cx="21031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OAuth 2.0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35808" y="2423160"/>
            <a:ext cx="2834639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身份与授权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3328" y="2423160"/>
            <a:ext cx="542239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Card 声明 securitySchemes；调用带 token，服务端校验范围（scope）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264408"/>
            <a:ext cx="10908792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264408"/>
            <a:ext cx="21031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mTLS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5808" y="3264408"/>
            <a:ext cx="2834639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双向传输身份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3328" y="3264408"/>
            <a:ext cx="542239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双方证书互验，适合服务间/内网高信任通道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105656"/>
            <a:ext cx="10908792" cy="841248"/>
          </a:xfrm>
          <a:prstGeom prst="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105656"/>
            <a:ext cx="210312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0B2540"/>
                </a:solidFill>
                <a:latin typeface="Calibri"/>
              </a:rPr>
              <a:t>授权范围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35808" y="4105656"/>
            <a:ext cx="2834639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最小权限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53328" y="4105656"/>
            <a:ext cx="5422392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A2733"/>
                </a:solidFill>
                <a:latin typeface="Calibri"/>
              </a:rPr>
              <a:t>按 skill / 租户限定「谁能调什么」，越权直接拒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742432"/>
            <a:ext cx="10908792" cy="566928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797296"/>
            <a:ext cx="10424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要点：</a:t>
            </a:r>
            <a:r>
              <a:rPr sz="1200" b="0">
                <a:solidFill>
                  <a:srgbClr val="1A2733"/>
                </a:solidFill>
                <a:latin typeface="Calibri"/>
              </a:rPr>
              <a:t>和 MCP 一条心：最小权限 + 显式鉴权 + 留痕。别给一个 token 通吃所有 skill。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安全·售前速查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 · 与 MCP 安全对照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两个协议、一套安全心法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27685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7685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20240"/>
            <a:ext cx="992124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共同的坑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冒充/伪造、越权（confused deputy）、恶意内容投毒、敏感数据外泄——A2A 与 MCP 面临的威胁类型高度重合。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218688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57530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57530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218688"/>
            <a:ext cx="992124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共同的解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验证身份（签名/证书）、最小权限、显式授权范围、默认关自动批准、全链路留痕审计。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517136"/>
            <a:ext cx="10908792" cy="117043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873751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873751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517136"/>
            <a:ext cx="992124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50" b="1">
                <a:solidFill>
                  <a:srgbClr val="0B2540"/>
                </a:solidFill>
                <a:latin typeface="Calibri"/>
              </a:rPr>
              <a:t>差异点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50" b="0">
                <a:solidFill>
                  <a:srgbClr val="1A2733"/>
                </a:solidFill>
                <a:latin typeface="Calibri"/>
              </a:rPr>
              <a:t>MCP 重点在「工具被投毒/越权」；A2A 多了「跨组织 Agent 冒充与委派链信任」，所以 v1.0 专门加了签名名片。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安全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第 7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A2A 一页速查：被问到就翻这页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8096" y="1956815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1956815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23160" y="1874519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让不同厂商/框架的 Agent 互相发现、委派、协作的开放协议——MCP 接工具，A2A 接 Agent。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482596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68096" y="2564891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564891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五大对象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23160" y="2482596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Agent Card（名片/发现）· Task（有状态工单）· Message/Part（内容）· Artifact（产出）。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090672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68096" y="3172968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3172968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传输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3160" y="3090672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JSON-RPC 2.0（默认）/ gRPC（高性能）/ HTTP-REST；流式 SSE、长任务推送通知。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698748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68096" y="3781044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81044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发现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3160" y="3698748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/.well-known/agent-card.json 固定路径拉 Card，零协商免对接。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306824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68096" y="4389120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" y="4389120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治理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23160" y="4306824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Google 发布 → Linux Foundation 中立托管；v1.0、150+ 组织、六语言 SDK、三云托管。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914900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68096" y="4997196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8096" y="4997196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安全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23160" y="4914900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Signed Agent Card 防冒充 + OAuth2/mTLS + 授权范围；与 MCP 同心：最小权限、默认设防。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5522976"/>
            <a:ext cx="10908792" cy="548640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68096" y="5605272"/>
            <a:ext cx="1463040" cy="384048"/>
          </a:xfrm>
          <a:prstGeom prst="roundRect">
            <a:avLst>
              <a:gd name="adj" fmla="val 14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8096" y="5605272"/>
            <a:ext cx="146304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何时用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23160" y="5522976"/>
            <a:ext cx="9052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有「多个专精/跨厂商 Agent 要协作」才上；单 Agent 场景 MCP 就够。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售前速查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第 7 章 · 安全·售前速查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874519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给一个跨组织协作场景做威胁建模：列出冒充、越权、投毒、数据外泄各一条真实攻击路径，并对上防护手段。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0672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42900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29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090672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解释签名 Agent Card 怎么挡住「伪造合规 Agent」的攻击——从验签到拒绝的完整链路。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06824"/>
            <a:ext cx="10908792" cy="1078992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" y="464515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451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306824"/>
            <a:ext cx="9966960" cy="10789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把 A2A 与 MCP 的安全组合拳合成一张「默认设防」清单，能直接讲给客户的安全负责人。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6"/>
          </a:xfrm>
          <a:prstGeom prst="roundRect">
            <a:avLst>
              <a:gd name="adj" fmla="val 10000"/>
            </a:avLst>
          </a:prstGeom>
          <a:solidFill>
            <a:srgbClr val="FF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14416"/>
            <a:ext cx="1042416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2A65A"/>
                </a:solidFill>
                <a:latin typeface="Calibri"/>
              </a:rPr>
              <a:t>提示：</a:t>
            </a:r>
            <a:r>
              <a:rPr sz="1200" b="0">
                <a:solidFill>
                  <a:srgbClr val="1A2733"/>
                </a:solidFill>
                <a:latin typeface="Calibri"/>
              </a:rPr>
              <a:t>对客户的安全负责人，别只说「支持 OAuth」，要给「默认设防」全景：验签 + 最小权限 + 关自动批准 + 全链路审计。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动手做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安全·售前速查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5564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75564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怎么防止别人伪造一个 Agent 冒充我们？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用 v1.0 的 Signed Agent Card：给名片加密码学签名，接收方验签确认确由你的域名签发，伪造的 Card 过不了验证。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64561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664561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Agent 自动互调，会不会越权乱调？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靠授权范围（scope）+ 最小权限：每个调用带身份、只能调被授予的 skill；越权直接拒，和 MCP 的 confused deputy 防护同理。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73475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73475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敏感数据经 Agent 之间传，合规怎么过？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传输走 HTTPS/mTLS、鉴权限定接收方、Artifact 可用 URI 引用而非内联；配合租户隔离与审计留痕满足合规要求。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2388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82388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A2A 安全和 MCP 安全要分别做两套吗？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心法是一套：验证身份、最小权限、默认关自动批准、全链路留痕。A2A 多了「跨组织委派链信任」，用签名名片补上即可。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391302"/>
            <a:ext cx="10908792" cy="780897"/>
          </a:xfrm>
          <a:prstGeom prst="roundRect">
            <a:avLst>
              <a:gd name="adj" fmla="val 9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91302"/>
            <a:ext cx="10469880" cy="78089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128199"/>
                </a:solidFill>
                <a:latin typeface="Calibri"/>
              </a:rPr>
              <a:t>Q  </a:t>
            </a:r>
            <a:r>
              <a:rPr sz="1250" b="1">
                <a:solidFill>
                  <a:srgbClr val="128199"/>
                </a:solidFill>
                <a:latin typeface="Calibri"/>
              </a:rPr>
              <a:t>默认就安全吗，还是要我配？</a:t>
            </a:r>
          </a:p>
          <a:p>
            <a:pPr algn="l">
              <a:lnSpc>
                <a:spcPct val="102000"/>
              </a:lnSpc>
              <a:spcAft>
                <a:spcPts val="100"/>
              </a:spcAft>
            </a:pPr>
            <a:r>
              <a:rPr sz="1250" b="1">
                <a:solidFill>
                  <a:srgbClr val="F2A65A"/>
                </a:solidFill>
                <a:latin typeface="Calibri"/>
              </a:rPr>
              <a:t>A  </a:t>
            </a:r>
            <a:r>
              <a:rPr sz="1200" b="0">
                <a:solidFill>
                  <a:srgbClr val="1A2733"/>
                </a:solidFill>
                <a:latin typeface="Calibri"/>
              </a:rPr>
              <a:t>协议提供了机制（签名、OAuth2、scope），但要你启用与配置。默认设防要靠部署方落实——这正是售前该提醒客户的。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客户会怎么问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7 章 · 安全·售前速查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本章小结：安全 · 售前速查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108835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108835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74519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风险面  </a:t>
            </a:r>
            <a:r>
              <a:rPr sz="1250" b="0">
                <a:solidFill>
                  <a:srgbClr val="1A2733"/>
                </a:solidFill>
                <a:latin typeface="Calibri"/>
              </a:rPr>
              <a:t>自动协作放大冒充、越权、投毒、数据外泄——安全要前移到协议层。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10078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3144393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3144393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10078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信任  </a:t>
            </a:r>
            <a:r>
              <a:rPr sz="1250" b="0">
                <a:solidFill>
                  <a:srgbClr val="1A2733"/>
                </a:solidFill>
                <a:latin typeface="Calibri"/>
              </a:rPr>
              <a:t>Signed Agent Card 把发现从「默认信任」升级为「可验证信任」。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45635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417995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417995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945635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鉴权  </a:t>
            </a:r>
            <a:r>
              <a:rPr sz="1250" b="0">
                <a:solidFill>
                  <a:srgbClr val="1A2733"/>
                </a:solidFill>
                <a:latin typeface="Calibri"/>
              </a:rPr>
              <a:t>OAuth2 / mTLS + 授权范围，按 skill/租户限权，最小权限。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1194"/>
            <a:ext cx="10908792" cy="870966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521550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1550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981194"/>
            <a:ext cx="9966960" cy="8709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>
                <a:solidFill>
                  <a:srgbClr val="0B2540"/>
                </a:solidFill>
                <a:latin typeface="Calibri"/>
              </a:rPr>
              <a:t>与 MCP  </a:t>
            </a:r>
            <a:r>
              <a:rPr sz="1250" b="0">
                <a:solidFill>
                  <a:srgbClr val="1A2733"/>
                </a:solidFill>
                <a:latin typeface="Calibri"/>
              </a:rPr>
              <a:t>一套安全心法：验身份、限权限、关自动批准、留痕审计。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本章小结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F2A65A"/>
                </a:solidFill>
                <a:latin typeface="Calibri"/>
              </a:rPr>
              <a:t>全书串联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mbria"/>
              </a:rPr>
              <a:t>本模块与知识库的串联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6968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208276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08276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B2540"/>
                </a:solidFill>
                <a:latin typeface="Calibri"/>
              </a:rP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965960"/>
            <a:ext cx="996696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350" b="1">
                <a:solidFill>
                  <a:srgbClr val="F2A65A"/>
                </a:solidFill>
                <a:latin typeface="Calibri"/>
              </a:rPr>
              <a:t>与 MCP 模块 · 协议层双子（真实互链）</a:t>
            </a:r>
          </a:p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250" b="0">
                <a:solidFill>
                  <a:srgbClr val="EAF3F5"/>
                </a:solidFill>
                <a:latin typeface="Calibri"/>
              </a:rPr>
              <a:t>MCP 接工具（纵向）/ A2A 接 Agent（横向）。MCP 第 1 章与本模块第 1 章双向互引「分工」；安全章互为对照。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99232"/>
            <a:ext cx="10908792" cy="886968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241548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24154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B2540"/>
                </a:solidFill>
                <a:latin typeface="Calibri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99232"/>
            <a:ext cx="996696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350" b="1">
                <a:solidFill>
                  <a:srgbClr val="F2A65A"/>
                </a:solidFill>
                <a:latin typeface="Calibri"/>
              </a:rPr>
              <a:t>与 Agent 模块 · 承接（真实互链）</a:t>
            </a:r>
          </a:p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250" b="0">
                <a:solidFill>
                  <a:srgbClr val="EAF3F5"/>
                </a:solidFill>
                <a:latin typeface="Calibri"/>
              </a:rPr>
              <a:t>Agent 第 3 章讲框架内多 Agent 编排，本模块第 5 章讲跨厂商标准化协作；Agent 第 4 章已登记的 A2A 事实由本模块深入承接。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32504"/>
            <a:ext cx="10908792" cy="886968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2960" y="4274820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274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B2540"/>
                </a:solidFill>
                <a:latin typeface="Calibri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032504"/>
            <a:ext cx="996696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350" b="1">
                <a:solidFill>
                  <a:srgbClr val="F2A65A"/>
                </a:solidFill>
                <a:latin typeface="Calibri"/>
              </a:rPr>
              <a:t>对外一句话</a:t>
            </a:r>
          </a:p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250" b="0">
                <a:solidFill>
                  <a:srgbClr val="EAF3F5"/>
                </a:solidFill>
                <a:latin typeface="Calibri"/>
              </a:rPr>
              <a:t>A2A 是把 Agent 之间的「协作」标准化、跨厂商化的那一层——理解 A2A，就理解了多智能体生态的「外交规范」。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065775"/>
            <a:ext cx="10908792" cy="886968"/>
          </a:xfrm>
          <a:prstGeom prst="roundRect">
            <a:avLst>
              <a:gd name="adj" fmla="val 9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2960" y="5308091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308091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0B2540"/>
                </a:solidFill>
                <a:latin typeface="Calibri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65775"/>
            <a:ext cx="9966960" cy="8869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350" b="1">
                <a:solidFill>
                  <a:srgbClr val="F2A65A"/>
                </a:solidFill>
                <a:latin typeface="Calibri"/>
              </a:rPr>
              <a:t>预留</a:t>
            </a:r>
          </a:p>
          <a:p>
            <a:pPr algn="l">
              <a:lnSpc>
                <a:spcPct val="103000"/>
              </a:lnSpc>
              <a:spcAft>
                <a:spcPts val="100"/>
              </a:spcAft>
            </a:pPr>
            <a:r>
              <a:rPr sz="1250" b="0">
                <a:solidFill>
                  <a:srgbClr val="EAF3F5"/>
                </a:solidFill>
                <a:latin typeface="Calibri"/>
              </a:rPr>
              <a:t>第 5–6 章「多 Agent 协作的评估验收」↔ 未来结合 Evaluation 模块补实链，本次不强凑。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全书串联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F2A65A"/>
                </a:solidFill>
                <a:latin typeface="Calibri"/>
              </a:rPr>
              <a:t>总收束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把 A2A 讲给客户，一句话记住每一章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10512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10512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① 是什么：A2A ＝ Agent 之间的「协作/外交规范」——把 M×N 定制对接塌缩成 M+N，让跨厂商 Agent 会发现、会委派、会协作。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55164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455164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② 协议解剖：Agent Card 是数字名片，Task 是有状态的活儿，Message/Part 装内容，Artifact 是产出；全走 JSON-RPC/gRPC/REST。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99815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099815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③ 发现与传输：well-known URI 找到 Agent Card；三种传输绑定按需选；流式用 SSE，长任务用推送通知回调。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44468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744468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④ 动手做：官方六语言 SDK；起 server 发布 Agent Card，起 client 用 message/send 发消息；看真实 JSON-RPC 报文。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389120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389120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⑤ 多 Agent 协作：opaque agents 只按协议对话、不暴露内部；A2A 管跨系统委派，框架内编排各管各的。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033772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033772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⑥ 生产·上云：多租户 + 可观测是门槛；三大云都已托管（Azure/Bedrock/Vertex）；AP2 把「Agent 付钱」也标准化。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678423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5678423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⑦ 安全：Signed Agent Card 防冒充，OAuth2/mTLS + 授权范围管权限；与 MCP 一样默认设防、最小权限。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总收束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2 章 · 协议解剖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Task 状态机：九种状态，三条主路径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全景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规范 TaskState 共九种：进行中 submitted / working；中断 input-required / auth-required；终态 completed / failed / canceled / rejected；另有兜底 unspecified（未知态）。核实于 2026-07-12，来源：a2a-protocol.org 规范 TaskState 枚举。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主路径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正常线 submitted → working → completed；中断线 working ↔ input-required / auth-required（补料、补授权后回 working 继续）；异常线随时可进 failed / canceled / rejected。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规则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终态不可回跳：重试 ＝ 创建新 Task（可关联旧任务），绝不修改终态历史——审计与回放靠这条纪律撑着。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给客户一句话：Task 是有状态的工单，九种状态三条路；状态真相永远在服务端，客户端只是观察者。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第 3 章 · 发现与传输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B2540"/>
                </a:solidFill>
                <a:latin typeface="Cambria"/>
              </a:rPr>
              <a:t>拿结果的四种姿势：按运行条件选交付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8" y="2033397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2033397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全景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828800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四种交付：Blocking（同步等）、Polling（轮询）、Streaming（SSE 流式）、Push（回调推送）。上一页的流式与推送是后两种——不要为了「实时」默认上长连接。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768346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8" y="2972943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97294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取舍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768346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Blocking 适合短活，代价是连接占用与超时；Polling 网络最简单，代价是空轮询与状态陈旧（用退避 + 变更标记）；Streaming 低延迟看进度，要处理断线重连与背压；Push 适合长任务 + 客户端离线，要防重复投递与回调伪造。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7891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3912488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9124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规则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707891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同一个 Task 可以同时被轮询、订阅、推送观察——通道只是观察方式，状态真相在服务端任务存储；Push 回调必须幂等 + URL 校验 + 签名。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47438"/>
            <a:ext cx="10908792" cy="793242"/>
          </a:xfrm>
          <a:prstGeom prst="roundRect">
            <a:avLst>
              <a:gd name="adj" fmla="val 10000"/>
            </a:avLst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4852035"/>
            <a:ext cx="658368" cy="384048"/>
          </a:xfrm>
          <a:prstGeom prst="roundRect">
            <a:avLst>
              <a:gd name="adj" fmla="val 16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85203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4647438"/>
            <a:ext cx="9683496" cy="793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A2733"/>
                </a:solidFill>
                <a:latin typeface="Calibri"/>
              </a:rPr>
              <a:t>选型口诀：短活阻塞、简单轮询、看进度流式、长任务推送——先判运行条件，再选交付方式。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F2A65A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上线前把六条验收线走一遍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10512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10512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① 发现与版本：Card 来源可信、接口选择可重复、版本兼容有据——证据：签名/域名校验记录、supportedInterfaces 兼容表（第 2/3 章）。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55164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455164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② 任务语义：状态流转合规、终态纪律、重试建新 Task、Artifact 交付完整——证据：事件序列可回放、失败/取消用例（第 2 章状态机页）。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99815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099815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③ 身份与授权：逐操作、逐租户、带外凭据、audience 限定——证据：跨租户越权回归、scope 用例、审计日志（第 7 章）。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44468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744468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④ 异步交付：断线重连、事件顺序、推送至少一次送达——证据：快照对账、重复通知的幂等证明（第 3 章）。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389120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389120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⑤ 运营与恢复：SLO（Service Level Objective）、容量、故障演练、可回滚——证据：压测报告、告警配置、runbook（第 6 章）。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033772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033772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⑥ 质量与安全：业务结果、恶意输入、工具副作用——证据：评测集、红队记录、人工介入控制（第 7 章 + Evaluation 模块）。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678423"/>
            <a:ext cx="10908792" cy="566928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5678423"/>
            <a:ext cx="10607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EAF3F5"/>
                </a:solidFill>
                <a:latin typeface="Calibri"/>
              </a:rPr>
              <a:t>终极判断：任意一次协作都能回放「谁委派、做了什么、为何结束、交付了什么、谁验收」——答不全就还没到生产。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A2A 讲义 · 智能体间协议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是什么/为什么  A2A vs MCP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A2A vs MCP：一个接工具，一个接 Agent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协议层的两兄弟——最常被问「选哪个」，标准答案是「都要」：一纵一横，不同层、互补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5486400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5856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MCP · 模型上下文协议 —— 纵向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86000" y="2761488"/>
            <a:ext cx="2011680" cy="65836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Agent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3950208"/>
            <a:ext cx="1874519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工具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Tools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3950208"/>
            <a:ext cx="1874519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数据 / 文件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Data</a:t>
            </a:r>
          </a:p>
        </p:txBody>
      </p:sp>
      <p:cxnSp>
        <p:nvCxnSpPr>
          <p:cNvPr id="11" name="Connector 10"/>
          <p:cNvCxnSpPr/>
          <p:nvPr/>
        </p:nvCxnSpPr>
        <p:spPr>
          <a:xfrm flipH="1">
            <a:off x="1828800" y="3438144"/>
            <a:ext cx="1097280" cy="493776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0" y="3438144"/>
            <a:ext cx="1097280" cy="493776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7240" y="4590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0E4D64"/>
                </a:solidFill>
                <a:latin typeface="Calibri"/>
                <a:ea typeface="Calibri"/>
              </a:rPr>
              <a:t>类比：给 Agent 装的 USB 接口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828032"/>
            <a:ext cx="5120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粒度：一次工具调用 tools/call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148840"/>
            <a:ext cx="5486400" cy="27889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5856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A2A · 智能体间协议 —— 横向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92240" y="3200400"/>
            <a:ext cx="2011680" cy="74980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4A1B0C"/>
                </a:solidFill>
                <a:latin typeface="Calibri"/>
                <a:ea typeface="Calibri"/>
              </a:rPr>
              <a:t>Agent 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4A1B0C"/>
                </a:solidFill>
                <a:latin typeface="Calibri"/>
                <a:ea typeface="Calibri"/>
              </a:rPr>
              <a:t>委派方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26880" y="3200400"/>
            <a:ext cx="2011680" cy="74980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4A1B0C"/>
                </a:solidFill>
                <a:latin typeface="Calibri"/>
                <a:ea typeface="Calibri"/>
              </a:rPr>
              <a:t>Agent B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4A1B0C"/>
                </a:solidFill>
                <a:latin typeface="Calibri"/>
                <a:ea typeface="Calibri"/>
              </a:rPr>
              <a:t>执行方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549640" y="3401568"/>
            <a:ext cx="731520" cy="0"/>
          </a:xfrm>
          <a:prstGeom prst="line">
            <a:avLst/>
          </a:prstGeom>
          <a:ln w="2032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8549640" y="3767328"/>
            <a:ext cx="731520" cy="0"/>
          </a:xfrm>
          <a:prstGeom prst="line">
            <a:avLst/>
          </a:prstGeom>
          <a:ln w="2032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366760" y="3072384"/>
            <a:ext cx="1371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993C1D"/>
                </a:solidFill>
                <a:latin typeface="Calibri"/>
                <a:ea typeface="Calibri"/>
              </a:rPr>
              <a:t>委派 Task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6760" y="3803904"/>
            <a:ext cx="1371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993C1D"/>
                </a:solidFill>
                <a:latin typeface="Calibri"/>
                <a:ea typeface="Calibri"/>
              </a:rPr>
              <a:t>回传 Artifact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590288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993C1D"/>
                </a:solidFill>
                <a:latin typeface="Calibri"/>
                <a:ea typeface="Calibri"/>
              </a:rPr>
              <a:t>类比：Agent 之间的协作 / 外交规范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828032"/>
            <a:ext cx="5120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粒度：一次任务委派 Task（可长时运行）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230368"/>
            <a:ext cx="10908792" cy="1033271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340096"/>
            <a:ext cx="104241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「MCP 接工具，A2A 接 Agent」——一个系统里两个都要，不是二选一。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别把两者对立：A2A 编排的多个 Agent，每个内部往往正用 MCP 调工具——横向协作里嵌着纵向调用。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协议解剖  FIVE OBJECTS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五大对象怎么套在一起：从发现到交付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Agent Card 发现 → 开一个 Task 干活 → 用 Message/Part 你来我往 → 交付 Artifact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86000"/>
            <a:ext cx="3108960" cy="102412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Agent Card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数字名片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身份/能力/端点/鉴权 · 发现的起点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2286000"/>
            <a:ext cx="3108960" cy="10241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Task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FFFFFF"/>
                </a:solidFill>
                <a:latin typeface="Calibri"/>
                <a:ea typeface="Calibri"/>
              </a:rPr>
              <a:t>有状态的活儿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EAF3F5"/>
                </a:solidFill>
                <a:latin typeface="Calibri"/>
                <a:ea typeface="Calibri"/>
              </a:rPr>
              <a:t>唯一 ID + 生命周期 · 可长时运行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2286000"/>
            <a:ext cx="3108960" cy="1024128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993C1D"/>
                </a:solidFill>
                <a:latin typeface="Calibri"/>
                <a:ea typeface="Calibri"/>
              </a:rPr>
              <a:t>Artifact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993C1D"/>
                </a:solidFill>
                <a:latin typeface="Calibri"/>
                <a:ea typeface="Calibri"/>
              </a:rPr>
              <a:t>产出物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由 Part 组成 · 增量流式返回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767328" y="2779776"/>
            <a:ext cx="731520" cy="0"/>
          </a:xfrm>
          <a:prstGeom prst="line">
            <a:avLst/>
          </a:prstGeom>
          <a:ln w="2413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653527" y="2779776"/>
            <a:ext cx="731521" cy="0"/>
          </a:xfrm>
          <a:prstGeom prst="line">
            <a:avLst/>
          </a:prstGeom>
          <a:ln w="2413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66160" y="2432304"/>
            <a:ext cx="11887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1" i="1">
                <a:solidFill>
                  <a:srgbClr val="128199"/>
                </a:solidFill>
                <a:latin typeface="Calibri"/>
                <a:ea typeface="Calibri"/>
              </a:rPr>
              <a:t>发现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2360" y="2432304"/>
            <a:ext cx="11887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1" i="1">
                <a:solidFill>
                  <a:srgbClr val="993C1D"/>
                </a:solidFill>
                <a:latin typeface="Calibri"/>
                <a:ea typeface="Calibri"/>
              </a:rPr>
              <a:t>交付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80760" y="3291840"/>
            <a:ext cx="0" cy="822960"/>
          </a:xfrm>
          <a:prstGeom prst="line">
            <a:avLst/>
          </a:prstGeom>
          <a:ln w="21590">
            <a:solidFill>
              <a:srgbClr val="0E4D64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72200" y="3584448"/>
            <a:ext cx="1828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0" i="1">
                <a:solidFill>
                  <a:srgbClr val="0E4D64"/>
                </a:solidFill>
                <a:latin typeface="Calibri"/>
                <a:ea typeface="Calibri"/>
              </a:rPr>
              <a:t>装载内容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63240" y="4206240"/>
            <a:ext cx="3108960" cy="987552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Message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一轮通信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带 role（user / agent）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4206240"/>
            <a:ext cx="3108960" cy="987552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Part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128199"/>
                </a:solidFill>
                <a:latin typeface="Calibri"/>
                <a:ea typeface="Calibri"/>
              </a:rPr>
              <a:t>最小内容单元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文本 / 文件 / 结构化数据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190488" y="4700016"/>
            <a:ext cx="685800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35040" y="4389120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1" i="1">
                <a:solidFill>
                  <a:srgbClr val="128199"/>
                </a:solidFill>
                <a:latin typeface="Calibri"/>
                <a:ea typeface="Calibri"/>
              </a:rPr>
              <a:t>含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3720" y="5230368"/>
            <a:ext cx="31089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Artifact 也由 Part 组成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5532120"/>
            <a:ext cx="10908792" cy="74980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5632704"/>
            <a:ext cx="1042416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Card 是「名片」、Task 是「工单」、Message/Part 是「一来一回的内容」、Artifact 是「交付件」——五个对象各就各位，一次协作就跑起来了。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协议解剖  STATE MACHINE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Task 状态机：九种状态、三条路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1732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正常线一条道走完，中断线补料后回来，异常线随时可断——终态不可回跳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1874519"/>
            <a:ext cx="2331720" cy="713232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input-required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待补料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97880" y="1874519"/>
            <a:ext cx="2331720" cy="713232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auth-required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待授权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240" y="1572768"/>
            <a:ext cx="4114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1">
                <a:solidFill>
                  <a:srgbClr val="993C1D"/>
                </a:solidFill>
                <a:latin typeface="Calibri"/>
                <a:ea typeface="Calibri"/>
              </a:rPr>
              <a:t>中断线：补料 / 补授权后回 working 继续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063240"/>
            <a:ext cx="1965960" cy="82296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submitted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已提交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09160" y="3035808"/>
            <a:ext cx="2148840" cy="896112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working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FFFFFF"/>
                </a:solidFill>
                <a:latin typeface="Calibri"/>
                <a:ea typeface="Calibri"/>
              </a:rPr>
              <a:t>进行中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状态真相在服务端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55480" y="3063240"/>
            <a:ext cx="1965960" cy="822960"/>
          </a:xfrm>
          <a:prstGeom prst="roundRect">
            <a:avLst>
              <a:gd name="adj" fmla="val 8000"/>
            </a:avLst>
          </a:prstGeom>
          <a:solidFill>
            <a:srgbClr val="E6F2EA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27500A"/>
                </a:solidFill>
                <a:latin typeface="Calibri"/>
                <a:ea typeface="Calibri"/>
              </a:rPr>
              <a:t>completed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27500A"/>
                </a:solidFill>
                <a:latin typeface="Calibri"/>
                <a:ea typeface="Calibri"/>
              </a:rPr>
              <a:t>完成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578608" y="3474720"/>
            <a:ext cx="2112264" cy="0"/>
          </a:xfrm>
          <a:prstGeom prst="line">
            <a:avLst/>
          </a:prstGeom>
          <a:ln w="2413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876288" y="3474720"/>
            <a:ext cx="2660904" cy="0"/>
          </a:xfrm>
          <a:prstGeom prst="line">
            <a:avLst/>
          </a:prstGeom>
          <a:ln w="24130">
            <a:solidFill>
              <a:srgbClr val="2F85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34640" y="3163824"/>
            <a:ext cx="17373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1" i="1">
                <a:solidFill>
                  <a:srgbClr val="128199"/>
                </a:solidFill>
                <a:latin typeface="Calibri"/>
                <a:ea typeface="Calibri"/>
              </a:rPr>
              <a:t>开始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3163824"/>
            <a:ext cx="21031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1" i="1">
                <a:solidFill>
                  <a:srgbClr val="27500A"/>
                </a:solidFill>
                <a:latin typeface="Calibri"/>
                <a:ea typeface="Calibri"/>
              </a:rPr>
              <a:t>正常线</a:t>
            </a:r>
          </a:p>
        </p:txBody>
      </p:sp>
      <p:cxnSp>
        <p:nvCxnSpPr>
          <p:cNvPr id="16" name="Connector 15"/>
          <p:cNvCxnSpPr/>
          <p:nvPr/>
        </p:nvCxnSpPr>
        <p:spPr>
          <a:xfrm flipH="1" flipV="1">
            <a:off x="4297680" y="2606040"/>
            <a:ext cx="914400" cy="411480"/>
          </a:xfrm>
          <a:prstGeom prst="line">
            <a:avLst/>
          </a:prstGeom>
          <a:ln w="1651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160520" y="2587752"/>
            <a:ext cx="914400" cy="411480"/>
          </a:xfrm>
          <a:prstGeom prst="line">
            <a:avLst/>
          </a:prstGeom>
          <a:ln w="16510">
            <a:solidFill>
              <a:srgbClr val="F2A65A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6035040" y="2606040"/>
            <a:ext cx="731520" cy="411480"/>
          </a:xfrm>
          <a:prstGeom prst="line">
            <a:avLst/>
          </a:prstGeom>
          <a:ln w="1651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6172200" y="2587752"/>
            <a:ext cx="731520" cy="411480"/>
          </a:xfrm>
          <a:prstGeom prst="line">
            <a:avLst/>
          </a:prstGeom>
          <a:ln w="16510">
            <a:solidFill>
              <a:srgbClr val="F2A65A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377440" y="4709160"/>
            <a:ext cx="2148840" cy="749808"/>
          </a:xfrm>
          <a:prstGeom prst="roundRect">
            <a:avLst>
              <a:gd name="adj" fmla="val 8000"/>
            </a:avLst>
          </a:prstGeom>
          <a:solidFill>
            <a:srgbClr val="FBE9E7"/>
          </a:solidFill>
          <a:ln w="1587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9B2C2C"/>
                </a:solidFill>
                <a:latin typeface="Calibri"/>
                <a:ea typeface="Calibri"/>
              </a:rPr>
              <a:t>failed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失败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3447288" y="3950208"/>
            <a:ext cx="1120140" cy="740664"/>
          </a:xfrm>
          <a:prstGeom prst="line">
            <a:avLst/>
          </a:prstGeom>
          <a:ln w="15240">
            <a:solidFill>
              <a:srgbClr val="9B2C2C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892040" y="4709160"/>
            <a:ext cx="2148840" cy="749808"/>
          </a:xfrm>
          <a:prstGeom prst="roundRect">
            <a:avLst>
              <a:gd name="adj" fmla="val 8000"/>
            </a:avLst>
          </a:prstGeom>
          <a:solidFill>
            <a:srgbClr val="FBE9E7"/>
          </a:solidFill>
          <a:ln w="1587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9B2C2C"/>
                </a:solidFill>
                <a:latin typeface="Calibri"/>
                <a:ea typeface="Calibri"/>
              </a:rPr>
              <a:t>canceled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已取消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623560" y="3950208"/>
            <a:ext cx="338328" cy="740664"/>
          </a:xfrm>
          <a:prstGeom prst="line">
            <a:avLst/>
          </a:prstGeom>
          <a:ln w="15240">
            <a:solidFill>
              <a:srgbClr val="9B2C2C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7406640" y="4709160"/>
            <a:ext cx="2148840" cy="749808"/>
          </a:xfrm>
          <a:prstGeom prst="roundRect">
            <a:avLst>
              <a:gd name="adj" fmla="val 8000"/>
            </a:avLst>
          </a:prstGeom>
          <a:solidFill>
            <a:srgbClr val="FBE9E7"/>
          </a:solidFill>
          <a:ln w="1587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9B2C2C"/>
                </a:solidFill>
                <a:latin typeface="Calibri"/>
                <a:ea typeface="Calibri"/>
              </a:rPr>
              <a:t>rejected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被拒绝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679692" y="3950208"/>
            <a:ext cx="1796796" cy="740664"/>
          </a:xfrm>
          <a:prstGeom prst="line">
            <a:avLst/>
          </a:prstGeom>
          <a:ln w="15240">
            <a:solidFill>
              <a:srgbClr val="9B2C2C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710928" y="4754880"/>
            <a:ext cx="1874519" cy="7132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9B2C2C"/>
                </a:solidFill>
                <a:latin typeface="Calibri"/>
                <a:ea typeface="Calibri"/>
              </a:rPr>
              <a:t>异常线</a:t>
            </a:r>
          </a:p>
          <a:p>
            <a:pPr algn="l"/>
            <a:r>
              <a:rPr sz="950" b="0" i="1">
                <a:solidFill>
                  <a:srgbClr val="9B2C2C"/>
                </a:solidFill>
                <a:latin typeface="Calibri"/>
                <a:ea typeface="Calibri"/>
              </a:rPr>
              <a:t>随时可进 · 均为终态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596128"/>
            <a:ext cx="10908792" cy="6766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5669280"/>
            <a:ext cx="1042416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终态不可回跳：</a:t>
            </a:r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重试 ＝ 创建新 Task（可关联旧任务），绝不改终态历史——审计与回放靠这条纪律；另有兜底 unspecified（未知态）。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多智能体协作  TOPOLOGY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任务委派的三种协作拓扑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跨进程、跨厂商的编排，落到三种基本形状——和单机多 Agent 编排一个道理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03120"/>
            <a:ext cx="3401568" cy="30632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212848"/>
            <a:ext cx="31089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① 编排者—执行者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33087" y="2103120"/>
            <a:ext cx="3401568" cy="30632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15968" y="2212848"/>
            <a:ext cx="31089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② 链式（流水线）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17536" y="2103120"/>
            <a:ext cx="3401568" cy="30632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0415" y="2212848"/>
            <a:ext cx="31089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③ 并行汇聚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9343" y="2743200"/>
            <a:ext cx="1280160" cy="5669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主 Agent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822960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订票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1280160" y="3310128"/>
            <a:ext cx="969264" cy="667511"/>
          </a:xfrm>
          <a:prstGeom prst="line">
            <a:avLst/>
          </a:prstGeom>
          <a:ln w="1524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883664" y="3977639"/>
            <a:ext cx="822960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预算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249424" y="3310128"/>
            <a:ext cx="45720" cy="667511"/>
          </a:xfrm>
          <a:prstGeom prst="line">
            <a:avLst/>
          </a:prstGeom>
          <a:ln w="1524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898648" y="3977639"/>
            <a:ext cx="822960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风控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249424" y="3310128"/>
            <a:ext cx="1060704" cy="667511"/>
          </a:xfrm>
          <a:prstGeom prst="line">
            <a:avLst/>
          </a:prstGeom>
          <a:ln w="1524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315968" y="3429000"/>
            <a:ext cx="914400" cy="6035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翻译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230368" y="3730752"/>
            <a:ext cx="100584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330952" y="3429000"/>
            <a:ext cx="914400" cy="603504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FFFFFF"/>
                </a:solidFill>
                <a:latin typeface="Calibri"/>
                <a:ea typeface="Calibri"/>
              </a:rPr>
              <a:t>校对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245352" y="3730752"/>
            <a:ext cx="100584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345936" y="3429000"/>
            <a:ext cx="914400" cy="6035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排版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78240" y="2697480"/>
            <a:ext cx="1280160" cy="512064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主 Agent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37575" y="3611880"/>
            <a:ext cx="822960" cy="4937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财务</a:t>
            </a:r>
          </a:p>
        </p:txBody>
      </p:sp>
      <p:cxnSp>
        <p:nvCxnSpPr>
          <p:cNvPr id="26" name="Connector 25"/>
          <p:cNvCxnSpPr/>
          <p:nvPr/>
        </p:nvCxnSpPr>
        <p:spPr>
          <a:xfrm flipH="1">
            <a:off x="8449055" y="3209544"/>
            <a:ext cx="969264" cy="402336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449055" y="4105656"/>
            <a:ext cx="969264" cy="466344"/>
          </a:xfrm>
          <a:prstGeom prst="line">
            <a:avLst/>
          </a:prstGeom>
          <a:ln w="1397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052559" y="3611880"/>
            <a:ext cx="822960" cy="4937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法务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418319" y="3209544"/>
            <a:ext cx="45720" cy="402336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>
            <a:off x="9418319" y="4105656"/>
            <a:ext cx="45720" cy="466344"/>
          </a:xfrm>
          <a:prstGeom prst="line">
            <a:avLst/>
          </a:prstGeom>
          <a:ln w="1397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10067544" y="3611880"/>
            <a:ext cx="822960" cy="4937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舆情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418319" y="3209544"/>
            <a:ext cx="1060705" cy="402336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H="1">
            <a:off x="9418319" y="4105656"/>
            <a:ext cx="1060705" cy="466344"/>
          </a:xfrm>
          <a:prstGeom prst="line">
            <a:avLst/>
          </a:prstGeom>
          <a:ln w="1397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8686800" y="4572000"/>
            <a:ext cx="1463040" cy="512064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汇总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merge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4944" y="5230368"/>
            <a:ext cx="32004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差旅审批：主 Agent 调度订票 / 预算 / 风控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79392" y="5230368"/>
            <a:ext cx="32004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文档：翻译 → 校对 → 排版，顺序接力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63840" y="5230368"/>
            <a:ext cx="32004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尽调：并行查财务 / 法务 / 舆情，汇成一份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0080" y="5779008"/>
            <a:ext cx="10908792" cy="5486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" y="5833872"/>
            <a:ext cx="1042416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拓扑没变，变的只是「跨进程 / 跨厂商」——A2A 把编排的边，从一个系统之内扩到了系统之外。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5 章 · 多智能体协作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发现与传输  TRANSPORTS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三种传输绑定：语义相同，按需选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三种绑定由 protobuf 统一约束、可互换——A2A 不逼你换技术栈，用顺手的传输即可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3611880" cy="25146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40864"/>
            <a:ext cx="3154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50" b="1" i="0">
                <a:solidFill>
                  <a:srgbClr val="0E4D64"/>
                </a:solidFill>
                <a:latin typeface="Calibri"/>
                <a:ea typeface="Calibri"/>
              </a:rPr>
              <a:t>JSON-RPC 2.0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59" y="2852928"/>
            <a:ext cx="3063240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通用默认 · Web 友好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493008"/>
            <a:ext cx="3099816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基于 HTTP POST，人类可读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生态最广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preferredTransport 常用它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2194560"/>
            <a:ext cx="3611880" cy="251460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2340864"/>
            <a:ext cx="3154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50" b="1" i="0">
                <a:solidFill>
                  <a:srgbClr val="0B2540"/>
                </a:solidFill>
                <a:latin typeface="Calibri"/>
                <a:ea typeface="Calibri"/>
              </a:rPr>
              <a:t>gRPC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62855" y="2852928"/>
            <a:ext cx="3063240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0B2540"/>
                </a:solidFill>
                <a:latin typeface="Calibri"/>
                <a:ea typeface="Calibri"/>
              </a:rPr>
              <a:t>高性能 · 内网服务间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493008"/>
            <a:ext cx="3099816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HTTP/2 + protobuf，低延迟高吞吐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强类型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适合大规模 Agent 集群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28431" y="2194560"/>
            <a:ext cx="3611880" cy="25146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340864"/>
            <a:ext cx="3154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50" b="1" i="0">
                <a:solidFill>
                  <a:srgbClr val="993C1D"/>
                </a:solidFill>
                <a:latin typeface="Calibri"/>
                <a:ea typeface="Calibri"/>
              </a:rPr>
              <a:t>HTTP + JSON / REST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02752" y="2852928"/>
            <a:ext cx="3063240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已有 REST 基建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3" y="3493008"/>
            <a:ext cx="3099816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贴合传统 REST 习惯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易接入现有网关 / 鉴权 / 监控</a:t>
            </a:r>
          </a:p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· 改造成本最低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56048"/>
            <a:ext cx="11000232" cy="128016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074920"/>
            <a:ext cx="10515600" cy="11430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三种绑定语义由 protobuf 统一约束、可互换——换传输不换语义。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对外一句话：A2A 不逼你换技术栈，JSON-RPC 起步、内网大流量上 gRPC、有 REST 网关就走 REST。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发现与传输 · 深潜 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拿结果的四种姿势：按运行条件选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先判运行条件，再选交付方式——别为了「实时」默认上长连接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94560"/>
            <a:ext cx="2743200" cy="23317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088" y="2340864"/>
            <a:ext cx="2340864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Blocking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同步等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" y="3035808"/>
            <a:ext cx="2231136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适合：短活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0664" y="3675887"/>
            <a:ext cx="2267712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代价：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连接占用、易超时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46704" y="2194560"/>
            <a:ext cx="2743200" cy="23317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7872" y="2340864"/>
            <a:ext cx="2340864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Polling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轮询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02736" y="3035808"/>
            <a:ext cx="2231136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适合：网络最简单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4448" y="3675887"/>
            <a:ext cx="2267712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代价：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空轮询、状态陈旧（退避 + 变更标记）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2194560"/>
            <a:ext cx="2743200" cy="23317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5" y="2340864"/>
            <a:ext cx="2340864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Streaming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SSE 流式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3035808"/>
            <a:ext cx="2231136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适合：看进度、低延迟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8231" y="3675887"/>
            <a:ext cx="2267712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代价：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断线重连、背压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194560"/>
            <a:ext cx="2743200" cy="23317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35440" y="2340864"/>
            <a:ext cx="2340864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Push</a:t>
            </a:r>
          </a:p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回调推送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90304" y="3035808"/>
            <a:ext cx="2231136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适合：长任务 + 客户端离线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2016" y="3675887"/>
            <a:ext cx="2267712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代价：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防重复投递、回调伪造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956048"/>
            <a:ext cx="11045952" cy="128016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5065776"/>
            <a:ext cx="10515600" cy="11430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选型口诀：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短活阻塞 · 简单轮询 · 看进度流式 · 长任务推送。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同一个 Task 可同时被轮询 / 订阅 / 推送观察——通道只是观察方式，状态真相在服务端；Push 回调必须幂等 + URL 校验 + 签名。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发现与传输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7 章 · 安全 · 深潜  TRUST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五个信任边界，对应五组控制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1732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自动协作放大攻击面——每个边界配一组控制，且每组控制都要有可复现的验证证据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799"/>
            <a:ext cx="39319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9B2C2C"/>
                </a:solidFill>
                <a:latin typeface="Calibri"/>
                <a:ea typeface="Calibri"/>
              </a:rPr>
              <a:t>信任边界（风险）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120" y="1828799"/>
            <a:ext cx="6035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对应控制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21408"/>
            <a:ext cx="4160520" cy="54864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194560"/>
            <a:ext cx="38404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发现　</a:t>
            </a:r>
            <a:r>
              <a:rPr sz="1100" b="0" i="0">
                <a:solidFill>
                  <a:srgbClr val="883A2E"/>
                </a:solidFill>
                <a:latin typeface="Calibri"/>
                <a:ea typeface="Calibri"/>
              </a:rPr>
              <a:t>Card 可伪造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828032" y="2395727"/>
            <a:ext cx="640080" cy="0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504688" y="2121408"/>
            <a:ext cx="603504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05856" y="2221991"/>
            <a:ext cx="576072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可信域 + 签名 Card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752344"/>
            <a:ext cx="4160520" cy="54864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2825496"/>
            <a:ext cx="38404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身份　</a:t>
            </a:r>
            <a:r>
              <a:rPr sz="1100" b="0" i="0">
                <a:solidFill>
                  <a:srgbClr val="883A2E"/>
                </a:solidFill>
                <a:latin typeface="Calibri"/>
                <a:ea typeface="Calibri"/>
              </a:rPr>
              <a:t>凭据扩散、混淆代理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28032" y="3026663"/>
            <a:ext cx="640080" cy="0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504688" y="2752344"/>
            <a:ext cx="603504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05856" y="2852927"/>
            <a:ext cx="576072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带外授权 + audience 限定 + 短期凭证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383279"/>
            <a:ext cx="4160520" cy="54864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3456432"/>
            <a:ext cx="38404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任务　</a:t>
            </a:r>
            <a:r>
              <a:rPr sz="1100" b="0" i="0">
                <a:solidFill>
                  <a:srgbClr val="883A2E"/>
                </a:solidFill>
                <a:latin typeface="Calibri"/>
                <a:ea typeface="Calibri"/>
              </a:rPr>
              <a:t>越权读取 / 取消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828032" y="3657599"/>
            <a:ext cx="640080" cy="0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504688" y="3383279"/>
            <a:ext cx="603504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05856" y="3483863"/>
            <a:ext cx="576072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逐操作鉴权（RBAC（Role-Based Access Control） / ABAC，Attribute-Based Access Control）+ 租户绑定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014215"/>
            <a:ext cx="4160520" cy="54864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" y="4087368"/>
            <a:ext cx="38404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模型　</a:t>
            </a:r>
            <a:r>
              <a:rPr sz="1100" b="0" i="0">
                <a:solidFill>
                  <a:srgbClr val="883A2E"/>
                </a:solidFill>
                <a:latin typeface="Calibri"/>
                <a:ea typeface="Calibri"/>
              </a:rPr>
              <a:t>跨 Agent 提示注入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828032" y="4288536"/>
            <a:ext cx="640080" cy="0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504688" y="4014215"/>
            <a:ext cx="603504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705856" y="4114800"/>
            <a:ext cx="576072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指令与数据隔离 + 工具最小权限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645152"/>
            <a:ext cx="4160520" cy="54864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1248" y="4718304"/>
            <a:ext cx="38404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9B2C2C"/>
                </a:solidFill>
                <a:latin typeface="Calibri"/>
                <a:ea typeface="Calibri"/>
              </a:rPr>
              <a:t>回调　</a:t>
            </a:r>
            <a:r>
              <a:rPr sz="1100" b="0" i="0">
                <a:solidFill>
                  <a:srgbClr val="883A2E"/>
                </a:solidFill>
                <a:latin typeface="Calibri"/>
                <a:ea typeface="Calibri"/>
              </a:rPr>
              <a:t>伪造回调、重放、洪泛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4828032" y="4919472"/>
            <a:ext cx="640080" cy="0"/>
          </a:xfrm>
          <a:prstGeom prst="line">
            <a:avLst/>
          </a:prstGeom>
          <a:ln w="2032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504688" y="4645152"/>
            <a:ext cx="603504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705856" y="4745736"/>
            <a:ext cx="576072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URL 校验 + 签名 + 幂等 + 限流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321808"/>
            <a:ext cx="10908792" cy="91440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5413248"/>
            <a:ext cx="1042416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身份验证答「你是谁」，授权答「你能对这个 Task 做什么」——两个问题都不能交给模型猜。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安全主张要能被测试复现（签名校验日志 / 越权回归 / 注入语料 / 重放测试），不靠口头承诺。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7 章 · 安全 · 售前速查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第1章 · 是什么/为什么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LF 项目成立公告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协议解剖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a2a-protocol.org 规范页、github.com/a2aproject/A2A/releases；a2a-protocol.org 规范 TaskState 枚举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发现与传输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a2a-protocol.org 规范页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动手做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github.com/a2aproject/a2a-inspector、github.com/a2aproject/a2a-tck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生产落地·上云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LF 一周年 press、github.com/a2aproject/a2a-python；LF 一周年 press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安全 · 售前速查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LF 一周年 press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2026-07-09 至 2026-07-12　·　保鲜机制：季度巡检（每年 1/4/7/10 月）＋ 建议复查日定点复查　·　引用任何数字前先核日期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7 章 · 安全·售前速查 · 数字弹药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数字弹药：报得出口的硬数字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81328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150+ 组织采用、核心仓库 26,000+ stars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回应「这协议成熟吗、谁在用」——一周年生态口径（核实 2026-10-20）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093976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v1.0.0 于 2026-03-12 发布，当前 v1.0.1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回应「会不会天天改」——1.0 稳定线已立，Protocol Buffers 为唯一权威定义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706624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6 个官方 SDK（Python/JS/Java/Go/.NET/Rust），Python 已 1.0 并带 0.3 兼容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回应「我们的技术栈能接吗」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319272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三大云托管支持：Azure AI Foundry / AWS Bedrock AgentCore / Vertex AI Agent Engine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回应「上云怎么落地」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931920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Task 状态机 9 种状态、终态不可回跳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工程化程度的证据——重试建新 Task，审计可回放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544568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AP2 支付扩展 60+ 组织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「生态在往交易走」的叙事锚点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5157216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2025-06 捐赠 Linux Foundation、中立治理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回应「会不会被单一厂商绑架」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5897880"/>
            <a:ext cx="11183112" cy="402336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以上数字均经联网核实并登记于本模块（或指名模块）MANIFEST——引用前先核日期，带不出日期的数字不要带出门。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A2A 讲义 · 智能体间协议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数字弹药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83</Slides>
  <ScaleCrop>false</ScaleCrop>
  <HeadingPairs>
    <vt:vector size="2" baseType="variant">
      <vt:variant>
        <vt:lpstr>幻灯片标题</vt:lpstr>
      </vt:variant>
      <vt:variant>
        <vt:i4>83</vt:i4>
      </vt:variant>
    </vt:vector>
  </HeadingPairs>
  <TitlesOfParts>
    <vt:vector size="83" baseType="lpstr">
      <vt:lpstr>A2A · 智能体间协议</vt:lpstr>
      <vt:lpstr>全书导览：七章一条主线</vt:lpstr>
      <vt:lpstr>是什么/为什么</vt:lpstr>
      <vt:lpstr>学完这一章，你能对客户讲清楚</vt:lpstr>
      <vt:lpstr>为什么需要 A2A：单个 Agent 的边界</vt:lpstr>
      <vt:lpstr>A2A 是什么：Agent 之间的「协作规范」</vt:lpstr>
      <vt:lpstr>A2A vs MCP：协议层的两兄弟（最常被问）</vt:lpstr>
      <vt:lpstr>A2A vs MCP：一个接工具，一个接 Agent</vt:lpstr>
      <vt:lpstr>MCP 与 A2A 如何协同：一次差旅审批</vt:lpstr>
      <vt:lpstr>别搞混：四个常见误区 + 选型</vt:lpstr>
      <vt:lpstr>来历与治理：从 Google 到 Linux Foundation</vt:lpstr>
      <vt:lpstr>与 MCP、Agent 两个模块的关系</vt:lpstr>
      <vt:lpstr>动手做 · HANDS-ON</vt:lpstr>
      <vt:lpstr>现场最可能被追问的问题</vt:lpstr>
      <vt:lpstr>本章小结：A2A 是什么、为什么</vt:lpstr>
      <vt:lpstr>协议解剖</vt:lpstr>
      <vt:lpstr>学完这一章，你能对客户讲清楚</vt:lpstr>
      <vt:lpstr>五大对象总览：一次协作里各就各位</vt:lpstr>
      <vt:lpstr>五大对象怎么套在一起：从发现到交付</vt:lpstr>
      <vt:lpstr>Agent Card：Agent 的「数字名片」</vt:lpstr>
      <vt:lpstr>Task：一次有状态的「活儿」</vt:lpstr>
      <vt:lpstr>Task 状态机：九种状态，三条主路径</vt:lpstr>
      <vt:lpstr>Task 状态机：九种状态、三条路</vt:lpstr>
      <vt:lpstr>Message、Part、Artifact：内容怎么装</vt:lpstr>
      <vt:lpstr>看一份真实 Agent Card（节选）</vt:lpstr>
      <vt:lpstr>动手做 · HANDS-ON</vt:lpstr>
      <vt:lpstr>现场最可能被追问的问题</vt:lpstr>
      <vt:lpstr>本章小结：协议解剖</vt:lpstr>
      <vt:lpstr>发现与传输</vt:lpstr>
      <vt:lpstr>学完这一章，你能对客户讲清楚</vt:lpstr>
      <vt:lpstr>发现：从 well-known URI 找到 Agent</vt:lpstr>
      <vt:lpstr>三种传输绑定：都表达同一语义，按需选</vt:lpstr>
      <vt:lpstr>三种传输绑定：语义相同，按需选</vt:lpstr>
      <vt:lpstr>流式与推送：两种「等结果」的姿势</vt:lpstr>
      <vt:lpstr>拿结果的四种姿势：按运行条件选交付</vt:lpstr>
      <vt:lpstr>拿结果的四种姿势：按运行条件选</vt:lpstr>
      <vt:lpstr>一次调用的真实报文：message/send</vt:lpstr>
      <vt:lpstr>动手做 · HANDS-ON</vt:lpstr>
      <vt:lpstr>现场最可能被追问的问题</vt:lpstr>
      <vt:lpstr>本章小结：发现与传输</vt:lpstr>
      <vt:lpstr>动手做协作</vt:lpstr>
      <vt:lpstr>学完这一章，你能对客户讲清楚</vt:lpstr>
      <vt:lpstr>五语言官方 SDK：接入不挑栈</vt:lpstr>
      <vt:lpstr>起一个 A2A server（Python SDK 骨架）</vt:lpstr>
      <vt:lpstr>写一个 client：发一条消息拿结果</vt:lpstr>
      <vt:lpstr>动手做 · HANDS-ON</vt:lpstr>
      <vt:lpstr>现场最可能被追问的问题</vt:lpstr>
      <vt:lpstr>本章小结：动手做协作</vt:lpstr>
      <vt:lpstr>多智能体协作</vt:lpstr>
      <vt:lpstr>学完这一章，你能对客户讲清楚</vt:lpstr>
      <vt:lpstr>opaque agents：协作但不「开膛破肚」</vt:lpstr>
      <vt:lpstr>任务委派的常见协作模式</vt:lpstr>
      <vt:lpstr>任务委派的三种协作拓扑</vt:lpstr>
      <vt:lpstr>A2A vs 框架内编排：边界在哪</vt:lpstr>
      <vt:lpstr>三层叠起来看：编排 / 协作 / 工具</vt:lpstr>
      <vt:lpstr>动手做 · HANDS-ON</vt:lpstr>
      <vt:lpstr>现场最可能被追问的问题</vt:lpstr>
      <vt:lpstr>本章小结：多智能体协作</vt:lpstr>
      <vt:lpstr>生产落地·上云</vt:lpstr>
      <vt:lpstr>学完这一章，你能对客户讲清楚</vt:lpstr>
      <vt:lpstr>从 demo 到生产：要补哪些课</vt:lpstr>
      <vt:lpstr>上云对照：A2A 在三大云怎么托管</vt:lpstr>
      <vt:lpstr>AP2：让 Agent 之间也能「付钱」</vt:lpstr>
      <vt:lpstr>「谁在用、成熟吗」——用数据说话</vt:lpstr>
      <vt:lpstr>动手做 · HANDS-ON</vt:lpstr>
      <vt:lpstr>现场最可能被追问的问题</vt:lpstr>
      <vt:lpstr>本章小结：生产落地·上云</vt:lpstr>
      <vt:lpstr>安全·售前速查</vt:lpstr>
      <vt:lpstr>数字弹药：报得出口的硬数字</vt:lpstr>
      <vt:lpstr>学完这一章，你能对客户讲清楚</vt:lpstr>
      <vt:lpstr>风险面：自动协作放大了什么</vt:lpstr>
      <vt:lpstr>信任基石：Signed Agent Cards（v1.0）</vt:lpstr>
      <vt:lpstr>鉴权与授权：谁能调哪个 skill</vt:lpstr>
      <vt:lpstr>五个信任边界，对应五组控制</vt:lpstr>
      <vt:lpstr>两个协议、一套安全心法</vt:lpstr>
      <vt:lpstr>A2A 一页速查：被问到就翻这页</vt:lpstr>
      <vt:lpstr>动手做 · HANDS-ON</vt:lpstr>
      <vt:lpstr>现场最可能被追问的问题</vt:lpstr>
      <vt:lpstr>本章小结：安全 · 售前速查</vt:lpstr>
      <vt:lpstr>全书串联</vt:lpstr>
      <vt:lpstr>把 A2A 讲给客户，一句话记住每一章</vt:lpstr>
      <vt:lpstr>生产验收</vt:lpstr>
      <vt:lpstr>来源与核实 · 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